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87" r:id="rId4"/>
    <p:sldId id="278" r:id="rId5"/>
    <p:sldId id="279" r:id="rId6"/>
    <p:sldId id="288" r:id="rId7"/>
    <p:sldId id="285" r:id="rId8"/>
    <p:sldId id="259" r:id="rId9"/>
    <p:sldId id="282" r:id="rId10"/>
    <p:sldId id="283" r:id="rId11"/>
    <p:sldId id="267" r:id="rId12"/>
    <p:sldId id="265" r:id="rId13"/>
    <p:sldId id="270" r:id="rId14"/>
    <p:sldId id="289" r:id="rId15"/>
    <p:sldId id="284" r:id="rId16"/>
    <p:sldId id="286" r:id="rId17"/>
    <p:sldId id="280" r:id="rId18"/>
    <p:sldId id="269" r:id="rId19"/>
    <p:sldId id="290" r:id="rId20"/>
    <p:sldId id="273" r:id="rId21"/>
    <p:sldId id="281" r:id="rId22"/>
    <p:sldId id="29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0" autoAdjust="0"/>
    <p:restoredTop sz="94624" autoAdjust="0"/>
  </p:normalViewPr>
  <p:slideViewPr>
    <p:cSldViewPr>
      <p:cViewPr>
        <p:scale>
          <a:sx n="85" d="100"/>
          <a:sy n="85" d="100"/>
        </p:scale>
        <p:origin x="-77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E26FCC6-C577-475C-9D7F-D0AE87647632}" type="datetimeFigureOut">
              <a:rPr lang="ru-RU" smtClean="0"/>
              <a:pPr/>
              <a:t>12.08.2019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C15D12E-6ED1-4028-98D1-024DA6A20A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alingrad-battle.ru/index.php?option=com_content&amp;view=article&amp;id=384&amp;Itemid=13" TargetMode="External"/><Relationship Id="rId3" Type="http://schemas.openxmlformats.org/officeDocument/2006/relationships/image" Target="../media/image42.png"/><Relationship Id="rId7" Type="http://schemas.openxmlformats.org/officeDocument/2006/relationships/hyperlink" Target="http://encyclopedia.mil.ru/encyclopedia/history/more.htm?id=11724244@cmsArticle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cyclopedia.mil.ru/encyclopedia/history/more.htm?id=11724251@cmsArticle" TargetMode="External"/><Relationship Id="rId5" Type="http://schemas.openxmlformats.org/officeDocument/2006/relationships/hyperlink" Target="http://encyclopedia.mil.ru/encyclopedia/history/more.htm?id=11724502@cmsArticle" TargetMode="External"/><Relationship Id="rId4" Type="http://schemas.openxmlformats.org/officeDocument/2006/relationships/hyperlink" Target="http://www.stalingrad-battle.ru/index.php?option=com_content&amp;view=article&amp;id=137" TargetMode="External"/><Relationship Id="rId9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kopilkaurokov.ru/matematika/presentacii/sbornik-zadach-po-matiematikie-dlia-5-gho-klassa-s-ispol-zovaniiem-istorichieskogho-matieriala-po-vielikoi-otiechiestviennoi-voinie" TargetMode="External"/><Relationship Id="rId2" Type="http://schemas.openxmlformats.org/officeDocument/2006/relationships/hyperlink" Target="https://multiurok.ru/files/zadachi-posviashchennye-velikoi-otechestvennoi-voi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udfiles.net/preview/5909211/page:6/" TargetMode="External"/><Relationship Id="rId5" Type="http://schemas.openxmlformats.org/officeDocument/2006/relationships/hyperlink" Target="https://urok.1sept.ru/%D1%81%D1%82%D0%B0%D1%82%D1%8C%D0%B8/653585/" TargetMode="External"/><Relationship Id="rId4" Type="http://schemas.openxmlformats.org/officeDocument/2006/relationships/hyperlink" Target="https://nsportal.ru/ap/library/drugoe/2012/03/26/proekt-sbornik-zadach-o-voyn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ordenrf.ru/geroi-rossii/krepost-geroy-brest.php" TargetMode="External"/><Relationship Id="rId13" Type="http://schemas.openxmlformats.org/officeDocument/2006/relationships/hyperlink" Target="https://ordenrf.ru/geroi-rossii/gorod-geroy-murmansk.php" TargetMode="External"/><Relationship Id="rId18" Type="http://schemas.openxmlformats.org/officeDocument/2006/relationships/image" Target="../media/image29.jpeg"/><Relationship Id="rId3" Type="http://schemas.openxmlformats.org/officeDocument/2006/relationships/hyperlink" Target="https://ordenrf.ru/geroi-rossii/gorod-geroy-leningrad.php" TargetMode="External"/><Relationship Id="rId7" Type="http://schemas.openxmlformats.org/officeDocument/2006/relationships/hyperlink" Target="https://ordenrf.ru/geroi-rossii/gorod-geroy-kiev.php" TargetMode="External"/><Relationship Id="rId12" Type="http://schemas.openxmlformats.org/officeDocument/2006/relationships/hyperlink" Target="https://ordenrf.ru/geroi-rossii/gorod-geroy-tula.php" TargetMode="External"/><Relationship Id="rId17" Type="http://schemas.openxmlformats.org/officeDocument/2006/relationships/image" Target="../media/image28.jpeg"/><Relationship Id="rId2" Type="http://schemas.openxmlformats.org/officeDocument/2006/relationships/hyperlink" Target="https://ordenrf.ru/geroi-rossii/gorod-geroy-moskva.php" TargetMode="External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rdenrf.ru/geroi-rossii/gorod-geroy-odessa.php" TargetMode="External"/><Relationship Id="rId11" Type="http://schemas.openxmlformats.org/officeDocument/2006/relationships/hyperlink" Target="https://ordenrf.ru/geroi-rossii/gorod-geroy-minsk.php" TargetMode="External"/><Relationship Id="rId5" Type="http://schemas.openxmlformats.org/officeDocument/2006/relationships/hyperlink" Target="https://ordenrf.ru/geroi-rossii/gorod-geroy-sevastopol.php" TargetMode="External"/><Relationship Id="rId15" Type="http://schemas.openxmlformats.org/officeDocument/2006/relationships/image" Target="../media/image26.png"/><Relationship Id="rId10" Type="http://schemas.openxmlformats.org/officeDocument/2006/relationships/hyperlink" Target="https://ordenrf.ru/geroi-rossii/gorod-geroy-novorossiysk.php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s://ordenrf.ru/geroi-rossii/gorod-geroy-volgograd.php" TargetMode="External"/><Relationship Id="rId9" Type="http://schemas.openxmlformats.org/officeDocument/2006/relationships/hyperlink" Target="https://ordenrf.ru/geroi-rossii/gorod-geroy-kerch.php" TargetMode="External"/><Relationship Id="rId14" Type="http://schemas.openxmlformats.org/officeDocument/2006/relationships/hyperlink" Target="https://ordenrf.ru/geroi-rossii/gorod-geroy-smolensk.ph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645024"/>
            <a:ext cx="8305800" cy="864096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Никто не забыт 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ничто не забыто!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76672"/>
            <a:ext cx="8305800" cy="1584176"/>
          </a:xfrm>
        </p:spPr>
        <p:txBody>
          <a:bodyPr/>
          <a:lstStyle/>
          <a:p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Уроки истории в задачах</a:t>
            </a:r>
            <a:endParaRPr lang="ru-RU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40696" y="4797152"/>
            <a:ext cx="440371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Автор: </a:t>
            </a:r>
            <a:r>
              <a:rPr lang="ru-RU" dirty="0" err="1" smtClean="0"/>
              <a:t>Манахова</a:t>
            </a:r>
            <a:r>
              <a:rPr lang="ru-RU" dirty="0" smtClean="0"/>
              <a:t> Ирина Михайловна, </a:t>
            </a:r>
            <a:endParaRPr lang="ru-RU" dirty="0" smtClean="0"/>
          </a:p>
          <a:p>
            <a:pPr algn="ctr"/>
            <a:r>
              <a:rPr lang="ru-RU" dirty="0" smtClean="0"/>
              <a:t>учитель </a:t>
            </a:r>
            <a:r>
              <a:rPr lang="ru-RU" dirty="0" smtClean="0"/>
              <a:t>математики СОШ № 5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88468" y="2222920"/>
            <a:ext cx="41044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 по математике</a:t>
            </a:r>
            <a:endParaRPr lang="ru-RU" dirty="0"/>
          </a:p>
        </p:txBody>
      </p:sp>
      <p:pic>
        <p:nvPicPr>
          <p:cNvPr id="1026" name="Picture 2" descr="C:\Users\User\Desktop\Мои проект Уроки истории в задачах\Картинки к проекту\вечный огонь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68" y="43815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Мои проект Уроки истории в задачах\Картинки к проекту\75 лет №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042319"/>
            <a:ext cx="1319213" cy="138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2379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3754760" cy="1219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Города –герои</a:t>
            </a:r>
            <a:br>
              <a:rPr lang="ru-RU" dirty="0" smtClean="0"/>
            </a:br>
            <a:r>
              <a:rPr lang="ru-RU" dirty="0" smtClean="0"/>
              <a:t>ЛЕНИНГРАД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65104"/>
            <a:ext cx="3054151" cy="2216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08665"/>
            <a:ext cx="2439010" cy="146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741073"/>
            <a:ext cx="2772519" cy="1926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2062" y="1556792"/>
            <a:ext cx="490206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 сентября 1941 года гитлеровцы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захватили у истока Невы город Шлиссельбург, окружив Ленинград с суши. Началась 871-дневная блокада Ленинграда.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656573"/>
            <a:ext cx="2750525" cy="1804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063" y="2039177"/>
            <a:ext cx="2211387" cy="138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408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4834880" cy="3492624"/>
          </a:xfrm>
        </p:spPr>
        <p:txBody>
          <a:bodyPr>
            <a:normAutofit/>
          </a:bodyPr>
          <a:lstStyle/>
          <a:p>
            <a:r>
              <a:rPr lang="ru-RU" sz="2400" b="1" i="1" dirty="0" smtClean="0"/>
              <a:t>Не шумите вокруг - он дышит,</a:t>
            </a:r>
            <a:br>
              <a:rPr lang="ru-RU" sz="2400" b="1" i="1" dirty="0" smtClean="0"/>
            </a:br>
            <a:r>
              <a:rPr lang="ru-RU" sz="2400" b="1" i="1" dirty="0" smtClean="0"/>
              <a:t>Он живой еще, он все слышит...</a:t>
            </a:r>
            <a:br>
              <a:rPr lang="ru-RU" sz="2400" b="1" i="1" dirty="0" smtClean="0"/>
            </a:br>
            <a:r>
              <a:rPr lang="ru-RU" sz="2400" b="1" i="1" dirty="0" smtClean="0"/>
              <a:t>Как из недр его вопли: "Хлеба!" -</a:t>
            </a:r>
            <a:br>
              <a:rPr lang="ru-RU" sz="2400" b="1" i="1" dirty="0" smtClean="0"/>
            </a:br>
            <a:r>
              <a:rPr lang="ru-RU" sz="2400" b="1" i="1" dirty="0" smtClean="0"/>
              <a:t>До седьмого доходят неба...</a:t>
            </a:r>
            <a:br>
              <a:rPr lang="ru-RU" sz="2400" b="1" i="1" dirty="0" smtClean="0"/>
            </a:br>
            <a:r>
              <a:rPr lang="ru-RU" sz="2400" b="1" i="1" dirty="0" smtClean="0"/>
              <a:t>Но безжалостна эта твердь.</a:t>
            </a:r>
            <a:br>
              <a:rPr lang="ru-RU" sz="2400" b="1" i="1" dirty="0" smtClean="0"/>
            </a:br>
            <a:r>
              <a:rPr lang="ru-RU" sz="2400" b="1" i="1" dirty="0" smtClean="0"/>
              <a:t>И глядит из всех окон - смерть.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>Анна Ахматова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69831489_1296124407_294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3212976"/>
            <a:ext cx="408717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image_4d3eb829b7b6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196752"/>
            <a:ext cx="4059238" cy="3044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8" y="980728"/>
            <a:ext cx="7235825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6096" y="4365104"/>
            <a:ext cx="3240360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578" y="4462228"/>
            <a:ext cx="2988884" cy="1749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182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916832"/>
            <a:ext cx="7218947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2041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Всем известна трагичная судьба 12-летней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ленинградки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Тани Савичевой, чей дневник был найден уже после ее смерти: всего 9 страниц, на 6 из них — даты 6 смертей: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9453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4006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Блокада Ленинграда – один из наиболее трагических периодов в истории Великой Отечественной войны. Это боль и мужество. Для каждого, кто живет в Петербурге, блокада Ленинграда - ключевое событие.. Ценой своей жизни ленинградцы сохранили духовные и материальные ценности своей страны. Подвиг ленинградцев стал ярким примером стойкости и героизма советского народа в борьбе с фашизмом.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51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1584176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509120"/>
            <a:ext cx="37147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>
                <a:latin typeface="Museo Sans"/>
              </a:rPr>
              <a:t>Задача непосредственного взятия Сталинграда была возложена на считавшуюся лучшей в вермахте 6-ю армию (командующий – генерал-лейтенант Ф. Паулюс), действия которой с воздуха поддерживал 4-й воздушный флот</a:t>
            </a:r>
            <a:r>
              <a:rPr lang="ru-RU" dirty="0" smtClean="0">
                <a:latin typeface="Museo Sans"/>
              </a:rPr>
              <a:t>.</a:t>
            </a:r>
          </a:p>
          <a:p>
            <a:r>
              <a:rPr lang="ru-RU" dirty="0">
                <a:latin typeface="arial"/>
                <a:hlinkClick r:id="rId4"/>
              </a:rPr>
              <a:t>12 июля</a:t>
            </a:r>
            <a:r>
              <a:rPr lang="ru-RU" dirty="0">
                <a:latin typeface="arial"/>
              </a:rPr>
              <a:t> был образован новый Сталинградский фронт (командующий – Маршал Советского Союза </a:t>
            </a:r>
            <a:r>
              <a:rPr lang="ru-RU" dirty="0">
                <a:latin typeface="arial"/>
                <a:hlinkClick r:id="rId5"/>
              </a:rPr>
              <a:t>С.К. Тимошенко</a:t>
            </a:r>
            <a:r>
              <a:rPr lang="ru-RU" dirty="0" smtClean="0">
                <a:latin typeface="arial"/>
              </a:rPr>
              <a:t>)</a:t>
            </a:r>
          </a:p>
          <a:p>
            <a:r>
              <a:rPr lang="ru-RU" dirty="0">
                <a:latin typeface="arial"/>
              </a:rPr>
              <a:t>Общее руководство и координацию действий фронтов под Сталинградом по поручению Ставки ВГК осуществляли заместитель Верховного Главнокомандующего генерал армии </a:t>
            </a:r>
            <a:r>
              <a:rPr lang="ru-RU" dirty="0">
                <a:latin typeface="arial"/>
                <a:hlinkClick r:id="rId6"/>
              </a:rPr>
              <a:t>Г.К. Жуков</a:t>
            </a:r>
            <a:r>
              <a:rPr lang="ru-RU" dirty="0">
                <a:latin typeface="arial"/>
              </a:rPr>
              <a:t> и начальник Генерального штаба генерал-полковник </a:t>
            </a:r>
            <a:r>
              <a:rPr lang="ru-RU" dirty="0">
                <a:latin typeface="arial"/>
                <a:hlinkClick r:id="rId7"/>
              </a:rPr>
              <a:t>A.M. Василевский</a:t>
            </a:r>
            <a:r>
              <a:rPr lang="ru-RU" dirty="0">
                <a:latin typeface="arial"/>
              </a:rPr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arial"/>
              </a:rPr>
              <a:t>С учетом решаемых </a:t>
            </a:r>
            <a:r>
              <a:rPr lang="ru-RU" dirty="0" smtClean="0">
                <a:latin typeface="arial"/>
              </a:rPr>
              <a:t>задач Сталинградская </a:t>
            </a:r>
            <a:r>
              <a:rPr lang="ru-RU" dirty="0">
                <a:latin typeface="arial"/>
              </a:rPr>
              <a:t>битва включает два периода: оборонительный – с 17 июля по 18 ноября 1942 г.; наступательный – с 19 ноября 1942 г. по 2 февраля 1943 г</a:t>
            </a:r>
            <a:r>
              <a:rPr lang="ru-RU" dirty="0" smtClean="0">
                <a:latin typeface="arial"/>
              </a:rPr>
              <a:t>.</a:t>
            </a:r>
          </a:p>
          <a:p>
            <a:r>
              <a:rPr lang="ru-RU" dirty="0">
                <a:latin typeface="arial"/>
              </a:rPr>
              <a:t>Бои шли за каждый квартал, переулок, за каждый дом, за каждый метр земли. В одном доме советские и немецкие подразделения могли занимать разные этажи. Всемирную известность получили подвиги бойцов </a:t>
            </a:r>
            <a:r>
              <a:rPr lang="ru-RU" dirty="0">
                <a:latin typeface="arial"/>
                <a:hlinkClick r:id="rId8"/>
              </a:rPr>
              <a:t>«Дома Павлова»</a:t>
            </a:r>
            <a:r>
              <a:rPr lang="ru-RU" dirty="0">
                <a:latin typeface="arial"/>
              </a:rPr>
              <a:t>, удерживавшие его в течение </a:t>
            </a:r>
            <a:r>
              <a:rPr lang="ru-RU" dirty="0" smtClean="0">
                <a:latin typeface="arial"/>
              </a:rPr>
              <a:t>58 </a:t>
            </a:r>
            <a:r>
              <a:rPr lang="ru-RU" dirty="0">
                <a:latin typeface="arial"/>
              </a:rPr>
              <a:t>дней</a:t>
            </a:r>
            <a:r>
              <a:rPr lang="ru-RU" dirty="0" smtClean="0">
                <a:latin typeface="arial"/>
              </a:rPr>
              <a:t>.</a:t>
            </a:r>
          </a:p>
          <a:p>
            <a:r>
              <a:rPr lang="ru-RU" dirty="0">
                <a:latin typeface="Roboto"/>
              </a:rPr>
              <a:t>Победа нашим войскам далась нелегко: под Сталинградом погибли 480 тысяч человек, свыше 500 тысяч — получили ранения.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52400"/>
            <a:ext cx="4608512" cy="12192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Город –герой</a:t>
            </a:r>
            <a:br>
              <a:rPr lang="ru-RU" sz="3200" dirty="0" smtClean="0"/>
            </a:br>
            <a:r>
              <a:rPr lang="ru-RU" sz="3200" dirty="0" smtClean="0"/>
              <a:t>Сталинград (Волгоград)</a:t>
            </a:r>
            <a:endParaRPr lang="ru-RU" sz="32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5004" y="1484784"/>
            <a:ext cx="6046820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ЗАДАЧА 1</a:t>
            </a:r>
            <a:br>
              <a:rPr lang="ru-RU" dirty="0" smtClean="0"/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Сталинградская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битва длилась с 17 июля 1942 г. по 2 февраля 1943г.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Бои за Мамаев Курган составили 27/40 этого времени. Сколько суток шли бои за Мамаев Курган?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3320988"/>
            <a:ext cx="5904656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ЗАДАЧА 2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Сталинградская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битва длилась долгих 200 дней и ночей. Гитлер планировал завоевать Сталинград за 0,07этого времени. Сколько времени отводил Гитлер на завоевание Сталинграда?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824" y="260648"/>
            <a:ext cx="1870575" cy="1328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12160" y="3681028"/>
            <a:ext cx="2952327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Решение задачи 2: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200• 0,07= 14</a:t>
            </a:r>
          </a:p>
          <a:p>
            <a:pPr algn="ctr"/>
            <a:r>
              <a:rPr lang="ru-RU" dirty="0"/>
              <a:t>Ответ: 14 дней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5301208"/>
            <a:ext cx="4464496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ЗАДАЧА 3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разрушен на (1,3х+1,2х=225)%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84095" y="5661248"/>
            <a:ext cx="2145407" cy="540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Ответ: 90%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12160" y="2259070"/>
            <a:ext cx="270663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Бои за эту высоту продолжались 135 дней.</a:t>
            </a:r>
          </a:p>
        </p:txBody>
      </p:sp>
    </p:spTree>
    <p:extLst>
      <p:ext uri="{BB962C8B-B14F-4D97-AF65-F5344CB8AC3E}">
        <p14:creationId xmlns:p14="http://schemas.microsoft.com/office/powerpoint/2010/main" val="30447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3178696" cy="1219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Города-герои</a:t>
            </a:r>
            <a:br>
              <a:rPr lang="ru-RU" dirty="0" smtClean="0"/>
            </a:br>
            <a:r>
              <a:rPr lang="ru-RU" dirty="0" smtClean="0"/>
              <a:t>МИНСК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338" y="188641"/>
            <a:ext cx="226967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s://ordenrf.ru/upload/novosty-info/minsk-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725144"/>
            <a:ext cx="2058988" cy="154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39552" y="1484784"/>
            <a:ext cx="6552728" cy="180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ЗАДАЧА</a:t>
            </a:r>
          </a:p>
          <a:p>
            <a:pPr algn="ctr"/>
            <a:r>
              <a:rPr lang="ru-RU" dirty="0" smtClean="0"/>
              <a:t>За </a:t>
            </a:r>
            <a:r>
              <a:rPr lang="ru-RU" dirty="0"/>
              <a:t>проявленное мужество и героизм 600 участников минского подполья были награждены орденами и медалями, 8 человек получили звание Героя Советского Союза</a:t>
            </a:r>
            <a:r>
              <a:rPr lang="ru-RU" dirty="0" smtClean="0"/>
              <a:t>. Сколько </a:t>
            </a:r>
            <a:r>
              <a:rPr lang="ru-RU" dirty="0"/>
              <a:t>процентов получили звание Героя Советского </a:t>
            </a:r>
            <a:r>
              <a:rPr lang="ru-RU" dirty="0" smtClean="0"/>
              <a:t>Союза? Ответ округлите до единиц.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97152"/>
            <a:ext cx="2488934" cy="147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918488"/>
            <a:ext cx="30480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948264" y="2384884"/>
            <a:ext cx="1505744" cy="540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Ответ:  1%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823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073" y="3933056"/>
            <a:ext cx="2170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35006"/>
            <a:ext cx="7139136" cy="1080120"/>
          </a:xfrm>
        </p:spPr>
        <p:txBody>
          <a:bodyPr>
            <a:noAutofit/>
          </a:bodyPr>
          <a:lstStyle/>
          <a:p>
            <a:r>
              <a:rPr lang="ru-RU" sz="2800" dirty="0" smtClean="0"/>
              <a:t>«</a:t>
            </a:r>
            <a:r>
              <a:rPr lang="ru-RU" sz="2800" dirty="0"/>
              <a:t>Как воздух математика нужна сегодня офицеру молодому…»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538736" cy="4572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1" y="1628800"/>
            <a:ext cx="3456384" cy="4104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ЗАДАЧА 1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Сапёры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обследуют два участка дороги. Первый участок имеет такую длину в километрах, сколько часов требуется на проверку второго участка. И наоборот, второй участок имеет такую протяжённость в километрах, сколько часов требуется для проверки первого участка. Какова скорость проверки дороги сапёрами?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23928" y="1340768"/>
            <a:ext cx="4644516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ЗАДАЧА 2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1940 году численность населения СССР составляла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200 000 000 человек. За время великой Отечественной войны погибло 13,5% советских граждан. Сколько человек погибло за время Великой отечественной войны?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79713" y="5589240"/>
            <a:ext cx="1728192" cy="5758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Ответ: 1 км/ч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092280" y="3663026"/>
            <a:ext cx="1584176" cy="5400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Ответ: 27000000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57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вот 9 мая 1945 года наступил тот момент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которого все так ждали…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00386"/>
            <a:ext cx="2822693" cy="218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96752"/>
            <a:ext cx="2755631" cy="3023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060825" cy="269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89040"/>
            <a:ext cx="4054475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570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4393496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780928"/>
            <a:ext cx="4059238" cy="2870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iCAZ0TY0U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4048" y="3356992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71600" y="284360"/>
            <a:ext cx="76328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1418 дней и ночей длилась Великая Отечественная война. Было разрушено и сожжено 1710 городов и поселков городского типа, уничтожено 70 тысяч сёл и деревень. Около 26,5 миллионов жизней советских людей унесла война. От Москвы до Берлина пройдено 1600 км. Каждую минуту погибало 6 человек, каждые 6 секунд – 1 человек. Если за каждого погибшего в войне объявить минуту молчания, мир молчал бы 50 лет.</a:t>
            </a:r>
          </a:p>
        </p:txBody>
      </p:sp>
      <p:sp>
        <p:nvSpPr>
          <p:cNvPr id="3" name="AutoShape 2" descr="ÐÐ°ÑÑÐ¸Ð½ÐºÐ¸ Ð¿Ð¾ Ð·Ð°Ð¿ÑÐ¾ÑÑ ÑÐ°Ð»ÑÑ Ð¿Ð¾Ð±ÐµÐ´Ñ ÐºÐ°ÑÑÐ¸Ð½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15685"/>
            <a:ext cx="7931167" cy="413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48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484784"/>
            <a:ext cx="7500375" cy="2614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Вычислите и </a:t>
            </a:r>
            <a:r>
              <a:rPr lang="ru-RU" dirty="0"/>
              <a:t>с</a:t>
            </a:r>
            <a:r>
              <a:rPr lang="ru-RU" dirty="0" smtClean="0"/>
              <a:t>оберите предложение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4365104"/>
            <a:ext cx="6696744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740" y="4705642"/>
            <a:ext cx="4896544" cy="1479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722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_8d756_86843166_or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96136" y="4293096"/>
            <a:ext cx="3067263" cy="2167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4978896" cy="292494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июня 1941 года началась Великая Отечественная Война.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войну призвали почти всех мужчин</a:t>
            </a:r>
            <a:r>
              <a:rPr lang="en-US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исключением тех</a:t>
            </a:r>
            <a:r>
              <a:rPr lang="en-US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был не годен к службе. </a:t>
            </a:r>
            <a:endParaRPr lang="ru-RU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Юлия.Юлия-ПК\Desktop\Новая папка\zQtYzI5N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068960"/>
            <a:ext cx="5168182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796136" y="1124744"/>
            <a:ext cx="30243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Вот сорок первый год, конец июня,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        И люди спать легли спокойно накануне.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           Но утром уже знала вся страна,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           Что началась ужасная война. 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9064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49883" y="325774"/>
            <a:ext cx="531054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Помним!</a:t>
            </a:r>
            <a:endParaRPr lang="ru-RU" sz="8800" b="1" i="1" kern="10" dirty="0">
              <a:ln w="9525">
                <a:noFill/>
                <a:round/>
                <a:headEnd/>
                <a:tailEnd/>
              </a:ln>
              <a:solidFill>
                <a:srgbClr val="CC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0430" y="324221"/>
            <a:ext cx="1446907" cy="151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67544" y="2276872"/>
            <a:ext cx="77048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Победа в войне – это ликование и скорбь. Время их не приглушает. А мы с вами должны эту память о самой страшной войне, которая коснулась каждой семьи, передавать из поколения в поколение. День Победы был, есть и должен оставаться самым святым праздником. Ведь те, кто заплатил за него своей жизнью, дали нам возможность жить сейчас. Мы обязаны помнить об этом всегда. Память павших и не доживших до сегодняшнего дня почтим минутой молчания…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365104"/>
            <a:ext cx="2820664" cy="2005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365104"/>
            <a:ext cx="2592388" cy="201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4437112"/>
            <a:ext cx="2894086" cy="1808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403647" y="2131096"/>
            <a:ext cx="4968552" cy="20522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ЗАДАЧА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мая 1945 года в честь народа-победителя в Москве был дан салют 30 залпами из 1000 орудий. Сколько всего было залпов?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49292" y="3292534"/>
            <a:ext cx="188597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Ответ: 30000</a:t>
            </a:r>
            <a:endParaRPr lang="ru-RU" dirty="0"/>
          </a:p>
        </p:txBody>
      </p:sp>
      <p:pic>
        <p:nvPicPr>
          <p:cNvPr id="2050" name="Picture 2" descr="C:\Users\User\Desktop\Мои проект Уроки истории в задачах\Картинки к проекту\75 лет победы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71" y="264513"/>
            <a:ext cx="1561425" cy="157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129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16832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634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Используемые 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multiurok.ru/files/zadachi-posviashchennye-velikoi-otechestvennoi-voi.html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kopilkaurokov.ru/matematika/presentacii/sbornik-zadach-po-matiematikie-dlia-5-gho-klassa-s-ispol-zovaniiem-istorichieskogho-matieriala-po-v</a:t>
            </a: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nsportal.ru/ap/library/drugoe/2012/03/26/proekt-sbornik-zadach-o-voyne</a:t>
            </a:r>
            <a:r>
              <a:rPr lang="en-US" dirty="0" smtClean="0">
                <a:hlinkClick r:id="rId3"/>
              </a:rPr>
              <a:t>ielikoi-otiechiestviennoi-voinie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https://urok.1sept.ru/%D1%81%D1%82%D0%B0%D1%82%D1%8C%D0%B8/653585</a:t>
            </a:r>
            <a:r>
              <a:rPr lang="en-US" dirty="0" smtClean="0">
                <a:hlinkClick r:id="rId5"/>
              </a:rPr>
              <a:t>/</a:t>
            </a:r>
            <a:endParaRPr lang="ru-RU" dirty="0" smtClean="0"/>
          </a:p>
          <a:p>
            <a:r>
              <a:rPr lang="en-US" dirty="0">
                <a:hlinkClick r:id="rId6"/>
              </a:rPr>
              <a:t>https://studfiles.net/preview/5909211/page:6/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21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23528" y="1412776"/>
            <a:ext cx="6840760" cy="3600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Задача «Был путь к Победе труден…»</a:t>
            </a:r>
          </a:p>
        </p:txBody>
      </p:sp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634704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3131840" y="4725144"/>
            <a:ext cx="460851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413+374+256+375 = 1418.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1418 дней.</a:t>
            </a:r>
          </a:p>
        </p:txBody>
      </p:sp>
      <p:pic>
        <p:nvPicPr>
          <p:cNvPr id="2050" name="Picture 2" descr="C:\Users\User\Desktop\Мои проект Уроки истории в задачах\Картинки к проекту\лента победы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528639"/>
            <a:ext cx="1509713" cy="204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02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Первая битва в Брестской крепости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751183"/>
            <a:ext cx="2810069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55384"/>
            <a:ext cx="2880320" cy="2057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https://ordenrf.ru/upload/novosty-info/brest-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82613"/>
            <a:ext cx="2865544" cy="2149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77058" y="1268760"/>
            <a:ext cx="7343059" cy="3240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ЗАДАЧА.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Бресту выпала участь первым столкнуться с агрессией немецко-фашистских захватчиков. Ранним утром 22 июня 1941 г. вражеской бомбардировке подверглась Брестская крепость, в которой на тот момент находились примерно 7 тысяч советских воинов и члены семей их командиров. Но и потери вермахта от того отпора героев – защитников Бреста оказались значительны – 1121 человек убитыми и ранеными, что составляет 5% от всех потерь гитлеровской армии в первую неделю войны. Сколько всего потеряла гитлеровская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армия в первую неделю войны?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88224" y="4365104"/>
            <a:ext cx="208823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Ответ: 22420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300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r>
              <a:rPr lang="ru-RU" dirty="0" smtClean="0"/>
              <a:t>Битва за Москву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445" y="4557065"/>
            <a:ext cx="2878780" cy="215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2592288" cy="1601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31564" y="1196752"/>
            <a:ext cx="631243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агрессивных планах фашисткой Германии захват Москвы имел первостепенное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значение.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захвата города была разработана спецоперация под кодовым названием «Тайфун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Силы были неравными. Для первой крупномасштабной операции гитлеровское командование использовало 74 дивизии (включая 22 моторизированных и танковых), 1,8 млн. офицеров и солдат, 1390 самолетов, 1700 танков, 14000 минометов и орудий. Вторая операция насчитывала 51 боеспособную дивизию. Со стороны советских войск, вставших на защиту города - героя, насчитывалось 1,2 млн. человек, 677 самолетов, 970 танков и 7600 минометов и орудий.</a:t>
            </a: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завязавшейся ожесточенной битвы, которая продолжалась более 200 дней, враг был отброшен к западу от Москвы на 80-250 км.</a:t>
            </a:r>
          </a:p>
          <a:p>
            <a:endParaRPr lang="ru-RU" dirty="0" smtClean="0"/>
          </a:p>
          <a:p>
            <a:endParaRPr lang="ru-RU" dirty="0" smtClean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51520" y="2492896"/>
            <a:ext cx="7776864" cy="2232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боёв под Москвой, в городе прошёл парад 7 ноября на Красной площади. Всего в параде участвовало около 28,5 тыс. человек, 140 артиллерийских орудий,  танков – на 20 больше, и  машин – на 68 меньше, чем орудий и танков вместе. Узнайте, сколько участвовало в параде  танков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725888"/>
            <a:ext cx="2878780" cy="1985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Решение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140 + 20 = 160 – танков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(140 + 160) – 68 = 232 – машин.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160 танков и 232 машины.</a:t>
            </a:r>
          </a:p>
          <a:p>
            <a:pPr algn="ctr"/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8142" y="4725144"/>
            <a:ext cx="2814337" cy="196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ysClr val="windowText" lastClr="000000">
                <a:alpha val="60000"/>
              </a:sysClr>
            </a:glow>
          </a:effectLst>
        </p:spPr>
      </p:pic>
    </p:spTree>
    <p:extLst>
      <p:ext uri="{BB962C8B-B14F-4D97-AF65-F5344CB8AC3E}">
        <p14:creationId xmlns:p14="http://schemas.microsoft.com/office/powerpoint/2010/main" val="76563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87624" y="1916832"/>
            <a:ext cx="7344816" cy="3384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октябре 1941 года враг совершил на Москву 31 налет. В этих налетах участвовало 2000 немецких самолетов. Из них было сбито 278. К городу прорвались только 72 самолета. Сколько вражеских самолетов не сумели прорваться к Москве? 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941168"/>
            <a:ext cx="2426418" cy="161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User\Desktop\Мои проект Уроки истории в задачах\Картинки к проекту\памят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76672"/>
            <a:ext cx="1944216" cy="196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88224" y="5085184"/>
            <a:ext cx="208823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Ответ: 1650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820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Георгий Константинович Жуков-</a:t>
            </a:r>
            <a:br>
              <a:rPr lang="ru-RU" dirty="0" smtClean="0"/>
            </a:br>
            <a:r>
              <a:rPr lang="ru-RU" dirty="0" smtClean="0"/>
              <a:t>Маршал Советского Союза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155679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Г.К. Жуков  командовал битвой за Москву. 5-6 декабря 1941 года  под руководством Жукова Г. К. было проведено контрнаступление советских войск под Москвой. Враг был отброшен на 100-250 км от столицы. Битва под Москвой развеяла миф о непобедимости германских </a:t>
            </a:r>
            <a:r>
              <a:rPr lang="ru-RU" dirty="0" smtClean="0"/>
              <a:t>войск.</a:t>
            </a:r>
            <a:endParaRPr lang="ru-RU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865116"/>
            <a:ext cx="1557337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3344854" cy="3123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346051"/>
            <a:ext cx="2384425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237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5201110pobedapobeda_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3274131"/>
            <a:ext cx="4320480" cy="2845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 на фронт!</a:t>
            </a:r>
            <a:endParaRPr lang="ru-RU" dirty="0"/>
          </a:p>
        </p:txBody>
      </p:sp>
      <p:pic>
        <p:nvPicPr>
          <p:cNvPr id="7" name="Содержимое 5" descr="37745934_1231247811_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4653136"/>
            <a:ext cx="2756514" cy="1896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7"/>
            <a:ext cx="1317509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696804"/>
            <a:ext cx="2488392" cy="1853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ÐÐ°ÑÑÐ¸Ð½ÐºÐ¸ Ð¿Ð¾ Ð·Ð°Ð¿ÑÐ¾ÑÑ ÐÑÐµ Ð½Ð° ÑÑÐ¾Ð½Ñ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26574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388" y="2348880"/>
            <a:ext cx="2585243" cy="1691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7400" y="1401980"/>
            <a:ext cx="6984776" cy="1586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ЗАДАЧА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Сталинграда до Москвы танкисты ехали на танках 6 ч со скоростью 55 км/ч. Им осталось ещё проехать 300 км. Какое расстояние от Сталинграда до Москвы?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73425" y="3194620"/>
            <a:ext cx="6952183" cy="15305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ЗАДАЧА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госпиталь доставили 12000 солдат. Из них 20% было ранено в голову, 40% в руку, 30% в ногу, а остальные в живот. Сколько солдат было ранено в голову, руку, ногу и живот?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06621" y="4965845"/>
            <a:ext cx="6205739" cy="13150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ЗАДАЧА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Фляжка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водой весят 900 г. Сколько весит пустая фляжка, если фляжка наполненная наполовину весит 550 г.?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535010" y="5373216"/>
            <a:ext cx="1292621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Ответ: 200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2348880"/>
            <a:ext cx="18002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Ответ: 630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476362" y="4097679"/>
            <a:ext cx="1502063" cy="445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Ответ: 1200</a:t>
            </a:r>
            <a:endParaRPr lang="ru-RU" dirty="0"/>
          </a:p>
        </p:txBody>
      </p:sp>
    </p:spTree>
  </p:cSld>
  <p:clrMapOvr>
    <a:masterClrMapping/>
  </p:clrMapOvr>
  <p:transition advTm="91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2"/>
              </a:rPr>
              <a:t>Город-герой Москва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3"/>
              </a:rPr>
              <a:t>Город-герой Ленинград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4"/>
              </a:rPr>
              <a:t>Город-герой Волгоград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40779"/>
                </a:solidFill>
                <a:latin typeface="Arial"/>
                <a:hlinkClick r:id="rId5"/>
              </a:rPr>
              <a:t>Город-герой Севастополь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6"/>
              </a:rPr>
              <a:t>Город-герой Одесса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7"/>
              </a:rPr>
              <a:t>Город-герой Киев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8"/>
              </a:rPr>
              <a:t>Крепость-герой Брест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9"/>
              </a:rPr>
              <a:t>Город-герой Керчь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10"/>
              </a:rPr>
              <a:t>Город-герой Новороссийск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11"/>
              </a:rPr>
              <a:t>Город-герой Минск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12"/>
              </a:rPr>
              <a:t>Город-герой Тула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13"/>
              </a:rPr>
              <a:t>Город-герой Мурманск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b="1" dirty="0">
                <a:solidFill>
                  <a:srgbClr val="620E06"/>
                </a:solidFill>
                <a:latin typeface="Arial"/>
                <a:hlinkClick r:id="rId14"/>
              </a:rPr>
              <a:t>Город-герой Смоленск</a:t>
            </a:r>
            <a:endParaRPr lang="ru-RU" b="1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rmAutofit/>
          </a:bodyPr>
          <a:lstStyle/>
          <a:p>
            <a:r>
              <a:rPr lang="ru-RU" dirty="0" smtClean="0"/>
              <a:t>Города- герои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2065"/>
            <a:ext cx="1368152" cy="182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ÐÐ²Ð°Ð½Ð¸Ðµ ÐÐ¾ÑÐ¾Ð´-Ð³ÐµÑÐ¾Ð¹ Ð¡ÐµÐ²Ð°ÑÑÐ¾Ð¿Ð¾Ð»Ñ. ÐÐ°ÑÑÐ¸Ð½Ð° ÐÐµÐ¹Ð½ÐµÐºÐ°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75946"/>
            <a:ext cx="2808312" cy="142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ÐÐ¾ÑÐ¾Ð´ Ð³ÐµÑÐ¾ÐµÐ² Ð¢ÑÐ»Ð°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97152"/>
            <a:ext cx="2252721" cy="15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817" y="2708920"/>
            <a:ext cx="2335120" cy="16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019" y="3821633"/>
            <a:ext cx="2028225" cy="1521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159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551</TotalTime>
  <Words>1212</Words>
  <Application>Microsoft Office PowerPoint</Application>
  <PresentationFormat>Экран (4:3)</PresentationFormat>
  <Paragraphs>106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Уроки истории в задачах</vt:lpstr>
      <vt:lpstr>22 июня 1941 года началась Великая Отечественная Война. На войну призвали почти всех мужчин, за исключением тех, кто был не годен к службе. </vt:lpstr>
      <vt:lpstr>Задача «Был путь к Победе труден…»</vt:lpstr>
      <vt:lpstr>Первая битва в Брестской крепости</vt:lpstr>
      <vt:lpstr>Битва за Москву</vt:lpstr>
      <vt:lpstr>ЗАДАЧА</vt:lpstr>
      <vt:lpstr>Георгий Константинович Жуков- Маршал Советского Союза</vt:lpstr>
      <vt:lpstr>Все на фронт!</vt:lpstr>
      <vt:lpstr>Города- герои</vt:lpstr>
      <vt:lpstr>Города –герои ЛЕНИНГРАД</vt:lpstr>
      <vt:lpstr>Не шумите вокруг - он дышит, Он живой еще, он все слышит... Как из недр его вопли: "Хлеба!" - До седьмого доходят неба... Но безжалостна эта твердь. И глядит из всех окон - смерть. Анна Ахматова </vt:lpstr>
      <vt:lpstr>Всем известна трагичная судьба 12-летней ленинградки Тани Савичевой, чей дневник был найден уже после ее смерти: всего 9 страниц, на 6 из них — даты 6 смертей:</vt:lpstr>
      <vt:lpstr>Блокада Ленинграда – один из наиболее трагических периодов в истории Великой Отечественной войны. Это боль и мужество. Для каждого, кто живет в Петербурге, блокада Ленинграда - ключевое событие.. Ценой своей жизни ленинградцы сохранили духовные и материальные ценности своей страны. Подвиг ленинградцев стал ярким примером стойкости и героизма советского народа в борьбе с фашизмом.</vt:lpstr>
      <vt:lpstr>Город –герой Сталинград (Волгоград)</vt:lpstr>
      <vt:lpstr>Города-герои МИНСК</vt:lpstr>
      <vt:lpstr>«Как воздух математика нужна сегодня офицеру молодому…»</vt:lpstr>
      <vt:lpstr>И вот 9 мая 1945 года наступил тот момент, которого все так ждали…</vt:lpstr>
      <vt:lpstr>Презентация PowerPoint</vt:lpstr>
      <vt:lpstr>Вычислите и соберите предложение</vt:lpstr>
      <vt:lpstr>Презентация PowerPoint</vt:lpstr>
      <vt:lpstr>Презентация PowerPoint</vt:lpstr>
      <vt:lpstr>Используемые ресурсы: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ОТЕЧЕСТВЕННАЯ ВОЙНА</dc:title>
  <dc:creator>рагимова</dc:creator>
  <cp:lastModifiedBy>User</cp:lastModifiedBy>
  <cp:revision>56</cp:revision>
  <dcterms:created xsi:type="dcterms:W3CDTF">2013-10-28T12:13:19Z</dcterms:created>
  <dcterms:modified xsi:type="dcterms:W3CDTF">2019-08-12T07:28:33Z</dcterms:modified>
</cp:coreProperties>
</file>