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2" r:id="rId8"/>
    <p:sldId id="264" r:id="rId9"/>
    <p:sldId id="268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67" d="100"/>
          <a:sy n="67" d="100"/>
        </p:scale>
        <p:origin x="-14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DD63-3872-4020-8EFC-FF443F6174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6504-16A9-4C3A-BB6A-C08C480038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DD63-3872-4020-8EFC-FF443F6174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6504-16A9-4C3A-BB6A-C08C480038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DD63-3872-4020-8EFC-FF443F6174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6504-16A9-4C3A-BB6A-C08C480038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DD63-3872-4020-8EFC-FF443F6174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6504-16A9-4C3A-BB6A-C08C480038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DD63-3872-4020-8EFC-FF443F6174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6504-16A9-4C3A-BB6A-C08C480038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DD63-3872-4020-8EFC-FF443F6174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6504-16A9-4C3A-BB6A-C08C480038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DD63-3872-4020-8EFC-FF443F6174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6504-16A9-4C3A-BB6A-C08C480038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DD63-3872-4020-8EFC-FF443F6174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6504-16A9-4C3A-BB6A-C08C480038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DD63-3872-4020-8EFC-FF443F6174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6504-16A9-4C3A-BB6A-C08C480038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DD63-3872-4020-8EFC-FF443F6174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6504-16A9-4C3A-BB6A-C08C480038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DD63-3872-4020-8EFC-FF443F6174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6504-16A9-4C3A-BB6A-C08C480038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1DD63-3872-4020-8EFC-FF443F6174D6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16504-16A9-4C3A-BB6A-C08C480038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29910_70-p-fon-dlya-prezentatsii-po-okruzhayushchemu-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3672407"/>
          </a:xfrm>
        </p:spPr>
        <p:txBody>
          <a:bodyPr>
            <a:normAutofit fontScale="90000"/>
          </a:bodyPr>
          <a:lstStyle/>
          <a:p>
            <a:r>
              <a:rPr lang="ru-RU" sz="2800" b="1" dirty="0" err="1" smtClean="0">
                <a:solidFill>
                  <a:srgbClr val="002060"/>
                </a:solidFill>
                <a:latin typeface="Monotype Corsiva" pitchFamily="66" charset="0"/>
              </a:rPr>
              <a:t>МБДОУ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 «Детский сад» с.Летка</a:t>
            </a:r>
            <a:r>
              <a:rPr lang="en-US" sz="28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b="1" dirty="0" err="1" smtClean="0">
                <a:solidFill>
                  <a:srgbClr val="002060"/>
                </a:solidFill>
                <a:latin typeface="Monotype Corsiva" pitchFamily="66" charset="0"/>
              </a:rPr>
              <a:t>Прилузского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 района Республики Коми</a:t>
            </a: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Волонтерская 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акция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по сбору батареек</a:t>
            </a: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800" b="1" u="sng" dirty="0" smtClean="0">
                <a:solidFill>
                  <a:srgbClr val="002060"/>
                </a:solidFill>
                <a:latin typeface="Monotype Corsiva" pitchFamily="66" charset="0"/>
              </a:rPr>
              <a:t>«Сдай батарейку – спаси планету»</a:t>
            </a:r>
            <a:endParaRPr lang="ru-RU" sz="4800" b="1" u="sng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>
            <a:normAutofit/>
          </a:bodyPr>
          <a:lstStyle/>
          <a:p>
            <a:endParaRPr lang="ru-RU" sz="28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2022 год.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29910_70-p-fon-dlya-prezentatsii-po-okruzhayushchemu-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518457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4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92696"/>
            <a:ext cx="8424936" cy="5400600"/>
          </a:xfrm>
        </p:spPr>
        <p:txBody>
          <a:bodyPr>
            <a:normAutofit/>
          </a:bodyPr>
          <a:lstStyle/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endParaRPr lang="ru-RU" sz="2800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20482" name="AutoShape 2" descr="https://s0.slide-share.ru/s_slide/499e2dd88b68f2f613b322b6efe8ae8f/8f78a8a4-2d6e-475c-9608-6cb6e54d427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6" name="AutoShape 2" descr="https://s0.slide-share.ru/s_slide/8c5f4a17be4223316ff8e1b5095b575c/7d0416e4-fe9e-4248-823f-0e2c62ea4fb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043608" y="476672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Сбор батареек с привлечением  детей и родителей.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3" name="Рисунок 12" descr="IMG_20220225_112712.jpg"/>
          <p:cNvPicPr>
            <a:picLocks noChangeAspect="1"/>
          </p:cNvPicPr>
          <p:nvPr/>
        </p:nvPicPr>
        <p:blipFill>
          <a:blip r:embed="rId3" cstate="print"/>
          <a:srcRect t="15350" b="21651"/>
          <a:stretch>
            <a:fillRect/>
          </a:stretch>
        </p:blipFill>
        <p:spPr>
          <a:xfrm>
            <a:off x="5148064" y="1268760"/>
            <a:ext cx="3672408" cy="30847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IMG_20220225_112731.jpg"/>
          <p:cNvPicPr>
            <a:picLocks noChangeAspect="1"/>
          </p:cNvPicPr>
          <p:nvPr/>
        </p:nvPicPr>
        <p:blipFill>
          <a:blip r:embed="rId4" cstate="print"/>
          <a:srcRect t="37400" r="1001"/>
          <a:stretch>
            <a:fillRect/>
          </a:stretch>
        </p:blipFill>
        <p:spPr>
          <a:xfrm>
            <a:off x="611560" y="1268760"/>
            <a:ext cx="3888432" cy="32783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IMG_20220225_112657.jpg"/>
          <p:cNvPicPr>
            <a:picLocks noChangeAspect="1"/>
          </p:cNvPicPr>
          <p:nvPr/>
        </p:nvPicPr>
        <p:blipFill>
          <a:blip r:embed="rId5" cstate="print"/>
          <a:srcRect t="15350" b="24800"/>
          <a:stretch>
            <a:fillRect/>
          </a:stretch>
        </p:blipFill>
        <p:spPr>
          <a:xfrm>
            <a:off x="2555776" y="3573016"/>
            <a:ext cx="3880184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29910_70-p-fon-dlya-prezentatsii-po-okruzhayushchemu-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518457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4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24936" cy="5760640"/>
          </a:xfrm>
        </p:spPr>
        <p:txBody>
          <a:bodyPr>
            <a:norm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cs typeface="Arial" pitchFamily="34" charset="0"/>
              </a:rPr>
              <a:t>Заполненную емкость с батарейками уносят в ближайший пункт для дальнейшей утилизации.</a:t>
            </a:r>
          </a:p>
          <a:p>
            <a:endParaRPr lang="ru-RU" sz="2800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20482" name="AutoShape 2" descr="https://s0.slide-share.ru/s_slide/499e2dd88b68f2f613b322b6efe8ae8f/8f78a8a4-2d6e-475c-9608-6cb6e54d427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6" name="AutoShape 2" descr="https://s0.slide-share.ru/s_slide/8c5f4a17be4223316ff8e1b5095b575c/7d0416e4-fe9e-4248-823f-0e2c62ea4fb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IMG_20220225_113335.jpg"/>
          <p:cNvPicPr>
            <a:picLocks noChangeAspect="1"/>
          </p:cNvPicPr>
          <p:nvPr/>
        </p:nvPicPr>
        <p:blipFill>
          <a:blip r:embed="rId3" cstate="print"/>
          <a:srcRect l="12201" t="14300"/>
          <a:stretch>
            <a:fillRect/>
          </a:stretch>
        </p:blipFill>
        <p:spPr>
          <a:xfrm>
            <a:off x="4427984" y="2204864"/>
            <a:ext cx="3168352" cy="41234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IMG_20220225_112720.jpg"/>
          <p:cNvPicPr>
            <a:picLocks noChangeAspect="1"/>
          </p:cNvPicPr>
          <p:nvPr/>
        </p:nvPicPr>
        <p:blipFill>
          <a:blip r:embed="rId4" cstate="print"/>
          <a:srcRect l="28723" t="12566" b="40760"/>
          <a:stretch>
            <a:fillRect/>
          </a:stretch>
        </p:blipFill>
        <p:spPr>
          <a:xfrm>
            <a:off x="755576" y="2924944"/>
            <a:ext cx="3216477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29910_70-p-fon-dlya-prezentatsii-po-okruzhayushchemu-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518457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4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92696"/>
            <a:ext cx="8424936" cy="5400600"/>
          </a:xfrm>
        </p:spPr>
        <p:txBody>
          <a:bodyPr>
            <a:norm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cs typeface="Arial" pitchFamily="34" charset="0"/>
              </a:rPr>
              <a:t>Итог за участие в 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  <a:cs typeface="Arial" pitchFamily="34" charset="0"/>
              </a:rPr>
              <a:t>волонтерской акции по сбору батареек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endParaRPr lang="ru-RU" sz="2800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20482" name="AutoShape 2" descr="https://s0.slide-share.ru/s_slide/499e2dd88b68f2f613b322b6efe8ae8f/8f78a8a4-2d6e-475c-9608-6cb6e54d427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6" name="AutoShape 2" descr="https://s0.slide-share.ru/s_slide/8c5f4a17be4223316ff8e1b5095b575c/7d0416e4-fe9e-4248-823f-0e2c62ea4fb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IMG_20220214_091231.jpg"/>
          <p:cNvPicPr>
            <a:picLocks noChangeAspect="1"/>
          </p:cNvPicPr>
          <p:nvPr/>
        </p:nvPicPr>
        <p:blipFill>
          <a:blip r:embed="rId3" cstate="print"/>
          <a:srcRect l="9401" t="4851" r="9401" b="10101"/>
          <a:stretch>
            <a:fillRect/>
          </a:stretch>
        </p:blipFill>
        <p:spPr>
          <a:xfrm>
            <a:off x="1187624" y="2060848"/>
            <a:ext cx="3168352" cy="44247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IMG_20220225_112529.jpg"/>
          <p:cNvPicPr>
            <a:picLocks noChangeAspect="1"/>
          </p:cNvPicPr>
          <p:nvPr/>
        </p:nvPicPr>
        <p:blipFill>
          <a:blip r:embed="rId4" cstate="print"/>
          <a:srcRect l="1001" t="2751" r="16400" b="5901"/>
          <a:stretch>
            <a:fillRect/>
          </a:stretch>
        </p:blipFill>
        <p:spPr>
          <a:xfrm>
            <a:off x="5220072" y="2132856"/>
            <a:ext cx="2978814" cy="4392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29910_70-p-fon-dlya-prezentatsii-po-okruzhayushchemu-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518457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4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48680"/>
            <a:ext cx="8424936" cy="5256584"/>
          </a:xfrm>
        </p:spPr>
        <p:txBody>
          <a:bodyPr>
            <a:normAutofit fontScale="32500" lnSpcReduction="20000"/>
          </a:bodyPr>
          <a:lstStyle/>
          <a:p>
            <a:r>
              <a:rPr lang="ru-RU" sz="7400" b="1" dirty="0" smtClean="0">
                <a:solidFill>
                  <a:srgbClr val="002060"/>
                </a:solidFill>
                <a:latin typeface="Monotype Corsiva" pitchFamily="66" charset="0"/>
              </a:rPr>
              <a:t>Волонтерская инициатива </a:t>
            </a:r>
            <a:r>
              <a:rPr lang="ru-RU" sz="7400" dirty="0" smtClean="0">
                <a:solidFill>
                  <a:srgbClr val="002060"/>
                </a:solidFill>
                <a:latin typeface="Monotype Corsiva" pitchFamily="66" charset="0"/>
              </a:rPr>
              <a:t>представляет собой</a:t>
            </a:r>
            <a:r>
              <a:rPr lang="ru-RU" sz="7400" dirty="0">
                <a:solidFill>
                  <a:srgbClr val="002060"/>
                </a:solidFill>
                <a:latin typeface="Monotype Corsiva" pitchFamily="66" charset="0"/>
              </a:rPr>
              <a:t> </a:t>
            </a:r>
            <a:r>
              <a:rPr lang="ru-RU" sz="7400" b="1" dirty="0" smtClean="0">
                <a:solidFill>
                  <a:srgbClr val="002060"/>
                </a:solidFill>
                <a:latin typeface="Monotype Corsiva" pitchFamily="66" charset="0"/>
              </a:rPr>
              <a:t>акцию</a:t>
            </a:r>
            <a:r>
              <a:rPr lang="ru-RU" sz="7400" dirty="0">
                <a:solidFill>
                  <a:srgbClr val="002060"/>
                </a:solidFill>
                <a:latin typeface="Monotype Corsiva" pitchFamily="66" charset="0"/>
              </a:rPr>
              <a:t> по сбору отработанных элементов питания в </a:t>
            </a:r>
            <a:r>
              <a:rPr lang="ru-RU" sz="7400" dirty="0" smtClean="0">
                <a:solidFill>
                  <a:srgbClr val="002060"/>
                </a:solidFill>
                <a:latin typeface="Monotype Corsiva" pitchFamily="66" charset="0"/>
              </a:rPr>
              <a:t>дошкольной организации </a:t>
            </a:r>
            <a:r>
              <a:rPr lang="ru-RU" sz="7400" dirty="0">
                <a:solidFill>
                  <a:srgbClr val="002060"/>
                </a:solidFill>
                <a:latin typeface="Monotype Corsiva" pitchFamily="66" charset="0"/>
              </a:rPr>
              <a:t>с последующей передачей для дальнейшей утилизации.</a:t>
            </a:r>
          </a:p>
          <a:p>
            <a:r>
              <a:rPr lang="ru-RU" sz="7400" b="1" dirty="0" smtClean="0">
                <a:solidFill>
                  <a:srgbClr val="002060"/>
                </a:solidFill>
                <a:latin typeface="Monotype Corsiva" pitchFamily="66" charset="0"/>
              </a:rPr>
              <a:t>Актуальность акции:</a:t>
            </a:r>
            <a:r>
              <a:rPr lang="ru-RU" sz="7400" dirty="0">
                <a:latin typeface="Monotype Corsiva" pitchFamily="66" charset="0"/>
              </a:rPr>
              <a:t> </a:t>
            </a:r>
            <a:r>
              <a:rPr lang="ru-RU" sz="7400" dirty="0" smtClean="0">
                <a:latin typeface="Monotype Corsiva" pitchFamily="66" charset="0"/>
              </a:rPr>
              <a:t> </a:t>
            </a:r>
            <a:r>
              <a:rPr lang="ru-RU" sz="7400" dirty="0" smtClean="0">
                <a:solidFill>
                  <a:srgbClr val="002060"/>
                </a:solidFill>
                <a:latin typeface="Monotype Corsiva" pitchFamily="66" charset="0"/>
              </a:rPr>
              <a:t>Практически </a:t>
            </a:r>
            <a:r>
              <a:rPr lang="ru-RU" sz="7400" dirty="0">
                <a:solidFill>
                  <a:srgbClr val="002060"/>
                </a:solidFill>
                <a:latin typeface="Monotype Corsiva" pitchFamily="66" charset="0"/>
              </a:rPr>
              <a:t>во всех батарейках содержатся токсичные вещества в виде различных металлов и химикатов, которые при разрушении корпусов батареек попадают в природную </a:t>
            </a:r>
            <a:r>
              <a:rPr lang="ru-RU" sz="7400" dirty="0" smtClean="0">
                <a:solidFill>
                  <a:srgbClr val="002060"/>
                </a:solidFill>
                <a:latin typeface="Monotype Corsiva" pitchFamily="66" charset="0"/>
              </a:rPr>
              <a:t>среду.</a:t>
            </a:r>
            <a:r>
              <a:rPr lang="ru-RU" sz="7400" dirty="0">
                <a:latin typeface="Monotype Corsiva" pitchFamily="66" charset="0"/>
              </a:rPr>
              <a:t> </a:t>
            </a:r>
            <a:r>
              <a:rPr lang="ru-RU" sz="7400" dirty="0">
                <a:solidFill>
                  <a:srgbClr val="002060"/>
                </a:solidFill>
                <a:latin typeface="Monotype Corsiva" pitchFamily="66" charset="0"/>
              </a:rPr>
              <a:t>«Одна пальчиковая батарейка, беспечно выброшенная в мусорное ведро, загрязняет тяжёлыми металлами около 20 квадратных метров земли, а в лесной зоне это территория обитания двух деревьев, двух кротов, одного ёжика и нескольких тысяч дождевых червей</a:t>
            </a:r>
            <a:r>
              <a:rPr lang="ru-RU" sz="7400" dirty="0" smtClean="0">
                <a:solidFill>
                  <a:srgbClr val="002060"/>
                </a:solidFill>
                <a:latin typeface="Monotype Corsiva" pitchFamily="66" charset="0"/>
              </a:rPr>
              <a:t>!»</a:t>
            </a:r>
            <a:r>
              <a:rPr lang="ru-RU" sz="7400" dirty="0">
                <a:latin typeface="Monotype Corsiva" pitchFamily="66" charset="0"/>
              </a:rPr>
              <a:t> </a:t>
            </a:r>
            <a:r>
              <a:rPr lang="ru-RU" sz="7400" dirty="0" smtClean="0">
                <a:solidFill>
                  <a:srgbClr val="002060"/>
                </a:solidFill>
                <a:latin typeface="Monotype Corsiva" pitchFamily="66" charset="0"/>
              </a:rPr>
              <a:t>Состояние </a:t>
            </a:r>
            <a:r>
              <a:rPr lang="ru-RU" sz="7400" dirty="0">
                <a:solidFill>
                  <a:srgbClr val="002060"/>
                </a:solidFill>
                <a:latin typeface="Monotype Corsiva" pitchFamily="66" charset="0"/>
              </a:rPr>
              <a:t>окружающей среды напрямую связано с нашим поведением в быту, в природе. Когда вырастут наши дети и внуки, экологические проблемы </a:t>
            </a:r>
            <a:r>
              <a:rPr lang="ru-RU" sz="7400" dirty="0" smtClean="0">
                <a:solidFill>
                  <a:srgbClr val="002060"/>
                </a:solidFill>
                <a:latin typeface="Monotype Corsiva" pitchFamily="66" charset="0"/>
              </a:rPr>
              <a:t>придется решать им. </a:t>
            </a:r>
            <a:r>
              <a:rPr lang="ru-RU" sz="7400" dirty="0">
                <a:solidFill>
                  <a:srgbClr val="002060"/>
                </a:solidFill>
                <a:latin typeface="Monotype Corsiva" pitchFamily="66" charset="0"/>
              </a:rPr>
              <a:t>Так важно уже сегодня научить детей ценить окружающую природу, поступать с ней разумно.</a:t>
            </a:r>
            <a:r>
              <a:rPr lang="ru-RU" sz="7400" dirty="0" smtClean="0">
                <a:solidFill>
                  <a:srgbClr val="002060"/>
                </a:solidFill>
                <a:latin typeface="Monotype Corsiva" pitchFamily="66" charset="0"/>
              </a:rPr>
              <a:t> Поэтому утилизация </a:t>
            </a:r>
            <a:r>
              <a:rPr lang="ru-RU" sz="7400" dirty="0">
                <a:solidFill>
                  <a:srgbClr val="002060"/>
                </a:solidFill>
                <a:latin typeface="Monotype Corsiva" pitchFamily="66" charset="0"/>
              </a:rPr>
              <a:t>этих отходов является одной из самых сложных проблем переработки вторичного сырья</a:t>
            </a:r>
            <a:r>
              <a:rPr lang="ru-RU" sz="7400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endParaRPr lang="ru-RU" sz="7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29910_70-p-fon-dlya-prezentatsii-po-okruzhayushchemu-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3672407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4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48680"/>
            <a:ext cx="8424936" cy="4464496"/>
          </a:xfrm>
        </p:spPr>
        <p:txBody>
          <a:bodyPr>
            <a:normAutofit fontScale="70000" lnSpcReduction="20000"/>
          </a:bodyPr>
          <a:lstStyle/>
          <a:p>
            <a:r>
              <a:rPr lang="ru-RU" sz="3800" dirty="0">
                <a:solidFill>
                  <a:srgbClr val="002060"/>
                </a:solidFill>
                <a:latin typeface="Monotype Corsiva" pitchFamily="66" charset="0"/>
              </a:rPr>
              <a:t>В каждой семье есть приборы, в которых используются химические элементы питания, и в большинстве случаев, это одноразовые </a:t>
            </a:r>
            <a:r>
              <a:rPr lang="ru-RU" sz="3800" b="1" dirty="0">
                <a:solidFill>
                  <a:srgbClr val="002060"/>
                </a:solidFill>
                <a:latin typeface="Monotype Corsiva" pitchFamily="66" charset="0"/>
              </a:rPr>
              <a:t>батарейки</a:t>
            </a:r>
            <a:r>
              <a:rPr lang="ru-RU" sz="3800" dirty="0">
                <a:solidFill>
                  <a:srgbClr val="002060"/>
                </a:solidFill>
                <a:latin typeface="Monotype Corsiva" pitchFamily="66" charset="0"/>
              </a:rPr>
              <a:t>. Но далеко не каждый знает, что выбрасывать их вместе с бытовым мусором на свалку категорически запрещено! А те, немногие обыватели, знающие о необходимости раздельного сбора мусора не имеют возможности сдать отработанные </a:t>
            </a:r>
            <a:r>
              <a:rPr lang="ru-RU" sz="3800" b="1" dirty="0">
                <a:solidFill>
                  <a:srgbClr val="002060"/>
                </a:solidFill>
                <a:latin typeface="Monotype Corsiva" pitchFamily="66" charset="0"/>
              </a:rPr>
              <a:t>батарейки</a:t>
            </a:r>
            <a:r>
              <a:rPr lang="ru-RU" sz="3800" dirty="0">
                <a:solidFill>
                  <a:srgbClr val="002060"/>
                </a:solidFill>
                <a:latin typeface="Monotype Corsiva" pitchFamily="66" charset="0"/>
              </a:rPr>
              <a:t> на переработку по причине практически полного отсутствия стационарных пунктов приема отработанных </a:t>
            </a:r>
            <a:r>
              <a:rPr lang="ru-RU" sz="3800" b="1" dirty="0">
                <a:solidFill>
                  <a:srgbClr val="002060"/>
                </a:solidFill>
                <a:latin typeface="Monotype Corsiva" pitchFamily="66" charset="0"/>
              </a:rPr>
              <a:t>батареек</a:t>
            </a:r>
            <a:r>
              <a:rPr lang="ru-RU" sz="3800" dirty="0">
                <a:solidFill>
                  <a:srgbClr val="002060"/>
                </a:solidFill>
                <a:latin typeface="Monotype Corsiva" pitchFamily="66" charset="0"/>
              </a:rPr>
              <a:t>.</a:t>
            </a:r>
          </a:p>
          <a:p>
            <a:r>
              <a:rPr lang="ru-RU" sz="3800" dirty="0">
                <a:solidFill>
                  <a:srgbClr val="002060"/>
                </a:solidFill>
                <a:latin typeface="Monotype Corsiva" pitchFamily="66" charset="0"/>
              </a:rPr>
              <a:t>Немаловажно начать воспитывать </a:t>
            </a:r>
            <a:r>
              <a:rPr lang="ru-RU" sz="3800" b="1" dirty="0" smtClean="0">
                <a:solidFill>
                  <a:srgbClr val="002060"/>
                </a:solidFill>
                <a:latin typeface="Monotype Corsiva" pitchFamily="66" charset="0"/>
              </a:rPr>
              <a:t>экологическое</a:t>
            </a:r>
            <a:r>
              <a:rPr lang="ru-RU" sz="3800" dirty="0">
                <a:solidFill>
                  <a:srgbClr val="002060"/>
                </a:solidFill>
                <a:latin typeface="Monotype Corsiva" pitchFamily="66" charset="0"/>
              </a:rPr>
              <a:t> сознание человека уже с детства. Поэтому привлечение родителей участвовать совместно с детьми в </a:t>
            </a:r>
            <a:r>
              <a:rPr lang="ru-RU" sz="3800" b="1" dirty="0">
                <a:solidFill>
                  <a:srgbClr val="002060"/>
                </a:solidFill>
                <a:latin typeface="Monotype Corsiva" pitchFamily="66" charset="0"/>
              </a:rPr>
              <a:t>экологических акциях</a:t>
            </a:r>
            <a:r>
              <a:rPr lang="ru-RU" sz="3800" dirty="0">
                <a:solidFill>
                  <a:srgbClr val="002060"/>
                </a:solidFill>
                <a:latin typeface="Monotype Corsiva" pitchFamily="66" charset="0"/>
              </a:rPr>
              <a:t> является на сегодняшний день очень актуальным!</a:t>
            </a:r>
          </a:p>
          <a:p>
            <a:endParaRPr lang="ru-RU" sz="2800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29910_70-p-fon-dlya-prezentatsii-po-okruzhayushchemu-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518457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4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0"/>
            <a:ext cx="8424936" cy="2996952"/>
          </a:xfrm>
        </p:spPr>
        <p:txBody>
          <a:bodyPr>
            <a:normAutofit fontScale="85000" lnSpcReduction="20000"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34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400" b="1" dirty="0" smtClean="0">
                <a:solidFill>
                  <a:srgbClr val="002060"/>
                </a:solidFill>
                <a:latin typeface="Monotype Corsiva" pitchFamily="66" charset="0"/>
              </a:rPr>
              <a:t>Группа воспитателей  реализующая инициативу по сбору батареек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400" b="1" dirty="0" smtClean="0">
                <a:solidFill>
                  <a:srgbClr val="002060"/>
                </a:solidFill>
                <a:latin typeface="Monotype Corsiva" pitchFamily="66" charset="0"/>
              </a:rPr>
              <a:t>Сидорова Дарья Владимировна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400" b="1" dirty="0" smtClean="0">
                <a:solidFill>
                  <a:srgbClr val="002060"/>
                </a:solidFill>
                <a:latin typeface="Monotype Corsiva" pitchFamily="66" charset="0"/>
              </a:rPr>
              <a:t>Андреева Роза Александровна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400" b="1" dirty="0" smtClean="0">
                <a:solidFill>
                  <a:srgbClr val="002060"/>
                </a:solidFill>
                <a:latin typeface="Monotype Corsiva" pitchFamily="66" charset="0"/>
              </a:rPr>
              <a:t>Попова Светлана Александровна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400" b="1" dirty="0" smtClean="0">
                <a:solidFill>
                  <a:srgbClr val="002060"/>
                </a:solidFill>
                <a:latin typeface="Monotype Corsiva" pitchFamily="66" charset="0"/>
              </a:rPr>
              <a:t>Шубина Ирина Геннадьевна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400" b="1" dirty="0" smtClean="0">
                <a:solidFill>
                  <a:srgbClr val="002060"/>
                </a:solidFill>
                <a:latin typeface="Monotype Corsiva" pitchFamily="66" charset="0"/>
              </a:rPr>
              <a:t>Попова надежда Петровна</a:t>
            </a:r>
            <a:endParaRPr lang="ru-RU" sz="3400" dirty="0">
              <a:solidFill>
                <a:srgbClr val="002060"/>
              </a:solidFill>
              <a:latin typeface="Monotype Corsiva" pitchFamily="66" charset="0"/>
            </a:endParaRPr>
          </a:p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endParaRPr lang="ru-RU" sz="2800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cmenA9gqqm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3188974"/>
            <a:ext cx="2592288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-TkV2-Lmp80.jpg"/>
          <p:cNvPicPr>
            <a:picLocks noChangeAspect="1"/>
          </p:cNvPicPr>
          <p:nvPr/>
        </p:nvPicPr>
        <p:blipFill>
          <a:blip r:embed="rId4" cstate="print"/>
          <a:srcRect b="9790"/>
          <a:stretch>
            <a:fillRect/>
          </a:stretch>
        </p:blipFill>
        <p:spPr>
          <a:xfrm>
            <a:off x="6156176" y="3212976"/>
            <a:ext cx="2808312" cy="3377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https://sun9-77.userapi.com/impg/O1OnyLtDRgkwwK4BDpfwuDOl2yA5Vz77UNVLtA/X69eOogNgjU.jpg?size=810x1080&amp;quality=95&amp;sign=7b4804e207daf4e56a07124d442fc99c&amp;type=album"/>
          <p:cNvPicPr>
            <a:picLocks noChangeAspect="1" noChangeArrowheads="1"/>
          </p:cNvPicPr>
          <p:nvPr/>
        </p:nvPicPr>
        <p:blipFill>
          <a:blip r:embed="rId5" cstate="print"/>
          <a:srcRect t="28891" r="18519"/>
          <a:stretch>
            <a:fillRect/>
          </a:stretch>
        </p:blipFill>
        <p:spPr bwMode="auto">
          <a:xfrm>
            <a:off x="140558" y="3212976"/>
            <a:ext cx="2919274" cy="3446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29910_70-p-fon-dlya-prezentatsii-po-okruzhayushchemu-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518457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4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92696"/>
            <a:ext cx="8424936" cy="5400600"/>
          </a:xfrm>
        </p:spPr>
        <p:txBody>
          <a:bodyPr>
            <a:normAutofit/>
          </a:bodyPr>
          <a:lstStyle/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endParaRPr lang="ru-RU" sz="2800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5364" name="Picture 4" descr="https://musoreko.ru/wp-content/uploads/2021/06/batareiki-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844824"/>
            <a:ext cx="5832648" cy="43744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39552" y="629980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Выявление проблемы по опасности выброшенной батарейки в окружающую среду 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29910_70-p-fon-dlya-prezentatsii-po-okruzhayushchemu-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518457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4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92696"/>
            <a:ext cx="8424936" cy="5400600"/>
          </a:xfrm>
        </p:spPr>
        <p:txBody>
          <a:bodyPr>
            <a:normAutofit/>
          </a:bodyPr>
          <a:lstStyle/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endParaRPr lang="ru-RU" sz="2800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9458" name="Picture 2" descr="https://kupisantehniky.ru/wp-content/uploads/d/d/d/dddfbf27996dd55e3ae8b51d416c26d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96752"/>
            <a:ext cx="6912768" cy="52709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67544" y="404664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Как батарейка влияет на загрязнение воды и почвы 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29910_70-p-fon-dlya-prezentatsii-po-okruzhayushchemu-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518457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4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92696"/>
            <a:ext cx="8424936" cy="5400600"/>
          </a:xfrm>
        </p:spPr>
        <p:txBody>
          <a:bodyPr>
            <a:normAutofit/>
          </a:bodyPr>
          <a:lstStyle/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endParaRPr lang="ru-RU" sz="2800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8434" name="Picture 2" descr="https://ds05.infourok.ru/uploads/ex/05c0/000d9a4f-4bde94f8/img1.jpg"/>
          <p:cNvPicPr>
            <a:picLocks noChangeAspect="1" noChangeArrowheads="1"/>
          </p:cNvPicPr>
          <p:nvPr/>
        </p:nvPicPr>
        <p:blipFill>
          <a:blip r:embed="rId3" cstate="print"/>
          <a:srcRect t="18520" b="23545"/>
          <a:stretch>
            <a:fillRect/>
          </a:stretch>
        </p:blipFill>
        <p:spPr bwMode="auto">
          <a:xfrm>
            <a:off x="1331640" y="1700808"/>
            <a:ext cx="6768752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619672" y="908720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Типы батареек подлежащие утилизации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29910_70-p-fon-dlya-prezentatsii-po-okruzhayushchemu-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518457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4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92696"/>
            <a:ext cx="8424936" cy="5400600"/>
          </a:xfrm>
        </p:spPr>
        <p:txBody>
          <a:bodyPr>
            <a:normAutofit/>
          </a:bodyPr>
          <a:lstStyle/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endParaRPr lang="ru-RU" sz="2800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20482" name="AutoShape 2" descr="https://s0.slide-share.ru/s_slide/499e2dd88b68f2f613b322b6efe8ae8f/8f78a8a4-2d6e-475c-9608-6cb6e54d427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s://fsd.multiurok.ru/html/2018/03/19/s_5aafc277c481e/img3.jpg"/>
          <p:cNvPicPr>
            <a:picLocks noChangeAspect="1" noChangeArrowheads="1"/>
          </p:cNvPicPr>
          <p:nvPr/>
        </p:nvPicPr>
        <p:blipFill>
          <a:blip r:embed="rId3" cstate="print"/>
          <a:srcRect l="4161" t="67284" r="38183" b="3789"/>
          <a:stretch>
            <a:fillRect/>
          </a:stretch>
        </p:blipFill>
        <p:spPr bwMode="auto">
          <a:xfrm>
            <a:off x="0" y="0"/>
            <a:ext cx="5904656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s://ds04.infourok.ru/uploads/ex/0a1c/000d8b23-a6ec021c/img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2204864"/>
            <a:ext cx="5940152" cy="44551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8" name="Picture 8" descr="https://tagilka.ru/upload/iblock/919/9197da253e47594a52e58d5ee59e659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260648"/>
            <a:ext cx="3060848" cy="20387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29910_70-p-fon-dlya-prezentatsii-po-okruzhayushchemu-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518457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4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92696"/>
            <a:ext cx="8424936" cy="5400600"/>
          </a:xfrm>
        </p:spPr>
        <p:txBody>
          <a:bodyPr>
            <a:normAutofit/>
          </a:bodyPr>
          <a:lstStyle/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endParaRPr lang="ru-RU" sz="2800" dirty="0" smtClean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20482" name="AutoShape 2" descr="https://s0.slide-share.ru/s_slide/499e2dd88b68f2f613b322b6efe8ae8f/8f78a8a4-2d6e-475c-9608-6cb6e54d427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IMG_20220214_0912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2060848"/>
            <a:ext cx="3111810" cy="4149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 flipH="1">
            <a:off x="971599" y="836712"/>
            <a:ext cx="71287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В детском саду сбор батареек проводится в определенную тару.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1" name="Рисунок 10" descr="IMG_20220214_0913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2060848"/>
            <a:ext cx="3060340" cy="40804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115</Words>
  <Application>Microsoft Office PowerPoint</Application>
  <PresentationFormat>Экран (4:3)</PresentationFormat>
  <Paragraphs>32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МБДОУ «Детский сад» с.Летка  Прилузского района Республики Коми  Волонтерская акция по сбору батареек «Сдай батарейку – спаси планету»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МБДОУ «Детский сад» с.Летка Волонтерская инициатива по сбору батареек «Сдай батарейку – спаси нашуЗемлю»</dc:title>
  <dc:creator>Даша</dc:creator>
  <cp:lastModifiedBy>Даша</cp:lastModifiedBy>
  <cp:revision>22</cp:revision>
  <dcterms:created xsi:type="dcterms:W3CDTF">2022-02-12T16:15:59Z</dcterms:created>
  <dcterms:modified xsi:type="dcterms:W3CDTF">2022-02-28T05:48:55Z</dcterms:modified>
</cp:coreProperties>
</file>