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30" r:id="rId2"/>
    <p:sldId id="332" r:id="rId3"/>
    <p:sldId id="333" r:id="rId4"/>
    <p:sldId id="331" r:id="rId5"/>
    <p:sldId id="334" r:id="rId6"/>
    <p:sldId id="335" r:id="rId7"/>
    <p:sldId id="336" r:id="rId8"/>
    <p:sldId id="306" r:id="rId9"/>
    <p:sldId id="339" r:id="rId10"/>
    <p:sldId id="340" r:id="rId11"/>
    <p:sldId id="341" r:id="rId12"/>
    <p:sldId id="344" r:id="rId13"/>
    <p:sldId id="348" r:id="rId14"/>
    <p:sldId id="350" r:id="rId15"/>
    <p:sldId id="352" r:id="rId16"/>
    <p:sldId id="342" r:id="rId17"/>
    <p:sldId id="343" r:id="rId18"/>
    <p:sldId id="347" r:id="rId19"/>
    <p:sldId id="338" r:id="rId20"/>
    <p:sldId id="337" r:id="rId21"/>
    <p:sldId id="355" r:id="rId22"/>
    <p:sldId id="357" r:id="rId23"/>
    <p:sldId id="358" r:id="rId24"/>
    <p:sldId id="323" r:id="rId25"/>
    <p:sldId id="324" r:id="rId26"/>
    <p:sldId id="325" r:id="rId27"/>
    <p:sldId id="359" r:id="rId28"/>
    <p:sldId id="353" r:id="rId29"/>
    <p:sldId id="32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3366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18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CAE58-C117-4208-94EA-3A9491475E8D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E3527-A1FB-4CA7-9D5A-E1FBC02D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B13B-AB11-4E77-BAA8-F3086792A40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231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B13B-AB11-4E77-BAA8-F3086792A40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110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B13B-AB11-4E77-BAA8-F3086792A40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3286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B13B-AB11-4E77-BAA8-F3086792A40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8133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B13B-AB11-4E77-BAA8-F3086792A40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7302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B13B-AB11-4E77-BAA8-F3086792A40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1256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33D32-C7E4-4C17-8B63-4F96DBD8BB1A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37F2C-3723-407A-A55B-8B928DAD1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08AC0-537A-4928-97A9-7CE962CA9B4A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5D24D-079F-4F3D-8DE3-7CE304D9D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D3392-822E-4E08-8AE0-503E1EA9C6ED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E4A75-5E75-4398-A0E1-F949DE714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ED941-8E8D-4A2E-BBDF-B12445009397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D784E-7700-477D-A8D9-FE7D7DC4A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52738-8346-4284-ADAB-0099198A4345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AB0CB-B28F-4C14-A2C1-9153F28AF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BA61A-D150-419E-BC74-9F051408745E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354F5-D26A-48F4-9A3A-47272B7C6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A6AB8-F073-4FD1-B62D-F80F47F44063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E0B62-BBC8-4522-B0C2-D65FA3A75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72ED2-E29C-48BB-A5F0-23A9A283D60E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1B4DD-B583-48C6-A76F-ECF17B092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B0C05-ACA2-4F8D-BA85-B0A5049D1962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CF96D-4B4F-4085-B870-730D487CD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F2158-BCE0-41EC-AD1B-14A4E7A75D7A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F1110-00A3-4374-8B74-09C97BD51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6DC8A-9B33-4209-B6D7-D6562881ABA9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61BF7-341C-4797-AE19-231492A94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C90E8-3DEF-4C65-B36D-1AB36B6A1D40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17498-4D72-4144-9491-1D89D5285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B0F14-665E-4A01-AD14-FCFEEF7FA523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4291C-6F8C-4B57-AC37-36BAE3FA7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101FA-318C-48A8-BC59-6C8C85AAB29D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7BB6E-494D-4921-9AB3-5440E00FD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576A583-1EBD-4FFB-81DB-BFD4587943FA}" type="datetimeFigureOut">
              <a:rPr lang="ru-RU"/>
              <a:pPr>
                <a:defRPr/>
              </a:pPr>
              <a:t>01.03.2023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4E5FAED-78B0-4B63-94DC-BB1EBF16B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med">
    <p:wheel spokes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zastavki.com/pictures/originals/2013/Archive___Miscellaneous__038922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657161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 мы проходим в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фойе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театра – место, где зрители ожидают начало представления.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romoter.by/storage/cat/items-photos/834/b08bdebda1f2f178e2d2b7982af569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1895"/>
            <a:ext cx="6336704" cy="4255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64447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imlight.ru/images/stati/kompleksnie_proekti/2013/Teatr_opera_i_balet_Astrahan/astrahan_teatr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1" y="2564904"/>
            <a:ext cx="5573415" cy="370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323528" y="1124745"/>
            <a:ext cx="7520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раздается первый звонок мы проходим  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зрительный зал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Всего бывает три звонка. После третьего начинается представление.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s.tcdn.co/928/6a8/9286a816-cc06-329f-8a0e-0e6a8a97c9f5/3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079" y="3367115"/>
            <a:ext cx="2903752" cy="290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226348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heins.ru/wp-content/uploads/2017/10/NorthParkTheatre3-1600x10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83500"/>
            <a:ext cx="4320480" cy="287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115614" y="677419"/>
            <a:ext cx="712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начинается с открытия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занавеса. Декорации-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украшения, которые показывают где происходит действие.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addwin.ru/uploads/2017/05/Zolushka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723" y="3496057"/>
            <a:ext cx="4310287" cy="287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.tcdn.co/928/6a8/9286a816-cc06-329f-8a0e-0e6a8a97c9f5/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3954247"/>
            <a:ext cx="2903752" cy="290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38002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98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00232" y="285728"/>
            <a:ext cx="4857784" cy="64294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-15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FFFFB9"/>
                  </a:gs>
                  <a:gs pos="36000">
                    <a:srgbClr val="FFFF99"/>
                  </a:gs>
                  <a:gs pos="86000">
                    <a:srgbClr val="F6AE1E"/>
                  </a:gs>
                </a:gsLst>
                <a:lin ang="5400000" scaled="0"/>
                <a:tileRect/>
              </a:gra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5643578"/>
            <a:ext cx="7643866" cy="8572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rgbClr val="FFFFB9"/>
                    </a:gs>
                    <a:gs pos="36000">
                      <a:srgbClr val="FFFF99"/>
                    </a:gs>
                    <a:gs pos="86000">
                      <a:srgbClr val="F6AE1E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Arial"/>
              </a:rPr>
              <a:t>реквизит</a:t>
            </a:r>
            <a:endParaRPr kumimoji="0" lang="ru-RU" sz="5400" b="1" i="0" u="none" strike="noStrike" kern="1200" cap="none" spc="-15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FFFFB9"/>
                  </a:gs>
                  <a:gs pos="36000">
                    <a:srgbClr val="FFFF99"/>
                  </a:gs>
                  <a:gs pos="86000">
                    <a:srgbClr val="F6AE1E"/>
                  </a:gs>
                </a:gsLst>
                <a:lin ang="5400000" scaled="0"/>
                <a:tileRect/>
              </a:gra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190609"/>
            <a:ext cx="2000264" cy="266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3929066"/>
            <a:ext cx="2598475" cy="172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 descr="C:\Documents and Settings\Оксана\Рабочий стол\Фото художник тетра\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158859"/>
            <a:ext cx="2509248" cy="4460885"/>
          </a:xfrm>
          <a:prstGeom prst="rect">
            <a:avLst/>
          </a:prstGeom>
          <a:noFill/>
        </p:spPr>
      </p:pic>
      <p:pic>
        <p:nvPicPr>
          <p:cNvPr id="8198" name="Picture 6" descr="C:\Documents and Settings\Оксана\Рабочий стол\Фото художник тетра\1.jpeg"/>
          <p:cNvPicPr>
            <a:picLocks noChangeAspect="1" noChangeArrowheads="1"/>
          </p:cNvPicPr>
          <p:nvPr/>
        </p:nvPicPr>
        <p:blipFill>
          <a:blip r:embed="rId7" cstate="print"/>
          <a:srcRect l="18694" t="13638" r="6566" b="7567"/>
          <a:stretch>
            <a:fillRect/>
          </a:stretch>
        </p:blipFill>
        <p:spPr bwMode="auto">
          <a:xfrm>
            <a:off x="5857884" y="1214422"/>
            <a:ext cx="3000396" cy="444658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98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00232" y="285728"/>
            <a:ext cx="4857784" cy="64294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-15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FFFFB9"/>
                  </a:gs>
                  <a:gs pos="36000">
                    <a:srgbClr val="FFFF99"/>
                  </a:gs>
                  <a:gs pos="86000">
                    <a:srgbClr val="F6AE1E"/>
                  </a:gs>
                </a:gsLst>
                <a:lin ang="5400000" scaled="0"/>
                <a:tileRect/>
              </a:gra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5643578"/>
            <a:ext cx="7643866" cy="8572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rgbClr val="FFFFB9"/>
                    </a:gs>
                    <a:gs pos="36000">
                      <a:srgbClr val="FFFF99"/>
                    </a:gs>
                    <a:gs pos="86000">
                      <a:srgbClr val="F6AE1E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Arial"/>
              </a:rPr>
              <a:t>грим</a:t>
            </a:r>
            <a:endParaRPr kumimoji="0" lang="ru-RU" sz="5400" b="1" i="0" u="none" strike="noStrike" kern="1200" cap="none" spc="-15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FFFFB9"/>
                  </a:gs>
                  <a:gs pos="36000">
                    <a:srgbClr val="FFFF99"/>
                  </a:gs>
                  <a:gs pos="86000">
                    <a:srgbClr val="F6AE1E"/>
                  </a:gs>
                </a:gsLst>
                <a:lin ang="5400000" scaled="0"/>
                <a:tileRect/>
              </a:gra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357298"/>
            <a:ext cx="2714644" cy="398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071810"/>
            <a:ext cx="3429009" cy="228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0"/>
            <a:ext cx="91398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00232" y="285728"/>
            <a:ext cx="4857784" cy="64294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-15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FFFFB9"/>
                  </a:gs>
                  <a:gs pos="36000">
                    <a:srgbClr val="FFFF99"/>
                  </a:gs>
                  <a:gs pos="86000">
                    <a:srgbClr val="F6AE1E"/>
                  </a:gs>
                </a:gsLst>
                <a:lin ang="5400000" scaled="0"/>
                <a:tileRect/>
              </a:gra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5643578"/>
            <a:ext cx="7643866" cy="8572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rgbClr val="FFFFB9"/>
                    </a:gs>
                    <a:gs pos="36000">
                      <a:srgbClr val="FFFF99"/>
                    </a:gs>
                    <a:gs pos="86000">
                      <a:srgbClr val="F6AE1E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Arial"/>
              </a:rPr>
              <a:t>гримёр</a:t>
            </a:r>
            <a:endParaRPr kumimoji="0" lang="ru-RU" sz="5400" b="1" i="0" u="none" strike="noStrike" kern="1200" cap="none" spc="-15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FFFFB9"/>
                  </a:gs>
                  <a:gs pos="36000">
                    <a:srgbClr val="FFFF99"/>
                  </a:gs>
                  <a:gs pos="86000">
                    <a:srgbClr val="F6AE1E"/>
                  </a:gs>
                </a:gsLst>
                <a:lin ang="5400000" scaled="0"/>
                <a:tileRect/>
              </a:gra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620688"/>
            <a:ext cx="6526508" cy="508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pballet.net/wp-content/uploads/photo-gallery/25188781_1576844335727066_7391397770285484444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984776" cy="465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58293" y="101586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Начинается представление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50773352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news.ticketland.ru/wp-content/uploads/2019/01/%D0%B1%D1%83%D1%84%D0%B5%D1%82-%D1%83-%D0%BA%D0%B0%D0%BB%D1%8F%D0%B3%D0%B8%D0%BD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38087"/>
            <a:ext cx="5148333" cy="386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115614" y="677419"/>
            <a:ext cx="712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Антракт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обычно бывает в середине представления. Все зрители могут сходить в буфет.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24smi.org/public/media/resize/800x-/person/2017/12/29/n5vucewqjnt5-neznai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8179" y="2538087"/>
            <a:ext cx="2857500" cy="368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16179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«В списках не значился»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195" name="Picture 3" descr="C:\Users\Lenovo\Pictures\2023-02-28 1\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1124745"/>
            <a:ext cx="3816425" cy="5248364"/>
          </a:xfrm>
          <a:prstGeom prst="rect">
            <a:avLst/>
          </a:prstGeom>
          <a:noFill/>
        </p:spPr>
      </p:pic>
      <p:pic>
        <p:nvPicPr>
          <p:cNvPr id="8196" name="Picture 4" descr="C:\Users\Lenovo\Pictures\2023-02-28 2\2 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032284"/>
            <a:ext cx="3960440" cy="54467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Памятка «Правила поведения в театре».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59340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Будь вежлив с работниками театра и друзьями;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Будь аккуратен и опрятен;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Хлопать в ладоши нужно только между частями и в конце представления;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шурши фантиками и не разговаривай;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постукивай ногой в такт музыки и по креслам соседей;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антракте разговаривай вполголоса, не бегай;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Веди себя скромно и воспитанно.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4987287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 – это удивительный дом, где показывают спектакли, сказки, где танцуют и поют, рассказывают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Передняя часть здания называется фронтон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Lenovo\Desktop\lermontov-drama-the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3"/>
            <a:ext cx="6480720" cy="43185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4692852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Записка от мамы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ушла на работу. Не забудь, что мы едем сегодня </a:t>
            </a:r>
            <a:r>
              <a:rPr lang="ru-RU" dirty="0" err="1" smtClean="0"/>
              <a:t>в_______</a:t>
            </a:r>
            <a:r>
              <a:rPr lang="ru-RU" dirty="0" smtClean="0"/>
              <a:t>. Нам необходимо доехать на автобусе до остановки </a:t>
            </a:r>
            <a:r>
              <a:rPr lang="ru-RU" i="1" u="sng" dirty="0" smtClean="0"/>
              <a:t>«                 »,</a:t>
            </a:r>
            <a:r>
              <a:rPr lang="ru-RU" dirty="0" smtClean="0"/>
              <a:t> там найти дом </a:t>
            </a:r>
            <a:r>
              <a:rPr lang="ru-RU" i="1" u="sng" dirty="0" smtClean="0"/>
              <a:t>№       </a:t>
            </a:r>
            <a:r>
              <a:rPr lang="ru-RU" dirty="0" smtClean="0"/>
              <a:t> Зайти в </a:t>
            </a:r>
            <a:r>
              <a:rPr lang="ru-RU" i="1" u="sng" dirty="0" smtClean="0"/>
              <a:t>центральный </a:t>
            </a:r>
            <a:r>
              <a:rPr lang="ru-RU" dirty="0" smtClean="0"/>
              <a:t>вход.</a:t>
            </a:r>
          </a:p>
          <a:p>
            <a:r>
              <a:rPr lang="ru-RU" dirty="0" smtClean="0"/>
              <a:t>Наш ряд </a:t>
            </a:r>
            <a:r>
              <a:rPr lang="ru-RU" i="1" u="sng" dirty="0" smtClean="0"/>
              <a:t>___</a:t>
            </a:r>
            <a:r>
              <a:rPr lang="ru-RU" dirty="0" smtClean="0"/>
              <a:t>, твоё место ________.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570186"/>
          </a:xfrm>
        </p:spPr>
        <p:txBody>
          <a:bodyPr>
            <a:normAutofit fontScale="9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Тест </a:t>
            </a:r>
            <a:br>
              <a:rPr lang="ru-RU" sz="4400" b="1" dirty="0">
                <a:solidFill>
                  <a:srgbClr val="FF0000"/>
                </a:solidFill>
                <a:latin typeface="Calibri" pitchFamily="34" charset="0"/>
              </a:rPr>
            </a:b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«Готов ли ты пойти в театр?»</a:t>
            </a:r>
            <a:br>
              <a:rPr lang="ru-RU" sz="4400" b="1" dirty="0">
                <a:solidFill>
                  <a:srgbClr val="FF0000"/>
                </a:solidFill>
                <a:latin typeface="Calibri" pitchFamily="34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95536" y="1268760"/>
            <a:ext cx="8382000" cy="2210862"/>
          </a:xfrm>
        </p:spPr>
        <p:txBody>
          <a:bodyPr>
            <a:normAutofit/>
          </a:bodyPr>
          <a:lstStyle/>
          <a:p>
            <a:pPr marL="271463" lvl="1" indent="-271463" algn="just" eaLnBrk="0" hangingPunct="0">
              <a:buFont typeface="Calibri" pitchFamily="34" charset="0"/>
              <a:buAutoNum type="arabicPeriod"/>
            </a:pPr>
            <a:r>
              <a:rPr lang="ru-RU" sz="2000" b="1" dirty="0" smtClean="0">
                <a:cs typeface="Times New Roman" pitchFamily="18" charset="0"/>
              </a:rPr>
              <a:t>Обязательно ли в театре снимать головной убор?</a:t>
            </a:r>
            <a:endParaRPr lang="ru-RU" sz="2000" dirty="0" smtClean="0"/>
          </a:p>
          <a:p>
            <a:pPr eaLnBrk="0" hangingPunct="0"/>
            <a:r>
              <a:rPr lang="ru-RU" sz="2000" dirty="0" smtClean="0">
                <a:cs typeface="Times New Roman" pitchFamily="18" charset="0"/>
              </a:rPr>
              <a:t>а) обязательно</a:t>
            </a:r>
          </a:p>
          <a:p>
            <a:pPr eaLnBrk="0" hangingPunct="0"/>
            <a:r>
              <a:rPr lang="ru-RU" sz="2000" dirty="0" smtClean="0">
                <a:cs typeface="Times New Roman" pitchFamily="18" charset="0"/>
              </a:rPr>
              <a:t>б) на усмотрение юноши и девушки;</a:t>
            </a:r>
          </a:p>
          <a:p>
            <a:pPr eaLnBrk="0" hangingPunct="0"/>
            <a:r>
              <a:rPr lang="ru-RU" sz="2000" dirty="0" smtClean="0">
                <a:cs typeface="Times New Roman" pitchFamily="18" charset="0"/>
              </a:rPr>
              <a:t>в) юноши – обязательно, девушке – если у нее высокая и большая шляпа</a:t>
            </a:r>
            <a:endParaRPr lang="ru-RU" sz="2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7786710" y="2636912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95536" y="3090346"/>
            <a:ext cx="8382000" cy="2210862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>
                <a:cs typeface="Times New Roman" pitchFamily="18" charset="0"/>
              </a:rPr>
              <a:t>2.   Как проходят по ряду перед сидящими в театре, проходя к середине ряда?</a:t>
            </a:r>
            <a:endParaRPr lang="ru-RU" sz="2000" dirty="0">
              <a:cs typeface="Times New Roman" pitchFamily="18" charset="0"/>
            </a:endParaRPr>
          </a:p>
          <a:p>
            <a:pPr marL="342900" indent="-342900" eaLnBrk="0" hangingPunct="0"/>
            <a:r>
              <a:rPr lang="ru-RU" sz="2000" dirty="0">
                <a:cs typeface="Times New Roman" pitchFamily="18" charset="0"/>
              </a:rPr>
              <a:t>а) спиной к сидящим, наклоняясь вперед, чтобы не загораживать сцену.</a:t>
            </a:r>
          </a:p>
          <a:p>
            <a:pPr marL="342900" indent="-342900" eaLnBrk="0" hangingPunct="0"/>
            <a:r>
              <a:rPr lang="ru-RU" sz="2000" dirty="0">
                <a:cs typeface="Times New Roman" pitchFamily="18" charset="0"/>
              </a:rPr>
              <a:t>б) лицом к сидящим</a:t>
            </a:r>
          </a:p>
          <a:p>
            <a:pPr marL="342900" indent="-342900" eaLnBrk="0" hangingPunct="0"/>
            <a:r>
              <a:rPr lang="ru-RU" sz="2000" dirty="0">
                <a:cs typeface="Times New Roman" pitchFamily="18" charset="0"/>
              </a:rPr>
              <a:t>в) боком к сидящим, наклоняясь вперед</a:t>
            </a:r>
            <a:endParaRPr lang="ru-RU" sz="2000" dirty="0"/>
          </a:p>
        </p:txBody>
      </p:sp>
      <p:sp>
        <p:nvSpPr>
          <p:cNvPr id="6" name="Стрелка вниз 5"/>
          <p:cNvSpPr/>
          <p:nvPr/>
        </p:nvSpPr>
        <p:spPr>
          <a:xfrm>
            <a:off x="7858148" y="4439962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395536" y="5085184"/>
            <a:ext cx="8382000" cy="1850822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 smtClean="0">
                <a:cs typeface="Times New Roman" pitchFamily="18" charset="0"/>
              </a:rPr>
              <a:t>3</a:t>
            </a:r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itchFamily="18" charset="0"/>
              </a:rPr>
              <a:t>.   </a:t>
            </a:r>
            <a:r>
              <a:rPr lang="ru-RU" sz="2000" b="1" dirty="0">
                <a:cs typeface="Times New Roman" pitchFamily="18" charset="0"/>
              </a:rPr>
              <a:t>Следует ли извиняться перед сидящими в театре, проходя к середине ряда?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следует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не следует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в) желательно</a:t>
            </a:r>
            <a:endParaRPr lang="ru-RU" sz="20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7786710" y="6143644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7451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332656"/>
            <a:ext cx="8367464" cy="199483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itchFamily="18" charset="0"/>
              </a:rPr>
              <a:t>4.   </a:t>
            </a:r>
            <a:r>
              <a:rPr lang="ru-RU" sz="2000" b="1" dirty="0">
                <a:cs typeface="Times New Roman" pitchFamily="18" charset="0"/>
              </a:rPr>
              <a:t>Следует ли благодарить тех, кто встал, пропуская вас к своему месту?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обязательно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желательно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г) не следует</a:t>
            </a:r>
            <a:endParaRPr lang="ru-RU" sz="2000" dirty="0"/>
          </a:p>
          <a:p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395536" y="2060848"/>
            <a:ext cx="8352928" cy="1512168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>
                <a:cs typeface="Times New Roman" pitchFamily="18" charset="0"/>
              </a:rPr>
              <a:t>5.    Можно ли занимать оба подлокотника кресла в театре?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можно, если успеешь это сделать первым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желательно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в) нежелательно</a:t>
            </a:r>
            <a:endParaRPr lang="ru-RU" sz="2000" dirty="0"/>
          </a:p>
          <a:p>
            <a:pPr marL="64008" indent="0">
              <a:buNone/>
            </a:pPr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23528" y="3356992"/>
            <a:ext cx="8382000" cy="1656184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>
                <a:cs typeface="Times New Roman" pitchFamily="18" charset="0"/>
              </a:rPr>
              <a:t>6.   Можно ли аплодировать, когда занавес не поднят?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можно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нельзя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в) нежелательно</a:t>
            </a:r>
            <a:endParaRPr lang="ru-RU" sz="2000" dirty="0"/>
          </a:p>
          <a:p>
            <a:pPr marL="64008" indent="0">
              <a:buNone/>
            </a:pPr>
            <a:endParaRPr lang="ru-RU" dirty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395536" y="4941168"/>
            <a:ext cx="8382000" cy="1656184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>
                <a:cs typeface="Times New Roman" pitchFamily="18" charset="0"/>
              </a:rPr>
              <a:t>7.   Можно ли вслух комментировать спектакль?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можно, если это интересно вашим соседям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нежелательно, если вы не уверены в реакции ваших соседей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в) нельзя – нужно подождать антракта</a:t>
            </a:r>
            <a:endParaRPr lang="ru-RU" sz="2000" dirty="0"/>
          </a:p>
          <a:p>
            <a:pPr marL="64008" indent="0">
              <a:buNone/>
            </a:pP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7858148" y="1428736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7929586" y="2857496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929586" y="4367954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8001024" y="6240162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3251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260648"/>
            <a:ext cx="8382000" cy="172941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22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itchFamily="18" charset="0"/>
              </a:rPr>
              <a:t>8. </a:t>
            </a:r>
            <a:r>
              <a:rPr lang="ru-RU" sz="2200" b="1" dirty="0">
                <a:cs typeface="Times New Roman" pitchFamily="18" charset="0"/>
              </a:rPr>
              <a:t>Можно ли в театре подпевать артистам?</a:t>
            </a:r>
            <a:endParaRPr lang="ru-RU" sz="2200" dirty="0">
              <a:cs typeface="Times New Roman" pitchFamily="18" charset="0"/>
            </a:endParaRPr>
          </a:p>
          <a:p>
            <a:pPr eaLnBrk="0" hangingPunct="0"/>
            <a:r>
              <a:rPr lang="ru-RU" sz="2200" dirty="0">
                <a:cs typeface="Times New Roman" pitchFamily="18" charset="0"/>
              </a:rPr>
              <a:t>а) можно, если у вас хороший голос</a:t>
            </a:r>
          </a:p>
          <a:p>
            <a:pPr eaLnBrk="0" hangingPunct="0"/>
            <a:r>
              <a:rPr lang="ru-RU" sz="2200" dirty="0">
                <a:cs typeface="Times New Roman" pitchFamily="18" charset="0"/>
              </a:rPr>
              <a:t>б) желательно, чтобы подбодрить артистов</a:t>
            </a:r>
          </a:p>
          <a:p>
            <a:pPr eaLnBrk="0" hangingPunct="0"/>
            <a:r>
              <a:rPr lang="ru-RU" sz="2200" dirty="0">
                <a:cs typeface="Times New Roman" pitchFamily="18" charset="0"/>
              </a:rPr>
              <a:t>в) нельзя</a:t>
            </a:r>
            <a:endParaRPr lang="ru-RU" sz="2200" dirty="0"/>
          </a:p>
          <a:p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2051720" y="1988840"/>
            <a:ext cx="5069632" cy="1729416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>
                <a:cs typeface="Times New Roman" pitchFamily="18" charset="0"/>
              </a:rPr>
              <a:t>9. Можно ли есть в фойе?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можно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нежелательно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в) нельзя</a:t>
            </a:r>
            <a:endParaRPr lang="ru-RU" sz="2000" dirty="0"/>
          </a:p>
          <a:p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2360745" y="3877750"/>
            <a:ext cx="6624736" cy="1729416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448056" indent="-384048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>
              <a:buNone/>
            </a:pPr>
            <a:r>
              <a:rPr lang="ru-RU" sz="2000" b="1" dirty="0">
                <a:cs typeface="Times New Roman" pitchFamily="18" charset="0"/>
              </a:rPr>
              <a:t>10. Как выразить свой восторг от концерта?</a:t>
            </a:r>
            <a:endParaRPr lang="ru-RU" sz="2000" dirty="0">
              <a:cs typeface="Times New Roman" pitchFamily="18" charset="0"/>
            </a:endParaRP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а) громким свистом и топаньем ног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б) громким «браво» и вставанием</a:t>
            </a:r>
          </a:p>
          <a:p>
            <a:pPr eaLnBrk="0" hangingPunct="0"/>
            <a:r>
              <a:rPr lang="ru-RU" sz="2000" dirty="0">
                <a:cs typeface="Times New Roman" pitchFamily="18" charset="0"/>
              </a:rPr>
              <a:t>в) громкими, ритмичными аплодисментами</a:t>
            </a:r>
            <a:endParaRPr lang="ru-RU" sz="2000" dirty="0"/>
          </a:p>
          <a:p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7454600" y="1415626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7454600" y="3143818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8618015" y="5428571"/>
            <a:ext cx="285752" cy="35719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3" descr="C:\Documents and Settings\Оксана\Рабочий стол\маска аним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2218559" cy="2196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98425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big_thu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7920880" cy="521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714762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«Колобок»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916833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Старик – «Есть хочу!»</a:t>
            </a:r>
          </a:p>
          <a:p>
            <a:r>
              <a:rPr lang="ru-RU" sz="2400" dirty="0"/>
              <a:t>Старуха – «Где моя сковорода!»</a:t>
            </a:r>
          </a:p>
          <a:p>
            <a:r>
              <a:rPr lang="ru-RU" sz="2400" dirty="0"/>
              <a:t>Колобок – «Нас не догонят!»</a:t>
            </a:r>
          </a:p>
          <a:p>
            <a:r>
              <a:rPr lang="ru-RU" sz="2400" dirty="0"/>
              <a:t>Заяц – «Скок-поскок, а я голоден как волк».  </a:t>
            </a:r>
          </a:p>
          <a:p>
            <a:r>
              <a:rPr lang="ru-RU" sz="2400" dirty="0"/>
              <a:t>Волк – «Жизнь голодная. У-У-У-У» </a:t>
            </a:r>
          </a:p>
          <a:p>
            <a:r>
              <a:rPr lang="ru-RU" sz="2400" dirty="0"/>
              <a:t>Медведь – «Я здесь самый сильный!» </a:t>
            </a:r>
          </a:p>
          <a:p>
            <a:r>
              <a:rPr lang="ru-RU" sz="2400" dirty="0"/>
              <a:t>Лиса – «Я не ем колобков, лучше дайте мне грибов"</a:t>
            </a:r>
          </a:p>
        </p:txBody>
      </p:sp>
    </p:spTree>
    <p:extLst>
      <p:ext uri="{BB962C8B-B14F-4D97-AF65-F5344CB8AC3E}">
        <p14:creationId xmlns:p14="http://schemas.microsoft.com/office/powerpoint/2010/main" xmlns="" val="98186548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«Курочка Ряба»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12777"/>
            <a:ext cx="7920880" cy="4172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245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Calibri"/>
                <a:ea typeface="Calibri"/>
                <a:cs typeface="Times New Roman"/>
              </a:rPr>
              <a:t>Дед – «Старость – не радость»</a:t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3200" dirty="0">
                <a:latin typeface="Calibri"/>
                <a:ea typeface="Calibri"/>
                <a:cs typeface="Times New Roman"/>
              </a:rPr>
              <a:t>Бабка – «Молодость – не жизнь!»</a:t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3200" dirty="0">
                <a:latin typeface="Calibri"/>
                <a:ea typeface="Calibri"/>
                <a:cs typeface="Times New Roman"/>
              </a:rPr>
              <a:t>Курочка Ряба – «</a:t>
            </a:r>
            <a:r>
              <a:rPr lang="ru-RU" sz="3200" dirty="0" err="1">
                <a:latin typeface="Calibri"/>
                <a:ea typeface="Calibri"/>
                <a:cs typeface="Times New Roman"/>
              </a:rPr>
              <a:t>Кудах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 –</a:t>
            </a:r>
            <a:r>
              <a:rPr lang="ru-RU" sz="3200" dirty="0" err="1">
                <a:latin typeface="Calibri"/>
                <a:ea typeface="Calibri"/>
                <a:cs typeface="Times New Roman"/>
              </a:rPr>
              <a:t>тах-тах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!»</a:t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3200" dirty="0">
                <a:latin typeface="Calibri"/>
                <a:ea typeface="Calibri"/>
                <a:cs typeface="Times New Roman"/>
              </a:rPr>
              <a:t>Яйцо – «А я с сюрпризом!»</a:t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3200" dirty="0">
                <a:latin typeface="Calibri"/>
                <a:ea typeface="Calibri"/>
                <a:cs typeface="Times New Roman"/>
              </a:rPr>
              <a:t>Мышка – «Ну ничего без меня сделать не могут!»</a:t>
            </a:r>
          </a:p>
          <a:p>
            <a:r>
              <a:rPr lang="ru-RU" dirty="0">
                <a:latin typeface="Calibri"/>
                <a:ea typeface="Calibri"/>
                <a:cs typeface="Times New Roman"/>
              </a:rPr>
              <a:t/>
            </a:r>
            <a:br>
              <a:rPr lang="ru-RU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966115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Lenovo\Desktop\tiyat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-653090"/>
            <a:ext cx="914400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“Билет на выход».</a:t>
            </a: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dirty="0" smtClean="0"/>
              <a:t>Что нового и интересного вы сегодня узнали на нашем занятии?</a:t>
            </a:r>
          </a:p>
          <a:p>
            <a:pPr lvl="0" algn="ctr" eaLnBrk="0" hangingPunct="0">
              <a:buFontTx/>
              <a:buChar char="-"/>
            </a:pPr>
            <a:endParaRPr lang="ru-RU" sz="4000" dirty="0" smtClean="0"/>
          </a:p>
          <a:p>
            <a:pPr lvl="0" algn="ctr" eaLnBrk="0" hangingPunct="0">
              <a:buFontTx/>
              <a:buChar char="-"/>
            </a:pPr>
            <a:r>
              <a:rPr lang="ru-RU" sz="4000" dirty="0" smtClean="0"/>
              <a:t>Где в жизни вы сможете применить знания, которые получили на нашем занятии?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71189"/>
            <a:ext cx="7920880" cy="495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286463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Ставропольский академический ордена «Знак Почета» театр драмы имени М. Ю. Лермонтова </a:t>
            </a:r>
            <a:endParaRPr lang="ru-RU" sz="2800" dirty="0"/>
          </a:p>
        </p:txBody>
      </p:sp>
      <p:pic>
        <p:nvPicPr>
          <p:cNvPr id="3074" name="Picture 2" descr="C:\Users\Lenovo\Desktop\Ставропольский_академический_ордена_«Знак_Почёта»_театр_имени_М._Ю._Лермонт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850143" cy="3528392"/>
          </a:xfrm>
          <a:prstGeom prst="rect">
            <a:avLst/>
          </a:prstGeom>
          <a:noFill/>
        </p:spPr>
      </p:pic>
      <p:pic>
        <p:nvPicPr>
          <p:cNvPr id="3075" name="Picture 3" descr="C:\Users\Lenovo\Desktop\208dd28d048ce8dd3026a8f5ac911b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7788" y="1508284"/>
            <a:ext cx="4084692" cy="2720469"/>
          </a:xfrm>
          <a:prstGeom prst="rect">
            <a:avLst/>
          </a:prstGeom>
          <a:noFill/>
        </p:spPr>
      </p:pic>
      <p:pic>
        <p:nvPicPr>
          <p:cNvPr id="3076" name="Picture 4" descr="C:\Users\Lenovo\Desktop\сцена из спектакля Белоснежка и семь гном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005064"/>
            <a:ext cx="4072271" cy="27089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Ставропольский краевой театр кукол </a:t>
            </a:r>
            <a:endParaRPr lang="ru-RU" dirty="0"/>
          </a:p>
        </p:txBody>
      </p:sp>
      <p:pic>
        <p:nvPicPr>
          <p:cNvPr id="2052" name="Picture 4" descr="C:\Users\Lenovo\Desktop\193f6c48e4ab8c384bbbd30b6df847e3_w720_h54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689652"/>
            <a:ext cx="4788024" cy="3591018"/>
          </a:xfrm>
          <a:prstGeom prst="rect">
            <a:avLst/>
          </a:prstGeom>
          <a:noFill/>
        </p:spPr>
      </p:pic>
      <p:pic>
        <p:nvPicPr>
          <p:cNvPr id="2053" name="Picture 5" descr="C:\Users\Lenovo\Desktop\teatr-kuko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9160"/>
            <a:ext cx="4778375" cy="35837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19256" cy="1012974"/>
          </a:xfrm>
        </p:spPr>
        <p:txBody>
          <a:bodyPr/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Театр-студия «Слово» </a:t>
            </a:r>
            <a:br>
              <a:rPr lang="ru-RU" sz="3600" b="1" dirty="0" smtClean="0"/>
            </a:br>
            <a:r>
              <a:rPr lang="ru-RU" sz="3600" b="1" dirty="0" smtClean="0"/>
              <a:t>им. В.В. Гурьева</a:t>
            </a:r>
            <a:br>
              <a:rPr lang="ru-RU" sz="3600" b="1" dirty="0" smtClean="0"/>
            </a:br>
            <a:endParaRPr lang="ru-RU" sz="3600" dirty="0"/>
          </a:p>
        </p:txBody>
      </p:sp>
      <p:pic>
        <p:nvPicPr>
          <p:cNvPr id="4099" name="Picture 3" descr="C:\Users\Lenovo\Desktop\ad0c0c8a-7e29-5fe5-a67d-ce6c837455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401184" cy="4104456"/>
          </a:xfrm>
          <a:prstGeom prst="rect">
            <a:avLst/>
          </a:prstGeom>
          <a:noFill/>
        </p:spPr>
      </p:pic>
      <p:pic>
        <p:nvPicPr>
          <p:cNvPr id="4101" name="Picture 5" descr="C:\Users\Lenovo\Desktop\UTvKhK2YAJ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00808"/>
            <a:ext cx="3168352" cy="4797152"/>
          </a:xfrm>
          <a:prstGeom prst="rect">
            <a:avLst/>
          </a:prstGeom>
          <a:noFill/>
        </p:spPr>
      </p:pic>
      <p:pic>
        <p:nvPicPr>
          <p:cNvPr id="4103" name="Picture 7" descr="C:\Users\Lenovo\Desktop\slovo-nochnye-vedmy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3" y="1700808"/>
            <a:ext cx="3203847" cy="46390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052736"/>
            <a:ext cx="7416824" cy="364902"/>
          </a:xfrm>
        </p:spPr>
        <p:txBody>
          <a:bodyPr/>
          <a:lstStyle/>
          <a:p>
            <a:r>
              <a:rPr lang="ru-RU" sz="3200" b="1" dirty="0" smtClean="0"/>
              <a:t>Литературно-музыкальный театр-гостиная «Гармония» имени</a:t>
            </a:r>
            <a:br>
              <a:rPr lang="ru-RU" sz="3200" b="1" dirty="0" smtClean="0"/>
            </a:br>
            <a:r>
              <a:rPr lang="ru-RU" sz="3200" b="1" dirty="0" smtClean="0"/>
              <a:t> Г. Н. </a:t>
            </a:r>
            <a:r>
              <a:rPr lang="ru-RU" sz="3200" b="1" dirty="0" err="1" smtClean="0"/>
              <a:t>Пухальской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122" name="Picture 2" descr="C:\Users\Lenovo\Desktop\garmonia_2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3173793" cy="4525963"/>
          </a:xfrm>
          <a:prstGeom prst="rect">
            <a:avLst/>
          </a:prstGeom>
          <a:noFill/>
        </p:spPr>
      </p:pic>
      <p:pic>
        <p:nvPicPr>
          <p:cNvPr id="5123" name="Picture 3" descr="C:\Users\Lenovo\Desktop\lermontovskiy-prazdnik-_9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772816"/>
            <a:ext cx="5520763" cy="3600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Семейный театр кукол «Добрый жук»</a:t>
            </a:r>
            <a:endParaRPr lang="ru-RU" dirty="0"/>
          </a:p>
        </p:txBody>
      </p:sp>
      <p:pic>
        <p:nvPicPr>
          <p:cNvPr id="6147" name="Picture 3" descr="C:\Users\Lenovo\Desktop\0ijv76jb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197509" cy="4525963"/>
          </a:xfrm>
          <a:prstGeom prst="rect">
            <a:avLst/>
          </a:prstGeom>
          <a:noFill/>
        </p:spPr>
      </p:pic>
      <p:pic>
        <p:nvPicPr>
          <p:cNvPr id="6148" name="Picture 4" descr="C:\Users\Lenovo\Desktop\кар-савица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16832"/>
            <a:ext cx="5364088" cy="35516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теней</a:t>
            </a:r>
            <a:endParaRPr lang="ru-RU" dirty="0"/>
          </a:p>
        </p:txBody>
      </p:sp>
      <p:pic>
        <p:nvPicPr>
          <p:cNvPr id="1026" name="Picture 2" descr="C:\Users\User\Desktop\14928704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416824" cy="470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164955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roform-sm.ru/files/nodus_items/0001/0819/attaches/garderobnaya-teat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570"/>
            <a:ext cx="6971928" cy="464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97224" y="836712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Говорят, что театр начинается с  «вешалки». В холодное время года в театре принято снимать пальто или куртки и оставлять их в гардеробе. Взамен посетителю дают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номерок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https://yt3.ggpht.com/a/AGF-l7-1LCpxsjv13sftcnXJ7ys3BshZsWAsDa5Oyw=s900-c-k-c0xffffffff-no-rj-m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11094"/>
            <a:ext cx="2322524" cy="232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540733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0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Тема30</Template>
  <TotalTime>1165</TotalTime>
  <Words>619</Words>
  <Application>Microsoft Office PowerPoint</Application>
  <PresentationFormat>Экран (4:3)</PresentationFormat>
  <Paragraphs>92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Тема30</vt:lpstr>
      <vt:lpstr>Слайд 1</vt:lpstr>
      <vt:lpstr>Слайд 2</vt:lpstr>
      <vt:lpstr>Ставропольский академический ордена «Знак Почета» театр драмы имени М. Ю. Лермонтова </vt:lpstr>
      <vt:lpstr>Ставропольский краевой театр кукол </vt:lpstr>
      <vt:lpstr> Театр-студия «Слово»  им. В.В. Гурьева </vt:lpstr>
      <vt:lpstr>Литературно-музыкальный театр-гостиная «Гармония» имени  Г. Н. Пухальской </vt:lpstr>
      <vt:lpstr>Семейный театр кукол «Добрый жук»</vt:lpstr>
      <vt:lpstr>Театр теней</vt:lpstr>
      <vt:lpstr>Слайд 9</vt:lpstr>
      <vt:lpstr>Потом мы проходим в фойе театра – место, где зрители ожидают начало представления.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«В списках не значился»</vt:lpstr>
      <vt:lpstr>Памятка «Правила поведения в театре».</vt:lpstr>
      <vt:lpstr>Записка от мамы</vt:lpstr>
      <vt:lpstr>Тест  «Готов ли ты пойти в театр?» </vt:lpstr>
      <vt:lpstr>Слайд 22</vt:lpstr>
      <vt:lpstr>Слайд 23</vt:lpstr>
      <vt:lpstr>Слайд 24</vt:lpstr>
      <vt:lpstr>«Колобок»</vt:lpstr>
      <vt:lpstr>«Курочка Ряба»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</dc:creator>
  <cp:lastModifiedBy>Lenovo</cp:lastModifiedBy>
  <cp:revision>139</cp:revision>
  <dcterms:created xsi:type="dcterms:W3CDTF">2009-06-04T14:17:47Z</dcterms:created>
  <dcterms:modified xsi:type="dcterms:W3CDTF">2023-02-28T22:48:01Z</dcterms:modified>
</cp:coreProperties>
</file>