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60" r:id="rId5"/>
    <p:sldId id="261" r:id="rId6"/>
    <p:sldId id="301" r:id="rId7"/>
    <p:sldId id="302" r:id="rId8"/>
    <p:sldId id="303" r:id="rId9"/>
    <p:sldId id="305" r:id="rId10"/>
    <p:sldId id="306" r:id="rId11"/>
    <p:sldId id="307" r:id="rId12"/>
    <p:sldId id="310" r:id="rId13"/>
    <p:sldId id="308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5" r:id="rId28"/>
  </p:sldIdLst>
  <p:sldSz cx="12192000" cy="6858000"/>
  <p:notesSz cx="6858000" cy="9144000"/>
  <p:embeddedFontLst>
    <p:embeddedFont>
      <p:font typeface="Bahnschrift SemiCondensed" panose="020B0502040204020203" pitchFamily="34" charset="0"/>
      <p:regular r:id="rId31"/>
      <p:bold r:id="rId32"/>
    </p:embeddedFont>
    <p:embeddedFont>
      <p:font typeface="Book Antiqua" panose="02040602050305030304" pitchFamily="18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Georgia" panose="02040502050405020303" pitchFamily="18" charset="0"/>
      <p:regular r:id="rId41"/>
      <p:bold r:id="rId42"/>
      <p:italic r:id="rId43"/>
      <p:boldItalic r:id="rId4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8C3C1CB-7866-4754-8E8B-E5E43CF435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204A74F-9E17-4469-8DF0-1CAE29C7A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54934-6736-4E06-99EB-49FED268596C}" type="datetimeFigureOut">
              <a:rPr lang="ru-RU" smtClean="0"/>
              <a:t>22.11.2023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0C20296-4F28-4EB1-8A63-8D40C4707C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3A9FD9E-8C68-4CA1-86CF-74269F77BE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AC43A-DF3C-45A5-8D50-76867FF2A2D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037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A034C-6DA2-4DFF-8828-28692F570EE2}" type="datetimeFigureOut">
              <a:rPr lang="ru-RU" smtClean="0"/>
              <a:t>22.11.2023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AC523-75C2-400A-98B9-383DA83CEC5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888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BAC523-75C2-400A-98B9-383DA83CEC57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826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Макет_0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C8381C48-6B58-410C-B2E5-8AF7EB49E7BE}"/>
              </a:ext>
            </a:extLst>
          </p:cNvPr>
          <p:cNvSpPr/>
          <p:nvPr userDrawn="1"/>
        </p:nvSpPr>
        <p:spPr>
          <a:xfrm>
            <a:off x="2073349" y="958480"/>
            <a:ext cx="8048846" cy="4476465"/>
          </a:xfrm>
          <a:prstGeom prst="roundRect">
            <a:avLst/>
          </a:prstGeom>
          <a:solidFill>
            <a:schemeClr val="bg1">
              <a:alpha val="85000"/>
            </a:schemeClr>
          </a:solidFill>
          <a:ln w="76200">
            <a:solidFill>
              <a:schemeClr val="bg1">
                <a:lumMod val="50000"/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F6CF8346-84F3-41A1-B001-E05E39D795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67640 w 12192000"/>
              <a:gd name="connsiteY0" fmla="*/ 174534 h 6858000"/>
              <a:gd name="connsiteX1" fmla="*/ 167640 w 12192000"/>
              <a:gd name="connsiteY1" fmla="*/ 6683466 h 6858000"/>
              <a:gd name="connsiteX2" fmla="*/ 12024358 w 12192000"/>
              <a:gd name="connsiteY2" fmla="*/ 6683466 h 6858000"/>
              <a:gd name="connsiteX3" fmla="*/ 12024358 w 12192000"/>
              <a:gd name="connsiteY3" fmla="*/ 17453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7640" y="174534"/>
                </a:moveTo>
                <a:lnTo>
                  <a:pt x="167640" y="6683466"/>
                </a:lnTo>
                <a:lnTo>
                  <a:pt x="12024358" y="6683466"/>
                </a:lnTo>
                <a:lnTo>
                  <a:pt x="12024358" y="17453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5A65B3-4BB7-4A89-99D9-56B841967E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57697" y="1133475"/>
            <a:ext cx="7676606" cy="2387600"/>
          </a:xfrm>
          <a:prstGeom prst="rect">
            <a:avLst/>
          </a:prstGeom>
        </p:spPr>
        <p:txBody>
          <a:bodyPr anchor="b"/>
          <a:lstStyle>
            <a:lvl1pPr algn="ctr">
              <a:defRPr sz="6600" b="0" i="0" u="none" baseline="0">
                <a:latin typeface="Book Antiqua" panose="02040602050305030304" pitchFamily="18" charset="0"/>
              </a:defRPr>
            </a:lvl1pPr>
          </a:lstStyle>
          <a:p>
            <a:r>
              <a:rPr lang="en-US" dirty="0"/>
              <a:t>fonik.ru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30B8BD5-4E83-47BA-B3E8-0D5EAA01B1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57697" y="3533775"/>
            <a:ext cx="7676606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i="1" u="none" baseline="0">
                <a:latin typeface="Book Antiqua" panose="0204060205030503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9B13188F-9E03-4B90-8BB4-191D8CC47719}"/>
              </a:ext>
            </a:extLst>
          </p:cNvPr>
          <p:cNvCxnSpPr>
            <a:cxnSpLocks/>
          </p:cNvCxnSpPr>
          <p:nvPr userDrawn="1"/>
        </p:nvCxnSpPr>
        <p:spPr>
          <a:xfrm>
            <a:off x="2257697" y="3535823"/>
            <a:ext cx="76766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D22462D3-C949-4335-946A-A68DEEA5F502}"/>
              </a:ext>
            </a:extLst>
          </p:cNvPr>
          <p:cNvSpPr/>
          <p:nvPr userDrawn="1"/>
        </p:nvSpPr>
        <p:spPr>
          <a:xfrm flipV="1">
            <a:off x="2190593" y="1003740"/>
            <a:ext cx="7810807" cy="272956"/>
          </a:xfrm>
          <a:custGeom>
            <a:avLst/>
            <a:gdLst>
              <a:gd name="connsiteX0" fmla="*/ 1908889 w 9857237"/>
              <a:gd name="connsiteY0" fmla="*/ 272956 h 272956"/>
              <a:gd name="connsiteX1" fmla="*/ 9288557 w 9857237"/>
              <a:gd name="connsiteY1" fmla="*/ 272956 h 272956"/>
              <a:gd name="connsiteX2" fmla="*/ 9812626 w 9857237"/>
              <a:gd name="connsiteY2" fmla="*/ 54431 h 272956"/>
              <a:gd name="connsiteX3" fmla="*/ 9857237 w 9857237"/>
              <a:gd name="connsiteY3" fmla="*/ 1 h 272956"/>
              <a:gd name="connsiteX4" fmla="*/ 7948348 w 9857237"/>
              <a:gd name="connsiteY4" fmla="*/ 1 h 272956"/>
              <a:gd name="connsiteX5" fmla="*/ 7948348 w 9857237"/>
              <a:gd name="connsiteY5" fmla="*/ 0 h 272956"/>
              <a:gd name="connsiteX6" fmla="*/ 0 w 9857237"/>
              <a:gd name="connsiteY6" fmla="*/ 0 h 272956"/>
              <a:gd name="connsiteX7" fmla="*/ 44610 w 9857237"/>
              <a:gd name="connsiteY7" fmla="*/ 54430 h 272956"/>
              <a:gd name="connsiteX8" fmla="*/ 568680 w 9857237"/>
              <a:gd name="connsiteY8" fmla="*/ 272955 h 272956"/>
              <a:gd name="connsiteX9" fmla="*/ 1908889 w 9857237"/>
              <a:gd name="connsiteY9" fmla="*/ 272955 h 27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57237" h="272956">
                <a:moveTo>
                  <a:pt x="1908889" y="272956"/>
                </a:moveTo>
                <a:lnTo>
                  <a:pt x="9288557" y="272956"/>
                </a:lnTo>
                <a:cubicBezTo>
                  <a:pt x="9493220" y="272956"/>
                  <a:pt x="9678506" y="189447"/>
                  <a:pt x="9812626" y="54431"/>
                </a:cubicBezTo>
                <a:lnTo>
                  <a:pt x="9857237" y="1"/>
                </a:lnTo>
                <a:lnTo>
                  <a:pt x="7948348" y="1"/>
                </a:lnTo>
                <a:lnTo>
                  <a:pt x="7948348" y="0"/>
                </a:lnTo>
                <a:lnTo>
                  <a:pt x="0" y="0"/>
                </a:lnTo>
                <a:lnTo>
                  <a:pt x="44610" y="54430"/>
                </a:lnTo>
                <a:cubicBezTo>
                  <a:pt x="178731" y="189446"/>
                  <a:pt x="364018" y="272955"/>
                  <a:pt x="568680" y="272955"/>
                </a:cubicBezTo>
                <a:lnTo>
                  <a:pt x="1908889" y="272955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CE359523-CDAA-4C5B-9FD0-3D96BE797AC8}"/>
              </a:ext>
            </a:extLst>
          </p:cNvPr>
          <p:cNvSpPr/>
          <p:nvPr userDrawn="1"/>
        </p:nvSpPr>
        <p:spPr>
          <a:xfrm>
            <a:off x="2190595" y="5137059"/>
            <a:ext cx="7810807" cy="272956"/>
          </a:xfrm>
          <a:custGeom>
            <a:avLst/>
            <a:gdLst>
              <a:gd name="connsiteX0" fmla="*/ 1908889 w 9857237"/>
              <a:gd name="connsiteY0" fmla="*/ 272956 h 272956"/>
              <a:gd name="connsiteX1" fmla="*/ 9288557 w 9857237"/>
              <a:gd name="connsiteY1" fmla="*/ 272956 h 272956"/>
              <a:gd name="connsiteX2" fmla="*/ 9812626 w 9857237"/>
              <a:gd name="connsiteY2" fmla="*/ 54431 h 272956"/>
              <a:gd name="connsiteX3" fmla="*/ 9857237 w 9857237"/>
              <a:gd name="connsiteY3" fmla="*/ 1 h 272956"/>
              <a:gd name="connsiteX4" fmla="*/ 7948348 w 9857237"/>
              <a:gd name="connsiteY4" fmla="*/ 1 h 272956"/>
              <a:gd name="connsiteX5" fmla="*/ 7948348 w 9857237"/>
              <a:gd name="connsiteY5" fmla="*/ 0 h 272956"/>
              <a:gd name="connsiteX6" fmla="*/ 0 w 9857237"/>
              <a:gd name="connsiteY6" fmla="*/ 0 h 272956"/>
              <a:gd name="connsiteX7" fmla="*/ 44610 w 9857237"/>
              <a:gd name="connsiteY7" fmla="*/ 54430 h 272956"/>
              <a:gd name="connsiteX8" fmla="*/ 568680 w 9857237"/>
              <a:gd name="connsiteY8" fmla="*/ 272955 h 272956"/>
              <a:gd name="connsiteX9" fmla="*/ 1908889 w 9857237"/>
              <a:gd name="connsiteY9" fmla="*/ 272955 h 27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57237" h="272956">
                <a:moveTo>
                  <a:pt x="1908889" y="272956"/>
                </a:moveTo>
                <a:lnTo>
                  <a:pt x="9288557" y="272956"/>
                </a:lnTo>
                <a:cubicBezTo>
                  <a:pt x="9493220" y="272956"/>
                  <a:pt x="9678506" y="189447"/>
                  <a:pt x="9812626" y="54431"/>
                </a:cubicBezTo>
                <a:lnTo>
                  <a:pt x="9857237" y="1"/>
                </a:lnTo>
                <a:lnTo>
                  <a:pt x="7948348" y="1"/>
                </a:lnTo>
                <a:lnTo>
                  <a:pt x="7948348" y="0"/>
                </a:lnTo>
                <a:lnTo>
                  <a:pt x="0" y="0"/>
                </a:lnTo>
                <a:lnTo>
                  <a:pt x="44610" y="54430"/>
                </a:lnTo>
                <a:cubicBezTo>
                  <a:pt x="178731" y="189446"/>
                  <a:pt x="364018" y="272955"/>
                  <a:pt x="568680" y="272955"/>
                </a:cubicBezTo>
                <a:lnTo>
                  <a:pt x="1908889" y="272955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id="{17B667D1-5717-4E92-9C20-4C4164BCC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684" y="81888"/>
            <a:ext cx="624839" cy="441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 cap="none" spc="50">
                <a:ln w="0"/>
                <a:solidFill>
                  <a:sysClr val="windowText" lastClr="000000"/>
                </a:solidFill>
                <a:effectLst>
                  <a:glow rad="228600">
                    <a:schemeClr val="tx1">
                      <a:lumMod val="50000"/>
                      <a:lumOff val="50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ook Antiqua" panose="02040602050305030304" pitchFamily="18" charset="0"/>
              </a:defRPr>
            </a:lvl1pPr>
          </a:lstStyle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5361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10" grpId="0" animBg="1"/>
      <p:bldP spid="10" grpId="1" animBg="1"/>
      <p:bldP spid="2" grpId="0"/>
      <p:bldP spid="2" grpId="1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1" build="p">
        <p:tmplLst>
          <p:tmpl lvl="1">
            <p:tnLst>
              <p:par>
                <p:cTn presetID="4" presetClass="exit" presetSubtype="16" fill="hold" nodeType="withEffect">
                  <p:stCondLst>
                    <p:cond delay="0"/>
                  </p:stCondLst>
                  <p:childTnLst>
                    <p:animEffect transition="out" filter="box(in)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3" grpId="0" animBg="1"/>
      <p:bldP spid="13" grpId="1" animBg="1"/>
      <p:bldP spid="4" grpId="0" animBg="1"/>
      <p:bldP spid="4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4840C427-43B0-4361-B418-EC0F19ED155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id="{4E415699-3E2B-4955-AEDA-F5AE8B5831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id="{F8552F65-2442-4D7F-8676-90194596672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96440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12B99B6-F197-4A9A-9EBA-4CA1334693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169842CC-5E24-4D21-917A-9B530CF8712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Текст 16">
            <a:extLst>
              <a:ext uri="{FF2B5EF4-FFF2-40B4-BE49-F238E27FC236}">
                <a16:creationId xmlns:a16="http://schemas.microsoft.com/office/drawing/2014/main" id="{ED104E8E-86E5-4AB0-94CB-0A41132E67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3" y="5679491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958085545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BF853CB-9A3A-48E7-8210-50E1B25B28C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id="{FE316087-5D8C-43D5-A74B-3EFF5A415FB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698895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2FDFF4C-0FC6-46B1-9096-3E0D05F055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id="{9C0C6447-6A78-4716-8C44-015AB6A9A2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95BE6BB9-A286-40E7-BC09-D041B53C94B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976007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259AA83-2B88-42D9-B1FD-80E88E5657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id="{8F5044A8-2B0E-41E1-BCC9-29906A9E701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Текст 16">
            <a:extLst>
              <a:ext uri="{FF2B5EF4-FFF2-40B4-BE49-F238E27FC236}">
                <a16:creationId xmlns:a16="http://schemas.microsoft.com/office/drawing/2014/main" id="{5F5C2E90-1AAF-4762-B6CB-A803D6254E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5679492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810523502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6A49BDC-5BAA-4A76-8A46-C937866830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0" name="Текст 16">
            <a:extLst>
              <a:ext uri="{FF2B5EF4-FFF2-40B4-BE49-F238E27FC236}">
                <a16:creationId xmlns:a16="http://schemas.microsoft.com/office/drawing/2014/main" id="{FF12F504-9955-441E-9BE1-F95ED7D354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9" name="Текст 16">
            <a:extLst>
              <a:ext uri="{FF2B5EF4-FFF2-40B4-BE49-F238E27FC236}">
                <a16:creationId xmlns:a16="http://schemas.microsoft.com/office/drawing/2014/main" id="{7456112A-47F2-474C-93BB-661A5482C8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6" name="Текст 16">
            <a:extLst>
              <a:ext uri="{FF2B5EF4-FFF2-40B4-BE49-F238E27FC236}">
                <a16:creationId xmlns:a16="http://schemas.microsoft.com/office/drawing/2014/main" id="{04011941-2380-4C1E-ACF0-DC8367B10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1661408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72EB271-7CFB-4003-8010-D506E26D5E5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id="{CBA73729-24B1-46DE-9FBE-E5B7681DE8D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8DCB80D3-9302-4FC3-8CEE-9431486DB3E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864C1380-4C07-447E-B3DC-AC6146E3889F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2671761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DADED7DE-9430-414A-85BD-DA5192BBF5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564705628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D0D5CF75-F27F-4265-9669-5DB93ED7D6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2580686463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4084A4BD-04C5-4596-9071-26CDD73C1B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919198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5A65B3-4BB7-4A89-99D9-56B841967E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9917964A-3136-4C88-AD04-58972679F9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686" y="1316659"/>
            <a:ext cx="11839112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7424475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91BCFDA3-088D-40A5-B5A4-6D12CA8936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4F540CA6-7A93-491D-9D2A-8DC8B3DF0C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163928829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8A72FC8-FAC0-4384-9251-93ECB77E34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66AB6339-99A2-4593-8DCD-03FB4F7ADC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4165705441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C1D7B40-10D5-4BCC-9461-D282F4D42D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id="{B82C0E56-D74A-47AC-858D-9D40EE8DF1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62789909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C7FC55C-EFA8-43B4-B529-6FFA21B2BCA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id="{C5FF46F4-1DC0-4B29-B542-AAAD689AAD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2721952123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F210C07-2B56-4BCA-AA18-9202D7FA19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728326351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57FF125-90F8-4B22-8E5C-E5B1D0563D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id="{55E0A213-8260-4749-8EB4-A86D698B6FE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216000440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1DD8D5F-EF75-4E8D-8B39-681F56F75D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id="{310B3B4D-4C4F-42A2-848A-CCBCDACA06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258697439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1D53731-628C-4568-814B-E5C7E1FE81E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4F540CA6-7A93-491D-9D2A-8DC8B3DF0C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id="{14C0424D-5147-4D07-BACC-078F3EECA0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72298509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84CFF0B-EEF8-4134-AABA-06BF0D82DE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id="{B82C0E56-D74A-47AC-858D-9D40EE8DF1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id="{BF160DAE-3D8C-4AA0-8496-A27B8FEEEB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077295406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04191B2-BE1E-4BB1-8AE2-F6743F020D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id="{DB13013B-A5ED-4A7D-8390-6E6ACA583C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57766483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5BE8E06-DD29-4F84-87A0-257802117D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32F524-71F5-4F2C-9A34-FBDF4320F27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60"/>
            <a:ext cx="11839112" cy="5352980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633728"/>
      </p:ext>
    </p:extLst>
  </p:cSld>
  <p:clrMapOvr>
    <a:masterClrMapping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CC23C73-A4B2-48F6-BC13-421664032C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id="{8388B2AF-EBAF-4576-953B-E1AB77C283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719650453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AC09956-EE3E-447D-955F-33A99072DF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5" name="Текст 16">
            <a:extLst>
              <a:ext uri="{FF2B5EF4-FFF2-40B4-BE49-F238E27FC236}">
                <a16:creationId xmlns:a16="http://schemas.microsoft.com/office/drawing/2014/main" id="{1C04CA73-BE9F-49FE-8350-028167144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id="{480456A3-D569-4C62-A600-E6E01A802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2068242140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6D67CD8-1361-4DA5-A174-FBA4C5E2C6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id="{687D38CF-48AA-4E1B-A010-B17C6326BDC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376" y="1317612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id="{D131881A-ABBF-4B35-86FD-A3E6F601C34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419052310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93B4AC3F-85B9-4DFA-A892-0B8D3EE88B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id="{B156BB6C-45FA-4336-B8D2-A28F488B921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7804421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id="{480456A3-D569-4C62-A600-E6E01A802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887824396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2077EA3-F710-41BB-A21D-3C5A1FD36D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1AF14686-07BA-4D3A-957A-D9647B106F6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201376" y="1316658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id="{D131881A-ABBF-4B35-86FD-A3E6F601C34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670969546"/>
      </p:ext>
    </p:extLst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2A7BDBA-4EAD-4EBF-BA2D-2E6A2FEDF1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id="{0D97880A-5EC2-41D5-96B7-C7E3DC55C65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id="{C7F9F7A5-A703-411E-8244-30AB8C31C47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Текст 16">
            <a:extLst>
              <a:ext uri="{FF2B5EF4-FFF2-40B4-BE49-F238E27FC236}">
                <a16:creationId xmlns:a16="http://schemas.microsoft.com/office/drawing/2014/main" id="{1C04CA73-BE9F-49FE-8350-028167144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456536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6211E8A3-5C13-4122-8178-ECECCCD62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id="{687D38CF-48AA-4E1B-A010-B17C6326BDC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376" y="1317612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id="{0D97880A-5EC2-41D5-96B7-C7E3DC55C65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id="{C7F9F7A5-A703-411E-8244-30AB8C31C47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21074"/>
      </p:ext>
    </p:extLst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BDA58AFC-2AC1-4723-BF19-AA1194D89E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id="{3E6D4336-3D3E-4A1C-A547-E81D65F5EB3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7026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107523"/>
      </p:ext>
    </p:extLst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B935F9B-136E-4164-A7E1-0D608F6222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C004867C-BB85-451F-82A3-29BDA5EC4C35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52143A52-3FF6-4125-9AE3-AAC239FBA94A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id="{ECFC04E0-983B-4E7B-9C3A-30D00E00699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201376" y="1316658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129929"/>
      </p:ext>
    </p:extLst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819A869-D66E-4185-A8D9-037A9DB31D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id="{E3736DF1-9AED-47CF-B77C-A5D3F9F39E7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5FA414C0-278F-4CC2-81D1-03E9B03C547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3" name="Текст 16">
            <a:extLst>
              <a:ext uri="{FF2B5EF4-FFF2-40B4-BE49-F238E27FC236}">
                <a16:creationId xmlns:a16="http://schemas.microsoft.com/office/drawing/2014/main" id="{A8BA4435-8FAC-4C7E-A85D-57B02504AB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77671392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6006103"/>
      </p:ext>
    </p:extLst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137430C5-768D-49B5-9ABD-735675B2FD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id="{E3736DF1-9AED-47CF-B77C-A5D3F9F39E7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5FA414C0-278F-4CC2-81D1-03E9B03C547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3" name="Текст 16">
            <a:extLst>
              <a:ext uri="{FF2B5EF4-FFF2-40B4-BE49-F238E27FC236}">
                <a16:creationId xmlns:a16="http://schemas.microsoft.com/office/drawing/2014/main" id="{A8BA4435-8FAC-4C7E-A85D-57B02504AB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id="{EB21029C-D043-41EA-8AC3-3E49433BBC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55580" y="131209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891901770"/>
      </p:ext>
    </p:extLst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C5219A09-D779-4129-AB12-9B0C02EBB0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8B0C4EEB-3736-4EBE-8FEA-A3A9D56F53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55580" y="131209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3264979921"/>
      </p:ext>
    </p:extLst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6021482-9C7D-42ED-BE73-930451C0D3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id="{8B0C4EEB-3736-4EBE-8FEA-A3A9D56F53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55580" y="131209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070688"/>
      </p:ext>
    </p:extLst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9445B233-B0BA-4E3E-901A-0F6946A48B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5F1F784D-F76A-4CBE-A914-23F4A6E7533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id="{20D80179-D420-451B-AF51-DD7C7AB62E4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837900"/>
      </p:ext>
    </p:extLst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576BCD72-C796-4E1B-B2F9-0AF0D532BC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Текст 16">
            <a:extLst>
              <a:ext uri="{FF2B5EF4-FFF2-40B4-BE49-F238E27FC236}">
                <a16:creationId xmlns:a16="http://schemas.microsoft.com/office/drawing/2014/main" id="{DA34351D-9FB7-4ECC-9013-DB8F362BB7F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901781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99803688-9DA5-4641-B090-3A06169B587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C004867C-BB85-451F-82A3-29BDA5EC4C35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52143A52-3FF6-4125-9AE3-AAC239FBA94A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44935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8543A6A-3012-4F49-9503-8329B09E80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id="{24D2FBDB-CF3D-408A-9245-3DE78B4CF3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71253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FE52E36-EAAE-4B5D-8154-15E46173A9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id="{4257BBEE-D0E5-4678-87A1-8357B00D86C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76654" y="1316657"/>
            <a:ext cx="5729145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1B7DFD72-3637-4EAA-9001-B1A9FF3924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001607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04FF81B-D8A9-4535-AF7C-5BF04823FB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2" name="Текст 16">
            <a:extLst>
              <a:ext uri="{FF2B5EF4-FFF2-40B4-BE49-F238E27FC236}">
                <a16:creationId xmlns:a16="http://schemas.microsoft.com/office/drawing/2014/main" id="{2004BA34-204C-46E1-8F44-B077703E7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1" name="Текст 16">
            <a:extLst>
              <a:ext uri="{FF2B5EF4-FFF2-40B4-BE49-F238E27FC236}">
                <a16:creationId xmlns:a16="http://schemas.microsoft.com/office/drawing/2014/main" id="{C6ECB362-A29A-455A-86D3-51B0F22710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id="{1A2473EB-BAC6-4FB4-B62A-6EB1E433FEC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id="{D23631EA-EBC3-460B-9CE5-4AFBE16CAC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70043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EE9F44D-F1EE-448C-B0D2-0923F3BFAB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id="{1A2473EB-BAC6-4FB4-B62A-6EB1E433FEC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id="{D23631EA-EBC3-460B-9CE5-4AFBE16CAC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2" name="Текст 16">
            <a:extLst>
              <a:ext uri="{FF2B5EF4-FFF2-40B4-BE49-F238E27FC236}">
                <a16:creationId xmlns:a16="http://schemas.microsoft.com/office/drawing/2014/main" id="{2004BA34-204C-46E1-8F44-B077703E7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3" y="5679491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1" name="Текст 16">
            <a:extLst>
              <a:ext uri="{FF2B5EF4-FFF2-40B4-BE49-F238E27FC236}">
                <a16:creationId xmlns:a16="http://schemas.microsoft.com/office/drawing/2014/main" id="{C6ECB362-A29A-455A-86D3-51B0F22710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5679492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57518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28B87854-F2CA-4F3F-9D28-5A7CD35D8F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id="{0CE5C7E1-4298-4143-A722-FEE24C707A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76654" y="1316659"/>
            <a:ext cx="5729145" cy="5352979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81442283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136D3B-1F8B-4746-9F88-D8505FEDB6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684" y="81888"/>
            <a:ext cx="624839" cy="441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 cap="none" spc="50">
                <a:ln w="0"/>
                <a:solidFill>
                  <a:sysClr val="windowText" lastClr="000000"/>
                </a:solidFill>
                <a:effectLst>
                  <a:glow rad="228600">
                    <a:schemeClr val="tx1">
                      <a:lumMod val="50000"/>
                      <a:lumOff val="50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ook Antiqua" panose="02040602050305030304" pitchFamily="18" charset="0"/>
              </a:defRPr>
            </a:lvl1pPr>
          </a:lstStyle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6EF4B5D-348F-4B83-823F-0FF1BBC161D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18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666" r:id="rId3"/>
    <p:sldLayoutId id="2147483726" r:id="rId4"/>
    <p:sldLayoutId id="2147483657" r:id="rId5"/>
    <p:sldLayoutId id="2147483667" r:id="rId6"/>
    <p:sldLayoutId id="2147483660" r:id="rId7"/>
    <p:sldLayoutId id="2147483694" r:id="rId8"/>
    <p:sldLayoutId id="2147483658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656" r:id="rId15"/>
    <p:sldLayoutId id="2147483668" r:id="rId16"/>
    <p:sldLayoutId id="214748366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4" r:id="rId31"/>
    <p:sldLayoutId id="2147483715" r:id="rId32"/>
    <p:sldLayoutId id="2147483716" r:id="rId33"/>
    <p:sldLayoutId id="2147483717" r:id="rId34"/>
    <p:sldLayoutId id="2147483684" r:id="rId35"/>
    <p:sldLayoutId id="2147483713" r:id="rId36"/>
    <p:sldLayoutId id="2147483724" r:id="rId37"/>
    <p:sldLayoutId id="2147483725" r:id="rId38"/>
    <p:sldLayoutId id="2147483653" r:id="rId39"/>
    <p:sldLayoutId id="2147483718" r:id="rId40"/>
    <p:sldLayoutId id="2147483719" r:id="rId41"/>
    <p:sldLayoutId id="2147483720" r:id="rId42"/>
    <p:sldLayoutId id="2147483721" r:id="rId43"/>
    <p:sldLayoutId id="2147483722" r:id="rId44"/>
    <p:sldLayoutId id="2147483723" r:id="rId45"/>
  </p:sldLayoutIdLst>
  <p:transition spd="slow">
    <p:wip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ahnschrift Semi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1-repo.aif.ru/1/d0/708687/c/f132bf04bce6be8f506124be1b266a4c.jpg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0.jpeg"/><Relationship Id="rId5" Type="http://schemas.openxmlformats.org/officeDocument/2006/relationships/hyperlink" Target="https://static1-repo.aif.ru/1/60/708690/c/a4684d483b416701235ce2c98ee02c40.jpg" TargetMode="Externa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1-repo.aif.ru/1/07/708692/c/15a22bdc7c1b3660ef783177819f26f5.jpg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00F51F-9DBA-4A20-8B96-E6BC387A3E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Georgia" panose="02040502050405020303" pitchFamily="18" charset="0"/>
              </a:rPr>
              <a:t>Воронежский край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660A94-F92A-4C23-9BA3-FCA46B52DA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Подготовила учитель английского </a:t>
            </a:r>
            <a:r>
              <a:rPr lang="ru-RU"/>
              <a:t>языка                МКОУ </a:t>
            </a:r>
            <a:r>
              <a:rPr lang="ru-RU" dirty="0"/>
              <a:t>Орловской СОШ им. И. Ф. </a:t>
            </a:r>
            <a:r>
              <a:rPr lang="ru-RU" dirty="0" err="1"/>
              <a:t>Жужукина</a:t>
            </a:r>
            <a:r>
              <a:rPr lang="ru-RU" dirty="0"/>
              <a:t>                     Тещина Лилия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360390110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2E1FFB-B29A-4B4C-846A-E13D20DE58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88519"/>
            <a:ext cx="11839113" cy="653796"/>
          </a:xfrm>
        </p:spPr>
        <p:txBody>
          <a:bodyPr/>
          <a:lstStyle/>
          <a:p>
            <a:pPr algn="ctr"/>
            <a:r>
              <a:rPr lang="ru-RU" sz="3600" b="1" i="1" dirty="0">
                <a:latin typeface="Georgia" panose="02040502050405020303" pitchFamily="18" charset="0"/>
              </a:rPr>
              <a:t>Учёные, исследователи Воронежского края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EFEBD5-70D5-4DEF-8AB7-52479C0C0F5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Константин Павлович Феоктистов           </a:t>
            </a: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(1926-2009)</a:t>
            </a:r>
          </a:p>
          <a:p>
            <a:pPr marL="0" indent="0">
              <a:buNone/>
            </a:pP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Конструктор ракетной техники и космонавт. В годы вой­ны был расстрелян оккупантами и чудом выжил. Феоктистов стал первым конструктором, отправившимся в космос на аппарате, который сам же и создал; первым побывавшим в космосе гражданским инженером. Лауреат Государственной премии СССР (1966, 1976 гг.), Герой Советского Союза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0612D80-EB59-4068-B61F-F9F6DC2FE34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 fontAlgn="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Павел   Алексеевич Черенков                  </a:t>
            </a: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(1904-1990) </a:t>
            </a:r>
          </a:p>
          <a:p>
            <a:pPr marL="0" indent="0" fontAlgn="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Выдающийся физик</a:t>
            </a:r>
            <a:r>
              <a:rPr lang="ru-RU" sz="1800" b="1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первым обнаружил свечение электрона, проявившееся при облучении жидкостей частицами сверхсветовой скорости. Это открытие, было отмечено Сталинской (1946 г.) и Нобелевской (1958 г.) премиями.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B018016-6D62-4B6E-836D-610D9F49EE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latin typeface="Georgia" panose="02040502050405020303" pitchFamily="18" charset="0"/>
              </a:rPr>
              <a:t>Басов         </a:t>
            </a:r>
          </a:p>
          <a:p>
            <a:pPr marL="0" indent="0">
              <a:buNone/>
            </a:pPr>
            <a:r>
              <a:rPr lang="ru-RU" i="1" dirty="0">
                <a:latin typeface="Georgia" panose="02040502050405020303" pitchFamily="18" charset="0"/>
              </a:rPr>
              <a:t>Николай </a:t>
            </a:r>
          </a:p>
          <a:p>
            <a:pPr marL="0" indent="0">
              <a:buNone/>
            </a:pPr>
            <a:r>
              <a:rPr lang="ru-RU" i="1" dirty="0">
                <a:latin typeface="Georgia" panose="02040502050405020303" pitchFamily="18" charset="0"/>
              </a:rPr>
              <a:t>Геннадьевич(            </a:t>
            </a:r>
            <a:r>
              <a:rPr lang="ru-RU" sz="1800" i="1" dirty="0">
                <a:latin typeface="Georgia" panose="02040502050405020303" pitchFamily="18" charset="0"/>
              </a:rPr>
              <a:t>(1922-2001</a:t>
            </a:r>
            <a:r>
              <a:rPr lang="ru-RU" sz="1800" b="1" i="1" dirty="0"/>
              <a:t>)</a:t>
            </a:r>
            <a:r>
              <a:rPr lang="ru-RU" b="1" i="1" dirty="0"/>
              <a:t> </a:t>
            </a:r>
          </a:p>
          <a:p>
            <a:pPr marL="0" indent="0" fontAlgn="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Известный физик, академик Его фундаментальная работа в области квантовой электроники привела к созданию мазера и лазера.</a:t>
            </a:r>
            <a:r>
              <a:rPr lang="ru-RU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Учёный, отмеченный Нобелевской премией (1964 г.) и золотыми звёздами Героя Социалистического Труда (1969, 1982 гг.)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fontAlgn="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b="1" i="1" dirty="0"/>
              <a:t>                                             </a:t>
            </a:r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14F0CD8B-6B98-4388-B27E-75D628FB551B}"/>
              </a:ext>
            </a:extLst>
          </p:cNvPr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227" y="1571475"/>
            <a:ext cx="1314287" cy="1857525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ческое лицо, человек, портрет, одежда&#10;&#10;Автоматически созданное описание">
            <a:hlinkClick r:id="rId3" tgtFrame="&quot;_blank&quot;"/>
            <a:extLst>
              <a:ext uri="{FF2B5EF4-FFF2-40B4-BE49-F238E27FC236}">
                <a16:creationId xmlns:a16="http://schemas.microsoft.com/office/drawing/2014/main" id="{D93AA3F0-7FE9-436B-B0DC-9EA5CD6D16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5633" y="1571475"/>
            <a:ext cx="1368580" cy="18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Изображение выглядит как Человеческое лицо, портрет, человек, Лоб&#10;&#10;Автоматически созданное описание">
            <a:hlinkClick r:id="rId5" tgtFrame="&quot;_blank&quot;"/>
            <a:extLst>
              <a:ext uri="{FF2B5EF4-FFF2-40B4-BE49-F238E27FC236}">
                <a16:creationId xmlns:a16="http://schemas.microsoft.com/office/drawing/2014/main" id="{3F96E09E-5494-44C4-8E86-993E12D095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246" y="1571475"/>
            <a:ext cx="1063723" cy="1370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1265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FE6F55-2786-43F0-B61C-E3390D02D9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88519"/>
            <a:ext cx="11839113" cy="653796"/>
          </a:xfrm>
        </p:spPr>
        <p:txBody>
          <a:bodyPr/>
          <a:lstStyle/>
          <a:p>
            <a:r>
              <a:rPr lang="ru-RU" sz="3600" b="1" i="1" dirty="0">
                <a:latin typeface="Georgia" panose="02040502050405020303" pitchFamily="18" charset="0"/>
              </a:rPr>
              <a:t>Учёные, исследователи Воронежского края</a:t>
            </a:r>
            <a:endParaRPr lang="ru-RU" sz="3600" dirty="0">
              <a:latin typeface="Georgia" panose="02040502050405020303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2A1452-44B6-4F4E-B526-AC01C6A237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Сергей                   Иванович     Мосин                                      </a:t>
            </a:r>
            <a:r>
              <a:rPr lang="ru-RU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(1849-1902               Оружейник генерал-майор сконструировал дешёвую, простую, надёжную винтовку, названную «Трёхлинейная образца 1891 года» и получил Гран-при на Всемирной выставке в Париже (1900  г.) За изобретение реечно-прикладного магазина фирма «Рихтер» предлагала 600 тыс. франков, но уроженец Рамони отказался продавать, хотя не получил за него ничего на Родине</a:t>
            </a: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FB3319-4BD9-41BB-9E6D-56785B3819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latin typeface="Georgia" panose="02040502050405020303" pitchFamily="18" charset="0"/>
              </a:rPr>
              <a:t>Русанов        Андрей Гаврилович              </a:t>
            </a:r>
            <a:r>
              <a:rPr lang="ru-RU" sz="1800" i="1" dirty="0">
                <a:latin typeface="Georgia" panose="02040502050405020303" pitchFamily="18" charset="0"/>
              </a:rPr>
              <a:t>(1874-1949)</a:t>
            </a:r>
          </a:p>
          <a:p>
            <a:pPr marL="0" indent="0">
              <a:buNone/>
            </a:pPr>
            <a:endParaRPr lang="ru-RU" sz="18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Georgia" panose="02040502050405020303" pitchFamily="18" charset="0"/>
              </a:rPr>
              <a:t>Доктор медицинских наук, профессор хирургии. Возглавлял лечебный отдел Воронежского </a:t>
            </a:r>
            <a:r>
              <a:rPr lang="ru-RU" sz="1800" dirty="0" err="1">
                <a:latin typeface="Georgia" panose="02040502050405020303" pitchFamily="18" charset="0"/>
              </a:rPr>
              <a:t>губздравотдела</a:t>
            </a:r>
            <a:r>
              <a:rPr lang="ru-RU" sz="1800" dirty="0">
                <a:latin typeface="Georgia" panose="02040502050405020303" pitchFamily="18" charset="0"/>
              </a:rPr>
              <a:t>, заведовал кафедрой госпитальной хирургии в университете, был председателем хирургического общества.</a:t>
            </a:r>
          </a:p>
          <a:p>
            <a:pPr marL="0" indent="0">
              <a:buNone/>
            </a:pPr>
            <a:r>
              <a:rPr lang="ru-RU" sz="1800" i="1" dirty="0">
                <a:latin typeface="Georgia" panose="02040502050405020303" pitchFamily="18" charset="0"/>
              </a:rPr>
              <a:t>    </a:t>
            </a:r>
            <a:endParaRPr lang="ru-RU" sz="1800" dirty="0">
              <a:latin typeface="Georgia" panose="02040502050405020303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F610F33-53DB-433B-B014-DD1869633C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>
                <a:latin typeface="Georgia" panose="02040502050405020303" pitchFamily="18" charset="0"/>
              </a:rPr>
              <a:t>Северцов   Николай Алексеевич              </a:t>
            </a:r>
            <a:r>
              <a:rPr lang="ru-RU" sz="1800" i="1" dirty="0">
                <a:latin typeface="Georgia" panose="02040502050405020303" pitchFamily="18" charset="0"/>
              </a:rPr>
              <a:t>(1827-1885)   </a:t>
            </a:r>
          </a:p>
          <a:p>
            <a:pPr marL="0" indent="0">
              <a:buNone/>
            </a:pPr>
            <a:endParaRPr lang="ru-RU" sz="1800" i="1" dirty="0">
              <a:solidFill>
                <a:srgbClr val="000000"/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Зоолог, зоогеограф, геолог, орнитолог и путешественник. </a:t>
            </a:r>
            <a:r>
              <a:rPr lang="ru-RU" sz="1800" dirty="0">
                <a:latin typeface="Georgia" panose="02040502050405020303" pitchFamily="18" charset="0"/>
              </a:rPr>
              <a:t>Занимался исследованиями центральной части Тянь-Шаня, пустыни Кызылкум, собрал богатый материал по флоре и фауне Памира. </a:t>
            </a:r>
            <a:r>
              <a:rPr lang="ru-RU" sz="1800" kern="1200" dirty="0">
                <a:solidFill>
                  <a:srgbClr val="262626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Создатель первых комплексно-географических характеристик природы Средней Азии.</a:t>
            </a:r>
            <a:endParaRPr lang="ru-RU" sz="18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i="1" dirty="0">
                <a:latin typeface="Georgia" panose="02040502050405020303" pitchFamily="18" charset="0"/>
              </a:rPr>
              <a:t>             </a:t>
            </a:r>
            <a:endParaRPr lang="ru-RU" sz="1800" dirty="0">
              <a:latin typeface="Georgia" panose="02040502050405020303" pitchFamily="18" charset="0"/>
            </a:endParaRPr>
          </a:p>
        </p:txBody>
      </p: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E5F4DC1E-EF5E-4B6E-B87C-080164B54CEB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2" r="10404"/>
          <a:stretch/>
        </p:blipFill>
        <p:spPr>
          <a:xfrm>
            <a:off x="2387116" y="1523227"/>
            <a:ext cx="1364106" cy="2010704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ческое лицо, портрет, Борода человека, зарисовка&#10;&#10;Автоматически созданное описание">
            <a:hlinkClick r:id="rId3" tgtFrame="&quot;_blank&quot;"/>
            <a:extLst>
              <a:ext uri="{FF2B5EF4-FFF2-40B4-BE49-F238E27FC236}">
                <a16:creationId xmlns:a16="http://schemas.microsoft.com/office/drawing/2014/main" id="{72EEF780-47AC-4128-9767-2C9771AE57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565" y="1523227"/>
            <a:ext cx="1095006" cy="1409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4">
            <a:extLst>
              <a:ext uri="{FF2B5EF4-FFF2-40B4-BE49-F238E27FC236}">
                <a16:creationId xmlns:a16="http://schemas.microsoft.com/office/drawing/2014/main" id="{BA6E8E03-5A19-42B6-9A90-663AA6A89209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5"/>
          <a:srcRect l="18648" r="9188"/>
          <a:stretch/>
        </p:blipFill>
        <p:spPr>
          <a:xfrm>
            <a:off x="10598044" y="1523227"/>
            <a:ext cx="1311453" cy="174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151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C911D-CCBA-4B35-B312-9C730D84F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Годы войны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91FC67-FF1C-4A0D-950F-B87ACAE126C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5999" y="1586482"/>
            <a:ext cx="5446427" cy="47093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EE31211-66FE-443E-B2EC-1EA502C28FA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66686" y="1316659"/>
            <a:ext cx="5446427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0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22 июня 1941 года на нашу страну обрушились войска фашистской Германии – началась Великая Отечественная война. Летом 1942 ценой больших потерь, в результате операции «</a:t>
            </a:r>
            <a:r>
              <a:rPr lang="en-US" sz="2000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Blau</a:t>
            </a:r>
            <a:r>
              <a:rPr lang="ru-RU" sz="20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немцы все же захватили правобережную часть Воронежа и западные районы области. Линия фронта переместилась к Дону, фашисты заняли Острогожск, Богучар, Россошь. Срочно требовалось усиление обороны и в июле 1942 года был создан Воронежский фронт под командованием генерал-лейтенанта Николая Федоровича Ватутина. Штаб и управление фронта находились в селе Анна. </a:t>
            </a:r>
            <a:endParaRPr lang="ru-RU" sz="20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8" name="Picture 4" descr="Воронеж в годы Великой Отечественной войны — Википедия">
            <a:extLst>
              <a:ext uri="{FF2B5EF4-FFF2-40B4-BE49-F238E27FC236}">
                <a16:creationId xmlns:a16="http://schemas.microsoft.com/office/drawing/2014/main" id="{7A08EC6B-28CA-4D90-B1E8-09D07D5D5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19396"/>
            <a:ext cx="5761220" cy="52195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1241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233DD3-E270-4CD7-B195-279BA20295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Годы войны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F9B185-D9E5-41B9-BEF7-C7A76A748F2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6686" y="1353840"/>
            <a:ext cx="11839112" cy="5352980"/>
          </a:xfrm>
        </p:spPr>
        <p:txBody>
          <a:bodyPr/>
          <a:lstStyle/>
          <a:p>
            <a:pPr marL="0" indent="0">
              <a:buNone/>
            </a:pP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212 дней и ночей (с 7 июля 1942 года по 25 января 1943 года)  воронежцы героически защищали свой край и выстояли. Фашисты так и не смогли полностью занять Воронеж, наши войска удерживали левобережный район города. Упорные бои велись на правом берегу Воронежа, в районе Березовой рощи и у </a:t>
            </a:r>
            <a:r>
              <a:rPr lang="ru-RU" sz="1800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Вогрессовской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дамбы, части улицы 20-летия Октября (Чижовка). Наши войска всеми силами удерживали этот важный участок до решающего сражения и освобождения города в январе 1943 года. </a:t>
            </a:r>
            <a:endParaRPr lang="en-US" sz="1800" i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i="1" dirty="0"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i="1" dirty="0">
                <a:latin typeface="Georgia" panose="02040502050405020303" pitchFamily="18" charset="0"/>
              </a:rPr>
              <a:t>                               </a:t>
            </a:r>
            <a:r>
              <a:rPr lang="ru-RU" sz="2400" b="1" i="1" dirty="0">
                <a:latin typeface="Georgia" panose="02040502050405020303" pitchFamily="18" charset="0"/>
              </a:rPr>
              <a:t>Бой в районе СХИ (июль 1942 года).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719F68-98B6-4E26-B233-C8B4E506A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990" y="2849646"/>
            <a:ext cx="6460990" cy="3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15307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FF5AA-8284-45DF-A89D-E661E327C9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Годы войны</a:t>
            </a:r>
            <a:endParaRPr lang="ru-RU" sz="4000" dirty="0">
              <a:latin typeface="Georgia" panose="02040502050405020303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04615A-2DC0-4DCC-9C2A-1C4AB87C176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ходе операция </a:t>
            </a:r>
            <a:r>
              <a:rPr lang="ru-RU" sz="1800" b="1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«Малый Сатурн»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была проведена совместно силами Воронежского и соседних фронтов зимой 1942/1943 гг. были освобождены южные районы области. Противник был выбит более чем из 200 населенных пунктов, в том числе из районных центров: Богучар, Кантемировка, Новая Калитва, Радченское, Талы.</a:t>
            </a:r>
          </a:p>
          <a:p>
            <a:pPr marL="0" indent="0">
              <a:buNone/>
            </a:pP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январе 1943 года началась </a:t>
            </a:r>
            <a:r>
              <a:rPr lang="ru-RU" sz="1800" b="1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Острогожско</a:t>
            </a:r>
            <a:r>
              <a:rPr lang="ru-RU" sz="1800" b="1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-Россошанская 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операция. В ходе сражения советские войска выбили врага из юго-западной части Воронежской области. </a:t>
            </a:r>
            <a:r>
              <a:rPr lang="en-US" sz="1800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ru-RU" sz="1800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</a:p>
          <a:p>
            <a:pPr marL="0" indent="0">
              <a:buNone/>
            </a:pP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 января в результате </a:t>
            </a:r>
            <a:r>
              <a:rPr lang="ru-RU" sz="1800" b="1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Воронежско</a:t>
            </a:r>
            <a:r>
              <a:rPr lang="ru-RU" sz="1800" b="1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-Касторенской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наступательной операции войска под командованием генерала И. Д. Черняховского перешли в наступление и утром 25 января город Воронеж был полностью освобожден от фашистских захватчиков. 29 января советские войска заняли </a:t>
            </a:r>
            <a:r>
              <a:rPr lang="ru-RU" sz="1800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Касторное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(сегодня это </a:t>
            </a:r>
            <a:r>
              <a:rPr lang="ru-RU" sz="1800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п.г.т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800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Касторное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Курской области), затем уничтожили части вражеской армии у Нижнедевицка. Закончилась операция победой советских войск и освобождением последних захваченных немцами районов Воронежской области.</a:t>
            </a:r>
            <a:r>
              <a:rPr lang="en-US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i="1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Воронеж, как и Сталинград, был разрушен почти полностью (около 98% зданий).    </a:t>
            </a:r>
          </a:p>
          <a:p>
            <a:pPr marL="0" indent="0">
              <a:buNone/>
            </a:pPr>
            <a:r>
              <a:rPr lang="ru-RU" sz="1800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7D89C1-C9B3-4727-BBE6-DB0E04B91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340" y="5161757"/>
            <a:ext cx="2709803" cy="1507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58C8AB-1EDE-45F1-B4CF-3661D82A3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34" y="5220974"/>
            <a:ext cx="1734610" cy="114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F10786-9EA8-4950-BBC3-6B082EE99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614" y="5459286"/>
            <a:ext cx="1734610" cy="1131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82AE33B3-5430-43A3-9960-00FD1C632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259" y="5220974"/>
            <a:ext cx="1687220" cy="102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C50185C6-29A6-43F8-802F-66F7B7536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0"/>
          <a:stretch>
            <a:fillRect/>
          </a:stretch>
        </p:blipFill>
        <p:spPr bwMode="auto">
          <a:xfrm>
            <a:off x="9623695" y="5459286"/>
            <a:ext cx="1665671" cy="1131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534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FCD7B-5C5B-428F-A8D1-24AC0F1E7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Годы войны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6BC6E7A-5201-4FB5-82D9-F8AB242259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оккупированных городах и селах гитлеровцы установили режим жестокого террора. Страшные следы массовых казней позже были обнаружены в селе Девице Семилукского района, в Поповом логу у села Старо-Никольское в Хохольском районе. Самое массовое захоронение было в Песчаном логу на южной окраине Воронежа. В результате трехдневных раскопок было обнаружено 452 трупа, в том числе 35 детских.    В дни празднования 30-летия Победы над фашистской Германией в Песчаном логу завершилось сооружение мемориального комплекса, увековечившего память жертв фашизма.</a:t>
            </a:r>
            <a:endParaRPr lang="ru-RU" sz="20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A6945C-C662-42C9-9064-4BCBCA2D78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>
                <a:latin typeface="Georgia" panose="02040502050405020303" pitchFamily="18" charset="0"/>
              </a:rPr>
              <a:t>Мемориальный комплекс «Песчаный лог»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EDFB5B7-5CBF-49DD-9BB8-32BB7B8DEE67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6E6F54-C693-4E38-956B-4E8C6EBDB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150" y="2481148"/>
            <a:ext cx="4818578" cy="2630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Мемориал &quot;Песчаный лог&quot; (Воронеж): история, фото, как добраться |  Достопримечательности Воронежа">
            <a:extLst>
              <a:ext uri="{FF2B5EF4-FFF2-40B4-BE49-F238E27FC236}">
                <a16:creationId xmlns:a16="http://schemas.microsoft.com/office/drawing/2014/main" id="{E0AA78F6-A1F3-4E9A-9904-DBCE9ECAB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581" y="4203833"/>
            <a:ext cx="3557275" cy="229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8293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2E3F0-85A8-469F-8921-B6A00DE20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443" y="-361126"/>
            <a:ext cx="11839113" cy="6980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7F8967-9BDA-4275-B0E2-CC618CFF0E3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9665" y="622092"/>
            <a:ext cx="10836565" cy="5492912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 февраля 2008 года президент России Владимир Путин подписал указ о присвоении Воронежу почётного звания РФ </a:t>
            </a:r>
            <a:r>
              <a:rPr lang="ru-RU" b="1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«Город воинской славы»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47DEB04-C1B1-4175-8638-5DA5F809D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353" y="2113391"/>
            <a:ext cx="5811187" cy="388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157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6F62DC-2CD9-4B00-B36F-AFC86684D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anose="02040502050405020303" pitchFamily="18" charset="0"/>
              </a:rPr>
              <a:t>Интересные места Воронежского края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3BA150-4552-40EE-8CB7-D89180E83B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6" y="1316659"/>
            <a:ext cx="5929314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Замок принадлежал светлейшей княгине Евгении Максимилиановне Романовской (по мужу — принцессе </a:t>
            </a:r>
            <a:r>
              <a:rPr lang="ru-RU" sz="2400" i="1" dirty="0" err="1">
                <a:latin typeface="Georgia" panose="02040502050405020303" pitchFamily="18" charset="0"/>
              </a:rPr>
              <a:t>Ольденбургской</a:t>
            </a:r>
            <a:r>
              <a:rPr lang="ru-RU" sz="2400" i="1" dirty="0">
                <a:latin typeface="Georgia" panose="02040502050405020303" pitchFamily="18" charset="0"/>
              </a:rPr>
              <a:t>). Строительство началось в 1883, а  к 1887 году была завершена внутренняя отделка. Замок был построен в староанглийском стиле.                    О замке ходит много легенд, связанных с якобы живущими там привидениями. В частности, одна из них гласит, что штукатурка в подвале, осыпаясь, образовала силуэт принцессы с протянутой рукой. 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25825C3-D091-4E0B-A185-09FBE881C0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Замок принцессы </a:t>
            </a:r>
            <a:r>
              <a:rPr lang="ru-RU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Ольденбургской</a:t>
            </a:r>
            <a:endParaRPr lang="ru-RU" b="1" i="1" dirty="0">
              <a:latin typeface="Georgia" panose="02040502050405020303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9C7548F-F480-4253-8BA9-4F14B0B922C6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F7302E48-5B71-4C57-895F-5A2876663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343" y="2793755"/>
            <a:ext cx="5405765" cy="2608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CC959F4E-D5F3-44A6-8C0D-1E6367566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467844" y="4439929"/>
            <a:ext cx="2376264" cy="27157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1563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225501-4139-4B86-8072-13940F5338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anose="02040502050405020303" pitchFamily="18" charset="0"/>
              </a:rPr>
              <a:t>Интересные места Воронежского края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6C25EA0-AFEB-48FB-9225-413020C09D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6" y="1316659"/>
            <a:ext cx="3595845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Единственная дворянская усадьба на территории Воронежской области. С усадьбой связано детство и пребывание в августе-сентябре 1824 года поэта, философа Д.В. Веневитинова - внучатого брата А.С. Пушкина. 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41558C-61D6-45D5-A94F-64FE7E1E054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2217" y="1316292"/>
            <a:ext cx="7613681" cy="78196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Усадьба Д.В. Веневитинова</a:t>
            </a:r>
            <a:endParaRPr lang="ru-RU" i="1" dirty="0">
              <a:latin typeface="Georgia" panose="02040502050405020303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3F575B5-2A4C-4E8D-B760-2E2585D7FEE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092316" y="2367616"/>
            <a:ext cx="7913484" cy="430202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3E442542-01C5-4DBC-8C4E-5E45E5B60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4126186" y="2494556"/>
            <a:ext cx="3882452" cy="2580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048A9B6-0274-47B0-BC1C-1B59BC7B4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8204501" y="2436307"/>
            <a:ext cx="3595845" cy="2696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E26FC55F-9BD9-4532-A0DC-EEBA1673C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lum contrast="10000"/>
          </a:blip>
          <a:srcRect/>
          <a:stretch>
            <a:fillRect/>
          </a:stretch>
        </p:blipFill>
        <p:spPr bwMode="auto">
          <a:xfrm>
            <a:off x="6425130" y="4324348"/>
            <a:ext cx="3745351" cy="2447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1810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E0F53-542F-4229-A7C2-10B3A9B6C2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anose="02040502050405020303" pitchFamily="18" charset="0"/>
              </a:rPr>
              <a:t>Интересные места Воронежского края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6D1961-51FB-4032-8C62-9910B07198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7" y="1316659"/>
            <a:ext cx="4045550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В с. </a:t>
            </a:r>
            <a:r>
              <a:rPr lang="ru-RU" sz="2400" i="1" dirty="0" err="1">
                <a:latin typeface="Georgia" panose="02040502050405020303" pitchFamily="18" charset="0"/>
              </a:rPr>
              <a:t>Четровицы</a:t>
            </a:r>
            <a:r>
              <a:rPr lang="ru-RU" sz="2400" i="1" dirty="0">
                <a:latin typeface="Georgia" panose="02040502050405020303" pitchFamily="18" charset="0"/>
              </a:rPr>
              <a:t> под Воронежем находится усадьба Тулиновых. Композиционная основа позволяет отнести ее к ярчайшему образцу русской провинциальной усадьбы периода классицизма.</a:t>
            </a:r>
          </a:p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В 1920-е годы на базе усадьбы открылся санаторий имени Дзержинского.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69EB16-4E1D-4FF7-B5DF-CFB8A237B3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01980" y="1316658"/>
            <a:ext cx="7403819" cy="71508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Тулиновская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усадьба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21DCEBC-F0F2-488F-8678-FAC901E6C76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01980" y="2367616"/>
            <a:ext cx="7403819" cy="43020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4" descr="dvr00490">
            <a:extLst>
              <a:ext uri="{FF2B5EF4-FFF2-40B4-BE49-F238E27FC236}">
                <a16:creationId xmlns:a16="http://schemas.microsoft.com/office/drawing/2014/main" id="{3F563053-7956-43C2-90AC-3ED623D6F6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lum contrast="30000"/>
          </a:blip>
          <a:srcRect l="-3128" t="10682" r="491" b="9923"/>
          <a:stretch/>
        </p:blipFill>
        <p:spPr bwMode="auto">
          <a:xfrm>
            <a:off x="4727097" y="2495929"/>
            <a:ext cx="3576792" cy="2221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FC3A24E3-D022-4203-8A4B-A35D860E3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6204082" y="4401576"/>
            <a:ext cx="2969942" cy="2227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CEBBBB5-3950-4B0F-8FAE-4F86085388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lum bright="10000" contrast="20000"/>
          </a:blip>
          <a:srcRect l="9969" r="25637" b="23056"/>
          <a:stretch/>
        </p:blipFill>
        <p:spPr bwMode="auto">
          <a:xfrm>
            <a:off x="9563767" y="2704604"/>
            <a:ext cx="2228709" cy="3545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2587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B15833-B8F5-4C70-AF75-D6C30CD14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itchFamily="18" charset="0"/>
              </a:rPr>
              <a:t>Общие сведения о Воронежской области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CC8B94-BD8B-475F-8A85-1B8B8616DB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>
              <a:buNone/>
            </a:pPr>
            <a:r>
              <a:rPr lang="ru-RU" i="1" dirty="0">
                <a:latin typeface="Georgia" pitchFamily="18" charset="0"/>
              </a:rPr>
              <a:t>Воронежская область существует с 1934 г  (в современных границах с 1957 г.)</a:t>
            </a:r>
          </a:p>
          <a:p>
            <a:pPr marL="0">
              <a:buNone/>
            </a:pPr>
            <a:r>
              <a:rPr lang="ru-RU" i="1" dirty="0">
                <a:latin typeface="Georgia" pitchFamily="18" charset="0"/>
              </a:rPr>
              <a:t>Область входит в Центрально-</a:t>
            </a:r>
          </a:p>
          <a:p>
            <a:pPr marL="0">
              <a:buNone/>
            </a:pPr>
            <a:r>
              <a:rPr lang="ru-RU" i="1" dirty="0">
                <a:latin typeface="Georgia" pitchFamily="18" charset="0"/>
              </a:rPr>
              <a:t>Чернозёмный район и в </a:t>
            </a:r>
          </a:p>
          <a:p>
            <a:pPr marL="0">
              <a:buNone/>
            </a:pPr>
            <a:r>
              <a:rPr lang="ru-RU" i="1" dirty="0">
                <a:latin typeface="Georgia" pitchFamily="18" charset="0"/>
              </a:rPr>
              <a:t>Центральный Федеральный округ. </a:t>
            </a:r>
          </a:p>
          <a:p>
            <a:pPr marL="0">
              <a:buNone/>
            </a:pPr>
            <a:endParaRPr lang="ru-RU" i="1" dirty="0">
              <a:latin typeface="Georgia" pitchFamily="18" charset="0"/>
            </a:endParaRPr>
          </a:p>
          <a:p>
            <a:pPr marL="0">
              <a:buNone/>
            </a:pPr>
            <a:r>
              <a:rPr lang="ru-RU" i="1" dirty="0">
                <a:latin typeface="Georgia" pitchFamily="18" charset="0"/>
              </a:rPr>
              <a:t>Г</a:t>
            </a:r>
            <a:r>
              <a:rPr lang="ru-RU" sz="2800" i="1" dirty="0">
                <a:latin typeface="Georgia" pitchFamily="18" charset="0"/>
              </a:rPr>
              <a:t>раничит с Белгородской, Курской,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Липецкой, Тамбовской, Саратовской,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Волгоградской, Ростовской областями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и Луганской </a:t>
            </a:r>
            <a:r>
              <a:rPr lang="ru-RU" i="1" dirty="0">
                <a:latin typeface="Georgia" pitchFamily="18" charset="0"/>
              </a:rPr>
              <a:t>н</a:t>
            </a:r>
            <a:r>
              <a:rPr lang="ru-RU" sz="2800" i="1" dirty="0">
                <a:latin typeface="Georgia" pitchFamily="18" charset="0"/>
              </a:rPr>
              <a:t>ародной республикой. </a:t>
            </a:r>
          </a:p>
          <a:p>
            <a:endParaRPr lang="ru-RU" dirty="0"/>
          </a:p>
        </p:txBody>
      </p:sp>
      <p:pic>
        <p:nvPicPr>
          <p:cNvPr id="4" name="Содержимое 7">
            <a:extLst>
              <a:ext uri="{FF2B5EF4-FFF2-40B4-BE49-F238E27FC236}">
                <a16:creationId xmlns:a16="http://schemas.microsoft.com/office/drawing/2014/main" id="{2DF6EDA9-8C17-4EE1-B069-8C3456BD5161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82739" y="2174377"/>
            <a:ext cx="4427729" cy="36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3200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4171D2-2E81-4053-B290-9B3DB7CE0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anose="02040502050405020303" pitchFamily="18" charset="0"/>
              </a:rPr>
              <a:t>Интересные места Воронежского края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B02B54-9C62-42D1-8F6D-4DF4E61ACD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6201" y="1316659"/>
            <a:ext cx="4840029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По Дону, в полукилометрах от хутора Кирпичи на правом берегу реки, на крутой меловой горе находятся знаменитые Белогорские пещеры, овеянные многочисленными легендами. Предполагают, что они использовались для нападения из них с целью ограбления плывших по Дону лодок купцов и торговцев. Там же находился Воскресенский монастырь.                                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5C4642-7BA3-46EF-9551-6D96CA1E98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11646" y="1316659"/>
            <a:ext cx="6894153" cy="71509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Белогорье (Павловск)</a:t>
            </a:r>
            <a:br>
              <a:rPr lang="ru-RU" b="1" i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</a:br>
            <a:endParaRPr lang="ru-RU" i="1" dirty="0">
              <a:latin typeface="Georgia" panose="02040502050405020303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EEB5339-0661-4544-B1E3-D5E85012169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111646" y="2367616"/>
            <a:ext cx="6894153" cy="43020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7289169C-926D-4ECE-A34C-238CD139E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6086242" y="2408491"/>
            <a:ext cx="3128386" cy="2346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6CAE520A-9E70-4BCE-AAC1-81495B0E3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5164130" y="4545072"/>
            <a:ext cx="3003825" cy="1992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5F6729EF-8A18-4E5C-9FDE-C61B191686F6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4206" y="3565900"/>
            <a:ext cx="3446211" cy="2296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30231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95BF4-FC60-479E-A965-8A190B33B3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anose="02040502050405020303" pitchFamily="18" charset="0"/>
              </a:rPr>
              <a:t>Интересные места Воронежского края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7784B8-B12A-4639-AE0D-47C62C477E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7" y="1316659"/>
            <a:ext cx="4075530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b="0" i="1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Свято-Спасский женский монастырь, возникший на основе существовавшего на этом месте в ХVIII-ХIХ вв. Спасского скита Белогорского монастыря.  В ските находится пещерный соборный храм во имя Спаса Христа нерукотворного образа, пещера Покаяния, кельи монахов.</a:t>
            </a:r>
            <a:endParaRPr lang="ru-RU" sz="2400" i="1" dirty="0">
              <a:latin typeface="Georgia" panose="02040502050405020303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33C738-1B78-47FF-9707-50C4C6E159A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21902" y="1316658"/>
            <a:ext cx="7283897" cy="751985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i="1" dirty="0" err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Костомарово</a:t>
            </a:r>
            <a:endParaRPr lang="ru-RU" sz="3200" i="1" dirty="0">
              <a:latin typeface="Georgia" panose="02040502050405020303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F20E7AE-11C8-4F19-A8F7-6499AE5E1CE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01784" y="2367616"/>
            <a:ext cx="7104015" cy="43020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6C322A9-E29B-4FEF-8B3A-D3319C580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5077441" y="2481148"/>
            <a:ext cx="3938089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6F8C1DA9-94DA-4232-8E31-A530812DA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12016" y="3821825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95498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BC88BF-90B7-43BC-9495-D8CF8EFD7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anose="02040502050405020303" pitchFamily="18" charset="0"/>
              </a:rPr>
              <a:t>Интересные места Воронежского края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ECC71B-B418-409B-BADB-76D5FAB416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i="1" dirty="0" err="1">
                <a:latin typeface="Georgia" panose="02040502050405020303" pitchFamily="18" charset="0"/>
              </a:rPr>
              <a:t>Хреновской</a:t>
            </a:r>
            <a:r>
              <a:rPr lang="ru-RU" sz="2400" i="1" dirty="0">
                <a:latin typeface="Georgia" panose="02040502050405020303" pitchFamily="18" charset="0"/>
              </a:rPr>
              <a:t> конный завод основан 24 октября 1776 года в своей усадьбе графом Алексеем Григорьевичем Орловым - Чесменским. Здесь была выведена </a:t>
            </a:r>
            <a:r>
              <a:rPr lang="ru-RU" sz="2400" b="0" i="1" dirty="0">
                <a:effectLst/>
                <a:latin typeface="Georgia" panose="02040502050405020303" pitchFamily="18" charset="0"/>
              </a:rPr>
              <a:t>одна из самых известных в мире русских пород лошадей — Орловский рысак.                             </a:t>
            </a:r>
            <a:r>
              <a:rPr lang="ru-RU" sz="2400" i="1" dirty="0">
                <a:latin typeface="Georgia" panose="02040502050405020303" pitchFamily="18" charset="0"/>
              </a:rPr>
              <a:t>30 августа 1960 года решением Совета Министров РСФСР архитектурный ансамбль </a:t>
            </a:r>
            <a:r>
              <a:rPr lang="ru-RU" sz="2400" i="1" dirty="0" err="1">
                <a:latin typeface="Georgia" panose="02040502050405020303" pitchFamily="18" charset="0"/>
              </a:rPr>
              <a:t>Хреновского</a:t>
            </a:r>
            <a:r>
              <a:rPr lang="ru-RU" sz="2400" i="1" dirty="0">
                <a:latin typeface="Georgia" panose="02040502050405020303" pitchFamily="18" charset="0"/>
              </a:rPr>
              <a:t> конного завода взят под охрану государства, как памятник старины и русского зодчества первой категории.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DC66D47-C9F0-45BF-9E3A-B247AE454C6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b="1" i="1" dirty="0" err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Хреновской</a:t>
            </a:r>
            <a:r>
              <a:rPr lang="ru-RU" sz="3200" b="1" i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 конезавод</a:t>
            </a:r>
            <a:endParaRPr lang="ru-RU" sz="3200" b="1" i="1" dirty="0">
              <a:latin typeface="Georgia" panose="02040502050405020303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9BCB018-1435-447C-B21D-635F1B10244A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8C8996D2-383F-4905-8ED9-8B9F3DD6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6872751" y="2468375"/>
            <a:ext cx="4517539" cy="2004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4CEBEBD8-3DD2-4AAB-8EDB-516BBAC5D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9157339" y="4473033"/>
            <a:ext cx="2834787" cy="188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E97F04D9-83D6-4667-AE95-AEADACC73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915" y="4468345"/>
            <a:ext cx="2855260" cy="1896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584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DE323-9AD7-4019-A5CE-B425CA4A6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Заповедники Воронежской области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E43CBA-CC8B-490C-8C33-CCAAF73693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7" y="1316659"/>
            <a:ext cx="4914980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 err="1">
                <a:latin typeface="Georgia" panose="02040502050405020303" pitchFamily="18" charset="0"/>
              </a:rPr>
              <a:t>Дивногорье</a:t>
            </a:r>
            <a:r>
              <a:rPr lang="ru-RU" sz="2400" i="1" dirty="0">
                <a:latin typeface="Georgia" panose="02040502050405020303" pitchFamily="18" charset="0"/>
              </a:rPr>
              <a:t> – это край сказочных меловых гор и чистого воздуха, это Большие и Малые Дивы, пещерные церкви, </a:t>
            </a:r>
            <a:r>
              <a:rPr lang="ru-RU" sz="2400" i="1" dirty="0" err="1">
                <a:latin typeface="Georgia" panose="02040502050405020303" pitchFamily="18" charset="0"/>
              </a:rPr>
              <a:t>Маяцкое</a:t>
            </a:r>
            <a:r>
              <a:rPr lang="ru-RU" sz="2400" i="1" dirty="0">
                <a:latin typeface="Georgia" panose="02040502050405020303" pitchFamily="18" charset="0"/>
              </a:rPr>
              <a:t> городище, уникальные растительные ассоциации, являются центральными объектами природного и культурного наследия. Музей здесь основан в 1988г., а в 1991 г. он получил статус заповедника. Площадь музея-заповедника более 11 км.²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13CAC5-986F-46A6-AE02-E1A6D482E6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01740" y="1259892"/>
            <a:ext cx="5740686" cy="935598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Музей-заповедник «</a:t>
            </a:r>
            <a:r>
              <a:rPr lang="ru-RU" sz="3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Дивногорье</a:t>
            </a:r>
            <a:r>
              <a:rPr lang="ru-RU" sz="3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4F344C2-3448-47F7-BEC1-BB401026E16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456420" y="2367616"/>
            <a:ext cx="6549379" cy="43020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B654E6A-4169-4401-A20B-477D5B602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261" y="2549467"/>
            <a:ext cx="5455411" cy="264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Дивногорье, Воронежская область, Россия: фото, видео, отзывы, как доехать,  отели рядом — Туристер.ру">
            <a:extLst>
              <a:ext uri="{FF2B5EF4-FFF2-40B4-BE49-F238E27FC236}">
                <a16:creationId xmlns:a16="http://schemas.microsoft.com/office/drawing/2014/main" id="{C07FD48E-656F-441F-A99E-E1B6D9AB4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40" y="4754437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1733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3AAB60-D8A2-4F02-91E2-AFD43586BC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Заповедники Воронежской области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814C10-7BBF-409C-89DE-C225816002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6" y="1316659"/>
            <a:ext cx="5304724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В 1879 году в селе Костенки   Хохольского района Воронежской области была открыта первая стоянка первобытного человека. В 1979 г. в Костенках был открыт музей, выстроенный прямо над одной из </a:t>
            </a:r>
            <a:r>
              <a:rPr lang="ru-RU" sz="2400" i="1" dirty="0" err="1">
                <a:latin typeface="Georgia" panose="02040502050405020303" pitchFamily="18" charset="0"/>
              </a:rPr>
              <a:t>костенковских</a:t>
            </a:r>
            <a:r>
              <a:rPr lang="ru-RU" sz="2400" i="1" dirty="0">
                <a:latin typeface="Georgia" panose="02040502050405020303" pitchFamily="18" charset="0"/>
              </a:rPr>
              <a:t> стоянок, возрастом около 20 000 лет назад. Под крышей музея было законсервировано древнее жилище.                                                            В 2001 г. на стоянке Костёнки-14 был обнаружен целый скелет молодого мамонта.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1DC5B4-3BB3-4885-B8D2-4866A140CF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Археологический музей-заповедник «</a:t>
            </a:r>
            <a:r>
              <a:rPr lang="ru-RU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Костёнки</a:t>
            </a: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13BC8E4-402E-4442-989E-3681EF3D294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591332" y="2367616"/>
            <a:ext cx="6414468" cy="43020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AFDD671-595D-4B2B-B1F2-50005353CB8A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5678765" y="3095745"/>
            <a:ext cx="3733737" cy="2445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DAA89AB1-C3A7-4DC4-A8F6-0966E11663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49390" y="2541669"/>
            <a:ext cx="2719522" cy="3953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05073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4F6207-6A09-46F4-9715-2418584A5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Заповедники Воронежской области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4CAD54-27C1-424D-97BF-F8A16EE9A0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7" y="1316659"/>
            <a:ext cx="4531577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Для сохранения выхухоли и места ее обитания вдоль реки Хопер в 1935 году был образован Хоперский выхухолевый заповедник, растянувшийся более чем на 40 км.. Со временем цели и задачи заповедника менялись, в настоящее время изучается животный и растительный мир территории, прилегающей к реке Хопер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6E0C42-9218-453A-BD85-7CC51B25DF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3916" y="1279763"/>
            <a:ext cx="6444448" cy="99014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err="1">
                <a:latin typeface="Georgia" panose="02040502050405020303" pitchFamily="18" charset="0"/>
              </a:rPr>
              <a:t>Хопёрский</a:t>
            </a:r>
            <a:r>
              <a:rPr lang="ru-RU" b="1" i="1" dirty="0">
                <a:latin typeface="Georgia" panose="02040502050405020303" pitchFamily="18" charset="0"/>
              </a:rPr>
              <a:t> государственный природный заповедник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FD6BA7E-E092-4289-8321-69904E7E8C9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16577" y="2367616"/>
            <a:ext cx="6789223" cy="430202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DEF54074-A26A-494B-A7B7-79642727601C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8894" y="4447454"/>
            <a:ext cx="2976142" cy="1983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61ED561-4D1B-459E-B8C6-F3C95C8C3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t="21039"/>
          <a:stretch>
            <a:fillRect/>
          </a:stretch>
        </p:blipFill>
        <p:spPr bwMode="auto">
          <a:xfrm>
            <a:off x="5868649" y="2537894"/>
            <a:ext cx="3581779" cy="2122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BC554EBC-4180-4030-BF83-3EA86B72BF03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16459" y="3862545"/>
            <a:ext cx="3411925" cy="191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29189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92276E-01F9-48F2-A62B-9D9B4BAD28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Заповедники Воронежской области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6FD3A9-FD25-488F-81F4-16F62D470E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7" y="1316659"/>
            <a:ext cx="4360343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  <a:cs typeface="Times New Roman" pitchFamily="18" charset="0"/>
              </a:rPr>
              <a:t>Создан в 1923 году для сохранения лесных экосистем Центральной лесостепи и для изучения биологии и экологии бобров и поиска лучшего способа их разведения. </a:t>
            </a:r>
            <a:r>
              <a:rPr lang="ru-RU" sz="2400" i="1" dirty="0">
                <a:latin typeface="Georgia" panose="02040502050405020303" pitchFamily="18" charset="0"/>
              </a:rPr>
              <a:t>Усманский бор является крупным лесным массивом, где запрещено нахождение людей, что привлекает животных покоем и обилием пищи. В фауне заповедника 57 видов млекопитающих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95E200-9C11-40AD-8EB2-538E94C78C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66674" y="1316658"/>
            <a:ext cx="6939125" cy="135159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latin typeface="Georgia" panose="02040502050405020303" pitchFamily="18" charset="0"/>
              </a:rPr>
              <a:t>Воронежский государственный природный биосферный заповедник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33CC645-C659-4FC4-8971-4CA4AB0EFC4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066674" y="2842591"/>
            <a:ext cx="6939125" cy="38270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9C8B5C2-0A4F-46C3-8608-9ECE57D73947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66674" y="3688793"/>
            <a:ext cx="3739495" cy="2322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8FF99728-01A8-4DE7-8449-AD4467F0B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8355773" y="2983041"/>
            <a:ext cx="3537677" cy="2370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1F576AA8-653D-441B-99D5-2F40C2BA2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84953" y="4886443"/>
            <a:ext cx="2142984" cy="1677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39690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303374-48CE-4EDD-AE22-DD4ADC6C282D}"/>
              </a:ext>
            </a:extLst>
          </p:cNvPr>
          <p:cNvSpPr txBox="1"/>
          <p:nvPr/>
        </p:nvSpPr>
        <p:spPr>
          <a:xfrm>
            <a:off x="1229193" y="1336835"/>
            <a:ext cx="96386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6000" b="1" i="1" dirty="0">
                <a:latin typeface="Georgia" panose="02040502050405020303" pitchFamily="18" charset="0"/>
              </a:rPr>
              <a:t>ИЗУЧАЙ И БЕРЕГИ</a:t>
            </a:r>
          </a:p>
          <a:p>
            <a:pPr marL="0" indent="0" algn="ctr">
              <a:buNone/>
            </a:pPr>
            <a:endParaRPr lang="ru-RU" sz="6000" b="1" i="1" dirty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sz="6000" b="1" i="1" dirty="0">
                <a:latin typeface="Georgia" panose="02040502050405020303" pitchFamily="18" charset="0"/>
              </a:rPr>
              <a:t> РОДНОЙ КРАЙ</a:t>
            </a:r>
          </a:p>
        </p:txBody>
      </p:sp>
    </p:spTree>
    <p:extLst>
      <p:ext uri="{BB962C8B-B14F-4D97-AF65-F5344CB8AC3E}">
        <p14:creationId xmlns:p14="http://schemas.microsoft.com/office/powerpoint/2010/main" val="287534618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3F1F6-F644-41D0-8D72-B4CF41642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r>
              <a:rPr lang="ru-RU" sz="4000" b="1" i="1" dirty="0">
                <a:latin typeface="Georgia" pitchFamily="18" charset="0"/>
              </a:rPr>
              <a:t>Общие сведения о Воронежской области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79BF62-C5E8-4185-98A2-E9A82A7AB7B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21114" y="1316660"/>
            <a:ext cx="11839112" cy="5352980"/>
          </a:xfrm>
        </p:spPr>
        <p:txBody>
          <a:bodyPr/>
          <a:lstStyle/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Площадь области 54,2 тыс. км</a:t>
            </a:r>
            <a:r>
              <a:rPr lang="ru-RU" sz="2800" i="1" baseline="30000" dirty="0">
                <a:latin typeface="Georgia" pitchFamily="18" charset="0"/>
              </a:rPr>
              <a:t>2</a:t>
            </a:r>
            <a:r>
              <a:rPr lang="ru-RU" sz="2800" i="1" dirty="0">
                <a:latin typeface="Georgia" pitchFamily="18" charset="0"/>
              </a:rPr>
              <a:t> в её состав входят 32 района.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В Воронежской области проживает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2330,4 тыс. человек.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Крупнейший город области и её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столица – Воронеж.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Крупные города области –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Борисоглебск (77,5 тыс. чел.),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Россошь (64,1 тыс. чел.),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Лиски (55,9 тыс. чел.),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Острогожск (33,4 тыс. чел.), Нововоронеж (32,1 тыс. чел).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CE2E0BD0-9F06-4962-8C60-5E6F53867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040" y="2051493"/>
            <a:ext cx="5011846" cy="417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1408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853955-5825-407E-A65D-8F8FB585B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Символы Воронежской области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16502A-2034-4D0D-BD23-D2180BA2C0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0" y="1316658"/>
            <a:ext cx="5909799" cy="5352613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>
                <a:latin typeface="Georgia" panose="02040502050405020303" pitchFamily="18" charset="0"/>
              </a:rPr>
              <a:t>Флаг </a:t>
            </a:r>
          </a:p>
          <a:p>
            <a:pPr marL="0" indent="0">
              <a:buNone/>
            </a:pPr>
            <a:r>
              <a:rPr lang="ru-RU" altLang="ru-RU" sz="1600" i="1" dirty="0">
                <a:latin typeface="Georgia" panose="02040502050405020303" pitchFamily="18" charset="0"/>
                <a:cs typeface="Times New Roman" panose="02020603050405020304" pitchFamily="18" charset="0"/>
              </a:rPr>
              <a:t>Белый (серебряный) кувшин на горе, изливающий белую воду, — уникальный исторический символ Воронежа — отражает богатство и плодородие здешних земель. Гора созвучна с крутым правобережьем города Воронежа.</a:t>
            </a:r>
          </a:p>
          <a:p>
            <a:pPr marL="0" indent="0" eaLnBrk="1" hangingPunct="1">
              <a:buNone/>
            </a:pPr>
            <a:r>
              <a:rPr lang="ru-RU" altLang="ru-RU" sz="1600" i="1" dirty="0">
                <a:latin typeface="Georgia" panose="02040502050405020303" pitchFamily="18" charset="0"/>
                <a:cs typeface="Times New Roman" panose="02020603050405020304" pitchFamily="18" charset="0"/>
              </a:rPr>
              <a:t>Белый цвет (серебро) — символ благородства, чистоты, справедливости, великодушия, а также мира. Красный цвет символизирует жизнеутверждающую силу, мужество, праздник, красоту и труд. Жёлтый цвет (золото) — символ урожая, изобилия и плодородия.</a:t>
            </a:r>
          </a:p>
          <a:p>
            <a:pPr marL="0" indent="0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BAB31C-92B9-49AC-8F1F-CA33457FEB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i="1" dirty="0">
                <a:latin typeface="Georgia" panose="02040502050405020303" pitchFamily="18" charset="0"/>
                <a:cs typeface="Times New Roman" panose="02020603050405020304" pitchFamily="18" charset="0"/>
              </a:rPr>
              <a:t>Герб Воронежской области</a:t>
            </a:r>
            <a:br>
              <a:rPr lang="ru-RU" altLang="ru-RU" i="1" dirty="0">
                <a:latin typeface="Georgia" panose="02040502050405020303" pitchFamily="18" charset="0"/>
                <a:cs typeface="Times New Roman" panose="02020603050405020304" pitchFamily="18" charset="0"/>
              </a:rPr>
            </a:br>
            <a:r>
              <a:rPr lang="ru-RU" altLang="ru-RU" i="1" dirty="0">
                <a:latin typeface="Georgia" panose="02040502050405020303" pitchFamily="18" charset="0"/>
                <a:cs typeface="Times New Roman" panose="02020603050405020304" pitchFamily="18" charset="0"/>
              </a:rPr>
              <a:t>принят 5 июля 2005 года.</a:t>
            </a:r>
            <a:endParaRPr lang="ru-RU" i="1" dirty="0">
              <a:latin typeface="Georgia" panose="02040502050405020303" pitchFamily="18" charset="0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51B31095-FFAC-4563-843A-5ED4F8AFD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488" y="3003362"/>
            <a:ext cx="3605213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26A9AC35-224D-4334-859D-36831DA67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183" y="4697649"/>
            <a:ext cx="2890952" cy="192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1802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5B16B-E9E6-4F20-8DE1-C960350DDB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Экономика Воронежской области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05944C-5575-4F2B-8C37-B651FD3998E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786204" y="1316657"/>
            <a:ext cx="6219596" cy="5352981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i="1" dirty="0">
                <a:latin typeface="Georgia" panose="02040502050405020303" pitchFamily="18" charset="0"/>
              </a:rPr>
              <a:t>Промышленность представлена предприятиями машиностроения и </a:t>
            </a:r>
            <a:r>
              <a:rPr lang="ru-RU" altLang="ru-RU" sz="2800" i="1" dirty="0" err="1">
                <a:latin typeface="Georgia" panose="02040502050405020303" pitchFamily="18" charset="0"/>
              </a:rPr>
              <a:t>машинообработки</a:t>
            </a:r>
            <a:r>
              <a:rPr lang="ru-RU" altLang="ru-RU" sz="2800" i="1" dirty="0">
                <a:latin typeface="Georgia" panose="02040502050405020303" pitchFamily="18" charset="0"/>
              </a:rPr>
              <a:t> («Станкостроительный завод»; «</a:t>
            </a:r>
            <a:r>
              <a:rPr lang="ru-RU" altLang="ru-RU" sz="2800" i="1" dirty="0" err="1">
                <a:latin typeface="Georgia" panose="02040502050405020303" pitchFamily="18" charset="0"/>
              </a:rPr>
              <a:t>Воронежсельмаш</a:t>
            </a:r>
            <a:r>
              <a:rPr lang="ru-RU" altLang="ru-RU" sz="2800" i="1" dirty="0">
                <a:latin typeface="Georgia" panose="02040502050405020303" pitchFamily="18" charset="0"/>
              </a:rPr>
              <a:t>»), радиоэлектроники (завод «Электроника»), производством самолетов, горно-обогатительного оборудования, мостовых конструкций и многого другого.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311D8D-E214-422E-8ADD-CAA48A5875B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66687" y="1316658"/>
            <a:ext cx="5319714" cy="5352981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i="1" dirty="0">
                <a:latin typeface="Georgia" panose="02040502050405020303" pitchFamily="18" charset="0"/>
              </a:rPr>
              <a:t>Область является крупным производителем сельскохозяйственной продукции и поставщиком продовольствия для промышленных регионов России.</a:t>
            </a:r>
          </a:p>
          <a:p>
            <a:pPr marL="0" indent="0">
              <a:buNone/>
            </a:pPr>
            <a:endParaRPr lang="ru-RU" altLang="ru-RU" sz="2800" b="1" i="1" dirty="0">
              <a:solidFill>
                <a:srgbClr val="80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30" name="Picture 6" descr="Семена пшеницы, ячменя, тритикале, кукурузы, гороха, нута, овса и др.">
            <a:extLst>
              <a:ext uri="{FF2B5EF4-FFF2-40B4-BE49-F238E27FC236}">
                <a16:creationId xmlns:a16="http://schemas.microsoft.com/office/drawing/2014/main" id="{8A5B25A7-8B79-4BD6-ADDC-1FAFDAB6D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883" y="4373374"/>
            <a:ext cx="221932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Свёкла сахарная — Ботаничка">
            <a:extLst>
              <a:ext uri="{FF2B5EF4-FFF2-40B4-BE49-F238E27FC236}">
                <a16:creationId xmlns:a16="http://schemas.microsoft.com/office/drawing/2014/main" id="{4B56C93B-98B6-46DB-8FDD-1AA5182B49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8" t="31296" r="14286" b="14740"/>
          <a:stretch/>
        </p:blipFill>
        <p:spPr bwMode="auto">
          <a:xfrm>
            <a:off x="2348923" y="4373374"/>
            <a:ext cx="1727622" cy="91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5,482 корова и свинья стоковые фото – бесплатные и стоковые фото RF от  Dreamstime">
            <a:extLst>
              <a:ext uri="{FF2B5EF4-FFF2-40B4-BE49-F238E27FC236}">
                <a16:creationId xmlns:a16="http://schemas.microsoft.com/office/drawing/2014/main" id="{3ABF2CDC-3FC1-41D8-8942-15BB63F130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7" t="-2658" r="6086" b="22791"/>
          <a:stretch/>
        </p:blipFill>
        <p:spPr bwMode="auto">
          <a:xfrm>
            <a:off x="307222" y="4832731"/>
            <a:ext cx="2219325" cy="145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221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5B16B-E9E6-4F20-8DE1-C960350DDB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Наука</a:t>
            </a:r>
            <a:r>
              <a:rPr lang="ru-RU" sz="4000" dirty="0"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05944C-5575-4F2B-8C37-B651FD3998EB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000" i="1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«Научно-исследовательский институт сельского хозяйства</a:t>
            </a:r>
            <a:br>
              <a:rPr lang="ru-RU" sz="2000" i="1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sz="2000" i="1" dirty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Центрально-Черноземной полосы имени В.В. Докучаева»</a:t>
            </a:r>
            <a:endParaRPr lang="ru-RU" sz="2000" i="1" dirty="0">
              <a:latin typeface="Georgia" panose="02040502050405020303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311D8D-E214-422E-8ADD-CAA48A5875B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Воронеж – крупный научный центр России. Большую научную работу по разным направлениям ведут вузы Воронежа.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В городе 8 научно-исследовательских институтов (НИИ). </a:t>
            </a:r>
          </a:p>
          <a:p>
            <a:pPr marL="0">
              <a:buNone/>
            </a:pPr>
            <a:r>
              <a:rPr lang="ru-RU" sz="2800" i="1" dirty="0">
                <a:latin typeface="Georgia" pitchFamily="18" charset="0"/>
              </a:rPr>
              <a:t>Есть они и в области: Рамонь, Таловский район, Россошь.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4" name="Picture 6" descr="Научно-исследовательский институт сельского хозяйства им. В.В.Докучаева -  Воронежский исторический форум">
            <a:extLst>
              <a:ext uri="{FF2B5EF4-FFF2-40B4-BE49-F238E27FC236}">
                <a16:creationId xmlns:a16="http://schemas.microsoft.com/office/drawing/2014/main" id="{B3A53E10-B594-45E7-A02E-AC23722DE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898" y="1584001"/>
            <a:ext cx="3074020" cy="346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649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1D693F-1572-40CB-ADF6-7E6D05B06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427226"/>
            <a:ext cx="11839113" cy="715089"/>
          </a:xfrm>
        </p:spPr>
        <p:txBody>
          <a:bodyPr/>
          <a:lstStyle/>
          <a:p>
            <a:pPr algn="ctr"/>
            <a:r>
              <a:rPr lang="ru-RU" sz="4000" b="1" i="1" dirty="0">
                <a:latin typeface="Georgia" panose="02040502050405020303" pitchFamily="18" charset="0"/>
              </a:rPr>
              <a:t>Образование</a:t>
            </a:r>
            <a:r>
              <a:rPr lang="ru-RU" sz="4000" dirty="0"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9E0BE0-794D-4638-A3BE-0E5A81204D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929797" y="1316658"/>
            <a:ext cx="4076002" cy="535261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600" i="1" dirty="0" err="1">
                <a:latin typeface="Georgia" panose="02040502050405020303" pitchFamily="18" charset="0"/>
              </a:rPr>
              <a:t>Агроуниверситет</a:t>
            </a:r>
            <a:r>
              <a:rPr lang="ru-RU" sz="1600" i="1" dirty="0">
                <a:latin typeface="Georgia" panose="02040502050405020303" pitchFamily="18" charset="0"/>
              </a:rPr>
              <a:t> (бывший СХИ)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600" i="1" dirty="0">
                <a:latin typeface="Georgia" panose="02040502050405020303" pitchFamily="18" charset="0"/>
              </a:rPr>
              <a:t>старейший вуз Воронежа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1600" i="1" dirty="0">
                <a:latin typeface="Georgia" panose="02040502050405020303" pitchFamily="18" charset="0"/>
              </a:rPr>
              <a:t>(основан в 1913 году)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5A48AA4-B7B5-4DAA-9E9C-737CA0F799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686" y="1316659"/>
            <a:ext cx="6908671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>
                <a:latin typeface="Georgia" pitchFamily="18" charset="0"/>
              </a:rPr>
              <a:t>Воронеж давно известен в нашей стране и за рубежом как ведущий образовательный центр. Большая часть вузов и </a:t>
            </a:r>
            <a:r>
              <a:rPr lang="ru-RU" sz="2800" i="1" dirty="0" err="1">
                <a:latin typeface="Georgia" pitchFamily="18" charset="0"/>
              </a:rPr>
              <a:t>среднеспециальных</a:t>
            </a:r>
            <a:r>
              <a:rPr lang="ru-RU" sz="2800" i="1" dirty="0">
                <a:latin typeface="Georgia" pitchFamily="18" charset="0"/>
              </a:rPr>
              <a:t> учебных заведений области находится в Воронеже. </a:t>
            </a:r>
          </a:p>
          <a:p>
            <a:pPr marL="0" indent="0">
              <a:buNone/>
            </a:pPr>
            <a:r>
              <a:rPr lang="ru-RU" sz="2800" i="1" dirty="0">
                <a:latin typeface="Georgia" pitchFamily="18" charset="0"/>
              </a:rPr>
              <a:t>В городе 17 государственных и муниципальных вузов, также есть негосударственные вузы и филиалы, </a:t>
            </a:r>
          </a:p>
          <a:p>
            <a:pPr marL="0" indent="0">
              <a:buNone/>
            </a:pPr>
            <a:r>
              <a:rPr lang="ru-RU" sz="2800" i="1" dirty="0">
                <a:latin typeface="Georgia" pitchFamily="18" charset="0"/>
              </a:rPr>
              <a:t>43 </a:t>
            </a:r>
            <a:r>
              <a:rPr lang="ru-RU" sz="2800" i="1" dirty="0" err="1">
                <a:latin typeface="Georgia" pitchFamily="18" charset="0"/>
              </a:rPr>
              <a:t>среднепрофессиональных</a:t>
            </a:r>
            <a:r>
              <a:rPr lang="ru-RU" sz="2800" i="1" dirty="0">
                <a:latin typeface="Georgia" pitchFamily="18" charset="0"/>
              </a:rPr>
              <a:t> учебных заведения. </a:t>
            </a:r>
            <a:endParaRPr lang="ru-RU" dirty="0"/>
          </a:p>
        </p:txBody>
      </p:sp>
      <p:pic>
        <p:nvPicPr>
          <p:cNvPr id="5" name="Содержимое 7">
            <a:extLst>
              <a:ext uri="{FF2B5EF4-FFF2-40B4-BE49-F238E27FC236}">
                <a16:creationId xmlns:a16="http://schemas.microsoft.com/office/drawing/2014/main" id="{1DE25580-4FAD-443A-A478-9612A96AFE1F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514834" y="1492398"/>
            <a:ext cx="2905927" cy="387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07279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53389EB-FB41-496C-901C-D7F25D8B85A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Никитин</a:t>
            </a:r>
          </a:p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Иван</a:t>
            </a:r>
          </a:p>
          <a:p>
            <a:pPr marL="0" indent="0">
              <a:buNone/>
            </a:pPr>
            <a:r>
              <a:rPr lang="ru-RU" sz="2400" i="1" dirty="0" err="1">
                <a:latin typeface="Georgia" panose="02040502050405020303" pitchFamily="18" charset="0"/>
              </a:rPr>
              <a:t>Саввич</a:t>
            </a:r>
            <a:endParaRPr lang="ru-RU" sz="24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 </a:t>
            </a:r>
            <a:r>
              <a:rPr lang="ru-RU" sz="1800" i="1" dirty="0">
                <a:latin typeface="Georgia" panose="02040502050405020303" pitchFamily="18" charset="0"/>
              </a:rPr>
              <a:t>(1824-1861)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Русь</a:t>
            </a:r>
          </a:p>
          <a:p>
            <a:pPr marL="0" indent="0" algn="l">
              <a:buNone/>
            </a:pPr>
            <a:r>
              <a:rPr lang="ru-RU" sz="2000" b="0" i="1" dirty="0">
                <a:effectLst/>
                <a:latin typeface="Georgia" panose="02040502050405020303" pitchFamily="18" charset="0"/>
              </a:rPr>
              <a:t>Под большим шатром</a:t>
            </a:r>
            <a:br>
              <a:rPr lang="ru-RU" sz="2000" b="0" i="1" dirty="0">
                <a:effectLst/>
                <a:latin typeface="Georgia" panose="02040502050405020303" pitchFamily="18" charset="0"/>
              </a:rPr>
            </a:br>
            <a:r>
              <a:rPr lang="ru-RU" sz="2000" b="0" i="1" dirty="0">
                <a:effectLst/>
                <a:latin typeface="Georgia" panose="02040502050405020303" pitchFamily="18" charset="0"/>
              </a:rPr>
              <a:t>Голубых небес —</a:t>
            </a:r>
            <a:br>
              <a:rPr lang="ru-RU" sz="2000" b="0" i="1" dirty="0">
                <a:effectLst/>
                <a:latin typeface="Georgia" panose="02040502050405020303" pitchFamily="18" charset="0"/>
              </a:rPr>
            </a:br>
            <a:r>
              <a:rPr lang="ru-RU" sz="2000" b="0" i="1" dirty="0">
                <a:effectLst/>
                <a:latin typeface="Georgia" panose="02040502050405020303" pitchFamily="18" charset="0"/>
              </a:rPr>
              <a:t>Вижу — даль степей</a:t>
            </a:r>
            <a:br>
              <a:rPr lang="ru-RU" sz="2000" b="0" i="1" dirty="0">
                <a:effectLst/>
                <a:latin typeface="Georgia" panose="02040502050405020303" pitchFamily="18" charset="0"/>
              </a:rPr>
            </a:br>
            <a:r>
              <a:rPr lang="ru-RU" sz="2000" b="0" i="1" dirty="0">
                <a:effectLst/>
                <a:latin typeface="Georgia" panose="02040502050405020303" pitchFamily="18" charset="0"/>
              </a:rPr>
              <a:t>Зеленеется.</a:t>
            </a:r>
          </a:p>
          <a:p>
            <a:pPr marL="0" indent="0" algn="l">
              <a:buNone/>
            </a:pPr>
            <a:r>
              <a:rPr lang="ru-RU" sz="2000" b="0" i="1" dirty="0">
                <a:effectLst/>
                <a:latin typeface="Georgia" panose="02040502050405020303" pitchFamily="18" charset="0"/>
              </a:rPr>
              <a:t>И на гранях их,</a:t>
            </a:r>
            <a:br>
              <a:rPr lang="ru-RU" sz="2000" b="0" i="1" dirty="0">
                <a:effectLst/>
                <a:latin typeface="Georgia" panose="02040502050405020303" pitchFamily="18" charset="0"/>
              </a:rPr>
            </a:br>
            <a:r>
              <a:rPr lang="ru-RU" sz="2000" b="0" i="1" dirty="0">
                <a:effectLst/>
                <a:latin typeface="Georgia" panose="02040502050405020303" pitchFamily="18" charset="0"/>
              </a:rPr>
              <a:t>Выше темных туч,</a:t>
            </a:r>
            <a:br>
              <a:rPr lang="ru-RU" sz="2000" b="0" i="1" dirty="0">
                <a:effectLst/>
                <a:latin typeface="Georgia" panose="02040502050405020303" pitchFamily="18" charset="0"/>
              </a:rPr>
            </a:br>
            <a:r>
              <a:rPr lang="ru-RU" sz="2000" b="0" i="1" dirty="0">
                <a:effectLst/>
                <a:latin typeface="Georgia" panose="02040502050405020303" pitchFamily="18" charset="0"/>
              </a:rPr>
              <a:t>Цепи гор стоят</a:t>
            </a:r>
            <a:br>
              <a:rPr lang="ru-RU" sz="2000" b="0" i="1" dirty="0">
                <a:effectLst/>
                <a:latin typeface="Georgia" panose="02040502050405020303" pitchFamily="18" charset="0"/>
              </a:rPr>
            </a:br>
            <a:r>
              <a:rPr lang="ru-RU" sz="2000" b="0" i="1" dirty="0">
                <a:effectLst/>
                <a:latin typeface="Georgia" panose="02040502050405020303" pitchFamily="18" charset="0"/>
              </a:rPr>
              <a:t>Великанами. …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C4921D-1BF5-45AF-85BD-1502DE7996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70504" y="1316658"/>
            <a:ext cx="3921496" cy="5323985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Бунин</a:t>
            </a:r>
          </a:p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Иван</a:t>
            </a:r>
          </a:p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Алексеевич</a:t>
            </a:r>
          </a:p>
          <a:p>
            <a:pPr marL="0" indent="0">
              <a:buNone/>
            </a:pPr>
            <a:r>
              <a:rPr lang="ru-RU" sz="1800" i="1" dirty="0">
                <a:latin typeface="Georgia" panose="02040502050405020303" pitchFamily="18" charset="0"/>
              </a:rPr>
              <a:t>(1870-1953)</a:t>
            </a: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Листопад</a:t>
            </a:r>
          </a:p>
          <a:p>
            <a:pPr marL="0" indent="0">
              <a:buNone/>
            </a:pPr>
            <a:r>
              <a:rPr kumimoji="0" lang="ru-RU" altLang="ru-RU" sz="1800" b="0" i="1" u="none" strike="noStrike" cap="none" normalizeH="0" baseline="0" dirty="0">
                <a:ln>
                  <a:noFill/>
                </a:ln>
                <a:effectLst/>
                <a:latin typeface="Georgia" panose="02040502050405020303" pitchFamily="18" charset="0"/>
              </a:rPr>
              <a:t>Лес, точно терем расписной, Лиловый, золотой, багряный,                      Веселой, пестрою стеной  Стоит над светлою поляной.    Березы желтою резьбой Блестят в лазури голубой,    Как вышки, елочки темнеют,  А между кленами синеют       То там, то здесь                              в листве сквозной          Просветы в небо, что оконца</a:t>
            </a:r>
            <a:r>
              <a:rPr kumimoji="0" lang="ru-RU" altLang="ru-RU" sz="2400" b="0" i="1" u="none" strike="noStrike" cap="none" normalizeH="0" baseline="0" dirty="0">
                <a:ln>
                  <a:noFill/>
                </a:ln>
                <a:effectLst/>
              </a:rPr>
              <a:t> </a:t>
            </a:r>
            <a:endParaRPr kumimoji="0" lang="ru-RU" altLang="ru-RU" sz="2800" b="0" i="1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ru-RU" sz="18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sz="1800" i="1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sz="1800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0046116-7481-4F79-830F-93B16BB2808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6686" y="1316659"/>
            <a:ext cx="3750219" cy="5352613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Кольцов</a:t>
            </a:r>
          </a:p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Алексей </a:t>
            </a:r>
          </a:p>
          <a:p>
            <a:pPr marL="0" indent="0">
              <a:buNone/>
            </a:pPr>
            <a:r>
              <a:rPr lang="ru-RU" sz="2400" i="1" dirty="0">
                <a:latin typeface="Georgia" panose="02040502050405020303" pitchFamily="18" charset="0"/>
              </a:rPr>
              <a:t>Васильевич</a:t>
            </a:r>
          </a:p>
          <a:p>
            <a:pPr marL="0" indent="0">
              <a:buNone/>
            </a:pPr>
            <a:r>
              <a:rPr lang="ru-RU" sz="1800" i="1" dirty="0">
                <a:latin typeface="Georgia" panose="02040502050405020303" pitchFamily="18" charset="0"/>
              </a:rPr>
              <a:t>(1809-1842)</a:t>
            </a:r>
            <a:endParaRPr lang="ru-RU" sz="18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b="1" i="1" dirty="0">
                <a:latin typeface="Georgia" panose="02040502050405020303" pitchFamily="18" charset="0"/>
              </a:rPr>
              <a:t>Песня</a:t>
            </a:r>
          </a:p>
          <a:p>
            <a:pPr marL="0" indent="0">
              <a:buNone/>
            </a:pPr>
            <a:r>
              <a:rPr lang="ru-RU" sz="2000" i="1" dirty="0">
                <a:latin typeface="Georgia" panose="02040502050405020303" pitchFamily="18" charset="0"/>
              </a:rPr>
              <a:t>Что он ходит за мной, Всюду ищет меня               И, встречаясь глядит      Так лукаво всегда?</a:t>
            </a:r>
          </a:p>
          <a:p>
            <a:pPr marL="0" indent="0">
              <a:buNone/>
            </a:pPr>
            <a:r>
              <a:rPr lang="ru-RU" sz="2000" i="1" dirty="0">
                <a:latin typeface="Georgia" panose="02040502050405020303" pitchFamily="18" charset="0"/>
              </a:rPr>
              <a:t>Помню, как-то давно,        У знакомых был бал;      Как безумный, всю ночь Он со мной танцевал! …</a:t>
            </a:r>
          </a:p>
          <a:p>
            <a:pPr marL="0" indent="0">
              <a:buNone/>
            </a:pPr>
            <a:endParaRPr lang="ru-RU" sz="2000" i="1" dirty="0">
              <a:latin typeface="Georgia" panose="02040502050405020303" pitchFamily="18" charset="0"/>
            </a:endParaRPr>
          </a:p>
        </p:txBody>
      </p:sp>
      <p:pic>
        <p:nvPicPr>
          <p:cNvPr id="6" name="Picture 6" descr="А">
            <a:extLst>
              <a:ext uri="{FF2B5EF4-FFF2-40B4-BE49-F238E27FC236}">
                <a16:creationId xmlns:a16="http://schemas.microsoft.com/office/drawing/2014/main" id="{240F8ADA-80D1-4370-B193-44AD8081C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746" y="1652010"/>
            <a:ext cx="1646238" cy="207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никитин1">
            <a:extLst>
              <a:ext uri="{FF2B5EF4-FFF2-40B4-BE49-F238E27FC236}">
                <a16:creationId xmlns:a16="http://schemas.microsoft.com/office/drawing/2014/main" id="{A05D29B9-075F-497E-947E-68AACACFA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830" y="1586847"/>
            <a:ext cx="1606980" cy="214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И">
            <a:extLst>
              <a:ext uri="{FF2B5EF4-FFF2-40B4-BE49-F238E27FC236}">
                <a16:creationId xmlns:a16="http://schemas.microsoft.com/office/drawing/2014/main" id="{E38531C2-5FF1-4A53-8F36-12B750F57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169" y="1586847"/>
            <a:ext cx="1617936" cy="19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90552402-5F66-483C-89F7-54C709EA2A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549812"/>
            <a:ext cx="11839113" cy="592503"/>
          </a:xfrm>
        </p:spPr>
        <p:txBody>
          <a:bodyPr/>
          <a:lstStyle/>
          <a:p>
            <a:pPr algn="ctr"/>
            <a:r>
              <a:rPr lang="ru-RU" sz="3200" b="1" i="1" dirty="0">
                <a:latin typeface="Georgia" pitchFamily="18" charset="0"/>
              </a:rPr>
              <a:t>Воронежская земля – родина поэтов и писателей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9056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A326F7-E2EA-434D-87BE-6425AB270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549812"/>
            <a:ext cx="11839113" cy="592503"/>
          </a:xfrm>
        </p:spPr>
        <p:txBody>
          <a:bodyPr/>
          <a:lstStyle/>
          <a:p>
            <a:pPr algn="ctr"/>
            <a:r>
              <a:rPr lang="ru-RU" sz="3200" b="1" i="1" dirty="0">
                <a:latin typeface="Georgia" pitchFamily="18" charset="0"/>
              </a:rPr>
              <a:t>Воронежская земля – родина поэтов и писателей</a:t>
            </a:r>
            <a:endParaRPr lang="ru-RU" sz="3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5F0275-A3D1-46F2-B388-96241F85AF0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buNone/>
            </a:pPr>
            <a:endParaRPr lang="ru-RU" sz="2800" i="1" dirty="0">
              <a:solidFill>
                <a:srgbClr val="202122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i="1" dirty="0">
              <a:solidFill>
                <a:srgbClr val="202122"/>
              </a:solidFill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sz="2800" i="1" dirty="0">
              <a:solidFill>
                <a:srgbClr val="202122"/>
              </a:solidFill>
              <a:latin typeface="Georgia" panose="02040502050405020303" pitchFamily="18" charset="0"/>
            </a:endParaRPr>
          </a:p>
          <a:p>
            <a:pPr marL="0" indent="0" algn="ctr">
              <a:buNone/>
            </a:pPr>
            <a:endParaRPr lang="ru-RU" sz="2400" i="1" dirty="0">
              <a:solidFill>
                <a:srgbClr val="202122"/>
              </a:solidFill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sz="2400" i="1" dirty="0" err="1">
                <a:solidFill>
                  <a:srgbClr val="202122"/>
                </a:solidFill>
                <a:latin typeface="Georgia" panose="02040502050405020303" pitchFamily="18" charset="0"/>
              </a:rPr>
              <a:t>Троепольский</a:t>
            </a:r>
            <a:endParaRPr lang="ru-RU" sz="2400" i="1" dirty="0">
              <a:solidFill>
                <a:srgbClr val="202122"/>
              </a:solidFill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sz="2400" i="1" dirty="0">
                <a:solidFill>
                  <a:srgbClr val="202122"/>
                </a:solidFill>
                <a:latin typeface="Georgia" panose="02040502050405020303" pitchFamily="18" charset="0"/>
              </a:rPr>
              <a:t>Гавриил Николаевич</a:t>
            </a:r>
          </a:p>
          <a:p>
            <a:pPr marL="0" indent="0" algn="ctr">
              <a:buNone/>
            </a:pPr>
            <a:r>
              <a:rPr lang="ru-RU" sz="1800" i="1" dirty="0">
                <a:solidFill>
                  <a:srgbClr val="202122"/>
                </a:solidFill>
                <a:latin typeface="Georgia" panose="02040502050405020303" pitchFamily="18" charset="0"/>
              </a:rPr>
              <a:t>(1905-1995)</a:t>
            </a:r>
          </a:p>
          <a:p>
            <a:pPr marL="0" indent="0">
              <a:buNone/>
            </a:pPr>
            <a:r>
              <a:rPr lang="ru-RU" sz="2000" i="1" dirty="0">
                <a:latin typeface="Georgia" panose="02040502050405020303" pitchFamily="18" charset="0"/>
              </a:rPr>
              <a:t>Повесть                      «Белый Бим              Черное ухо»           принесла автору                 в 1975 г. звание лауреата Государственной Премии СССР.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E5AFF78-4E4D-4630-AA06-2D7FCB78B55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i="1" dirty="0">
                <a:solidFill>
                  <a:srgbClr val="202122"/>
                </a:solidFill>
                <a:latin typeface="Georgia" panose="02040502050405020303" pitchFamily="18" charset="0"/>
              </a:rPr>
              <a:t>Платонов          (</a:t>
            </a:r>
            <a:r>
              <a:rPr lang="ru-RU" sz="1600" i="1" dirty="0">
                <a:solidFill>
                  <a:srgbClr val="202122"/>
                </a:solidFill>
                <a:effectLst/>
                <a:latin typeface="Georgia" panose="02040502050405020303" pitchFamily="18" charset="0"/>
              </a:rPr>
              <a:t>Климентов</a:t>
            </a:r>
            <a:r>
              <a:rPr lang="ru-RU" sz="2400" i="1" dirty="0">
                <a:solidFill>
                  <a:srgbClr val="202122"/>
                </a:solidFill>
                <a:latin typeface="Georgia" panose="02040502050405020303" pitchFamily="18" charset="0"/>
              </a:rPr>
              <a:t>)           Андрей     Платонович</a:t>
            </a:r>
          </a:p>
          <a:p>
            <a:pPr marL="0" indent="0">
              <a:buNone/>
            </a:pPr>
            <a:r>
              <a:rPr lang="ru-RU" sz="1800" i="1" dirty="0">
                <a:solidFill>
                  <a:srgbClr val="202122"/>
                </a:solidFill>
                <a:latin typeface="Georgia" panose="02040502050405020303" pitchFamily="18" charset="0"/>
              </a:rPr>
              <a:t>(1899-1951)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Март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 под солнцем растопился,                      Лужи распустил,               Воробей, спеша, опился, Хвостик замочил. …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Льются с тихим лопотаньем                                  В колесницах ручейки, Вечерком же </a:t>
            </a:r>
            <a:r>
              <a:rPr lang="ru-RU" sz="1800" i="1" dirty="0" err="1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ранне</a:t>
            </a:r>
            <a:r>
              <a:rPr lang="ru-RU" sz="1800" i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-ранним Все дороги далеки.</a:t>
            </a:r>
            <a:endParaRPr lang="ru-RU" sz="1200" b="0" i="1" dirty="0">
              <a:effectLst/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sz="1800" i="1" dirty="0">
              <a:latin typeface="Georgia" panose="02040502050405020303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A4C8A6B-DB9E-4CC9-BBC8-F0C464AE21E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i="1" dirty="0">
                <a:latin typeface="Georgia" pitchFamily="18" charset="0"/>
              </a:rPr>
              <a:t>Маршак</a:t>
            </a:r>
          </a:p>
          <a:p>
            <a:pPr marL="0" indent="0">
              <a:buNone/>
            </a:pPr>
            <a:r>
              <a:rPr lang="ru-RU" sz="2400" i="1" dirty="0">
                <a:latin typeface="Georgia" pitchFamily="18" charset="0"/>
              </a:rPr>
              <a:t>Самуил</a:t>
            </a:r>
          </a:p>
          <a:p>
            <a:pPr marL="0" indent="0">
              <a:buNone/>
            </a:pPr>
            <a:r>
              <a:rPr lang="ru-RU" sz="2400" i="1" dirty="0">
                <a:latin typeface="Georgia" pitchFamily="18" charset="0"/>
              </a:rPr>
              <a:t>Яковлевич</a:t>
            </a:r>
          </a:p>
          <a:p>
            <a:pPr marL="0" indent="0">
              <a:buNone/>
            </a:pPr>
            <a:r>
              <a:rPr lang="ru-RU" sz="2800" i="1" dirty="0">
                <a:latin typeface="Georgia" pitchFamily="18" charset="0"/>
              </a:rPr>
              <a:t> </a:t>
            </a:r>
            <a:r>
              <a:rPr lang="ru-RU" sz="1800" i="1" dirty="0">
                <a:latin typeface="Georgia" pitchFamily="18" charset="0"/>
              </a:rPr>
              <a:t>(1887-1964)</a:t>
            </a:r>
          </a:p>
          <a:p>
            <a:pPr marL="0" indent="0">
              <a:buNone/>
            </a:pPr>
            <a:r>
              <a:rPr lang="ru-RU" sz="1800" b="1" i="1" dirty="0">
                <a:effectLst/>
                <a:latin typeface="Georgia" panose="02040502050405020303" pitchFamily="18" charset="0"/>
              </a:rPr>
              <a:t>Сказка об </a:t>
            </a:r>
          </a:p>
          <a:p>
            <a:pPr marL="0" indent="0">
              <a:buNone/>
            </a:pPr>
            <a:r>
              <a:rPr lang="ru-RU" sz="1800" b="1" i="1" dirty="0">
                <a:effectLst/>
                <a:latin typeface="Georgia" panose="02040502050405020303" pitchFamily="18" charset="0"/>
              </a:rPr>
              <a:t>умном мышонке</a:t>
            </a:r>
          </a:p>
          <a:p>
            <a:pPr marL="0" indent="0" algn="l">
              <a:buNone/>
            </a:pPr>
            <a:r>
              <a:rPr lang="ru-RU" sz="1800" b="0" i="1" dirty="0">
                <a:effectLst/>
                <a:latin typeface="Georgia" panose="02040502050405020303" pitchFamily="18" charset="0"/>
              </a:rPr>
              <a:t>Унесла мышонка кошка</a:t>
            </a:r>
            <a:br>
              <a:rPr lang="ru-RU" sz="1800" b="0" i="1" dirty="0">
                <a:effectLst/>
                <a:latin typeface="Georgia" panose="02040502050405020303" pitchFamily="18" charset="0"/>
              </a:rPr>
            </a:br>
            <a:r>
              <a:rPr lang="ru-RU" sz="1800" b="0" i="1" dirty="0">
                <a:effectLst/>
                <a:latin typeface="Georgia" panose="02040502050405020303" pitchFamily="18" charset="0"/>
              </a:rPr>
              <a:t>И поет: — Не бойся, крошка.</a:t>
            </a:r>
            <a:br>
              <a:rPr lang="ru-RU" sz="1800" b="0" i="1" dirty="0">
                <a:effectLst/>
                <a:latin typeface="Georgia" panose="02040502050405020303" pitchFamily="18" charset="0"/>
              </a:rPr>
            </a:br>
            <a:r>
              <a:rPr lang="ru-RU" sz="1800" b="0" i="1" dirty="0">
                <a:effectLst/>
                <a:latin typeface="Georgia" panose="02040502050405020303" pitchFamily="18" charset="0"/>
              </a:rPr>
              <a:t>Поиграем час-другой</a:t>
            </a:r>
            <a:br>
              <a:rPr lang="ru-RU" sz="1800" b="0" i="1" dirty="0">
                <a:effectLst/>
                <a:latin typeface="Georgia" panose="02040502050405020303" pitchFamily="18" charset="0"/>
              </a:rPr>
            </a:br>
            <a:r>
              <a:rPr lang="ru-RU" sz="1800" b="0" i="1" dirty="0">
                <a:effectLst/>
                <a:latin typeface="Georgia" panose="02040502050405020303" pitchFamily="18" charset="0"/>
              </a:rPr>
              <a:t>В кошки-мышки, дорогой!</a:t>
            </a:r>
          </a:p>
          <a:p>
            <a:pPr marL="0" indent="0" algn="l">
              <a:buNone/>
            </a:pPr>
            <a:r>
              <a:rPr lang="ru-RU" sz="1800" b="0" i="1" dirty="0">
                <a:effectLst/>
                <a:latin typeface="Georgia" panose="02040502050405020303" pitchFamily="18" charset="0"/>
              </a:rPr>
              <a:t>Поиграл бы я немножко,</a:t>
            </a:r>
            <a:br>
              <a:rPr lang="ru-RU" sz="1800" i="1" dirty="0">
                <a:latin typeface="Georgia" panose="02040502050405020303" pitchFamily="18" charset="0"/>
              </a:rPr>
            </a:br>
            <a:r>
              <a:rPr lang="ru-RU" sz="1800" b="0" i="1" dirty="0">
                <a:effectLst/>
                <a:latin typeface="Georgia" panose="02040502050405020303" pitchFamily="18" charset="0"/>
              </a:rPr>
              <a:t>Только, пусть, я буду кошкой.</a:t>
            </a:r>
            <a:br>
              <a:rPr lang="ru-RU" sz="1800" i="1" dirty="0">
                <a:latin typeface="Georgia" panose="02040502050405020303" pitchFamily="18" charset="0"/>
              </a:rPr>
            </a:br>
            <a:r>
              <a:rPr lang="ru-RU" sz="1800" b="0" i="1" dirty="0">
                <a:effectLst/>
                <a:latin typeface="Georgia" panose="02040502050405020303" pitchFamily="18" charset="0"/>
              </a:rPr>
              <a:t>Ты же, кошка, хоть на час</a:t>
            </a:r>
            <a:br>
              <a:rPr lang="ru-RU" sz="1800" i="1" dirty="0">
                <a:latin typeface="Georgia" panose="02040502050405020303" pitchFamily="18" charset="0"/>
              </a:rPr>
            </a:br>
            <a:r>
              <a:rPr lang="ru-RU" sz="1800" b="0" i="1" dirty="0">
                <a:effectLst/>
                <a:latin typeface="Georgia" panose="02040502050405020303" pitchFamily="18" charset="0"/>
              </a:rPr>
              <a:t>Мышкой будь на этот раз!</a:t>
            </a:r>
          </a:p>
          <a:p>
            <a:pPr marL="0" indent="0">
              <a:buNone/>
            </a:pPr>
            <a:endParaRPr lang="ru-RU" sz="1800" i="1" dirty="0">
              <a:latin typeface="Georgia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4" descr="Самуил Маршак в 1934 году">
            <a:extLst>
              <a:ext uri="{FF2B5EF4-FFF2-40B4-BE49-F238E27FC236}">
                <a16:creationId xmlns:a16="http://schemas.microsoft.com/office/drawing/2014/main" id="{FFC3F89F-AC4E-4922-87B2-1E8D49AA8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543" y="1508423"/>
            <a:ext cx="1473509" cy="2192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280B48-9062-460F-B52D-AC851C8E3E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6" t="2243" r="-3486" b="49229"/>
          <a:stretch/>
        </p:blipFill>
        <p:spPr bwMode="auto">
          <a:xfrm>
            <a:off x="4809180" y="1676105"/>
            <a:ext cx="2531182" cy="165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E2B7C410-AB02-459A-A8D9-606ED46820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9" t="8368" r="33024" b="9649"/>
          <a:stretch/>
        </p:blipFill>
        <p:spPr bwMode="auto">
          <a:xfrm>
            <a:off x="6820525" y="4354644"/>
            <a:ext cx="854439" cy="15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A8B635DB-4C83-4D0E-912C-F1CA18EAC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6823" y="1506281"/>
            <a:ext cx="1336637" cy="219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3316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</TotalTime>
  <Words>2039</Words>
  <Application>Microsoft Office PowerPoint</Application>
  <PresentationFormat>Широкоэкранный</PresentationFormat>
  <Paragraphs>182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Bahnschrift SemiCondensed</vt:lpstr>
      <vt:lpstr>Times New Roman</vt:lpstr>
      <vt:lpstr>Wingdings</vt:lpstr>
      <vt:lpstr>Georgia</vt:lpstr>
      <vt:lpstr>Book Antiqua</vt:lpstr>
      <vt:lpstr>Тема Office</vt:lpstr>
      <vt:lpstr>Воронежский край</vt:lpstr>
      <vt:lpstr>Общие сведения о Воронежской области</vt:lpstr>
      <vt:lpstr>Общие сведения о Воронежской области</vt:lpstr>
      <vt:lpstr>Символы Воронежской области</vt:lpstr>
      <vt:lpstr>Экономика Воронежской области</vt:lpstr>
      <vt:lpstr>Наука </vt:lpstr>
      <vt:lpstr>Образование </vt:lpstr>
      <vt:lpstr>Воронежская земля – родина поэтов и писателей</vt:lpstr>
      <vt:lpstr>Воронежская земля – родина поэтов и писателей</vt:lpstr>
      <vt:lpstr>Учёные, исследователи Воронежского края</vt:lpstr>
      <vt:lpstr>Учёные, исследователи Воронежского края</vt:lpstr>
      <vt:lpstr>Годы войны</vt:lpstr>
      <vt:lpstr>Годы войны</vt:lpstr>
      <vt:lpstr>Годы войны</vt:lpstr>
      <vt:lpstr>Годы войны</vt:lpstr>
      <vt:lpstr>Презентация PowerPoint</vt:lpstr>
      <vt:lpstr>Интересные места Воронежского края</vt:lpstr>
      <vt:lpstr>Интересные места Воронежского края</vt:lpstr>
      <vt:lpstr>Интересные места Воронежского края</vt:lpstr>
      <vt:lpstr>Интересные места Воронежского края</vt:lpstr>
      <vt:lpstr>Интересные места Воронежского края</vt:lpstr>
      <vt:lpstr>Интересные места Воронежского края</vt:lpstr>
      <vt:lpstr>Заповедники Воронежской области</vt:lpstr>
      <vt:lpstr>Заповедники Воронежской области</vt:lpstr>
      <vt:lpstr>Заповедники Воронежской области</vt:lpstr>
      <vt:lpstr>Заповедники Воронежской области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description>fonik.ru</dc:description>
  <cp:lastModifiedBy>Olga Teshina</cp:lastModifiedBy>
  <cp:revision>73</cp:revision>
  <dcterms:created xsi:type="dcterms:W3CDTF">2020-05-03T07:48:59Z</dcterms:created>
  <dcterms:modified xsi:type="dcterms:W3CDTF">2023-11-22T19:51:47Z</dcterms:modified>
</cp:coreProperties>
</file>