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9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_rels/slideMaster9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theme/theme9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media/image9.png" ContentType="image/png"/>
  <Override PartName="/ppt/media/image1.png" ContentType="image/png"/>
  <Override PartName="/ppt/media/image2.png" ContentType="image/png"/>
  <Override PartName="/ppt/media/image17.jpeg" ContentType="image/jpeg"/>
  <Override PartName="/ppt/media/image3.png" ContentType="image/png"/>
  <Override PartName="/ppt/media/image21.png" ContentType="image/png"/>
  <Override PartName="/ppt/media/image6.jpeg" ContentType="image/jpeg"/>
  <Override PartName="/ppt/media/image4.png" ContentType="image/png"/>
  <Override PartName="/ppt/media/image8.jpeg" ContentType="image/jpeg"/>
  <Override PartName="/ppt/media/image16.jpeg" ContentType="image/jpeg"/>
  <Override PartName="/ppt/media/image5.wmf" ContentType="image/x-wmf"/>
  <Override PartName="/ppt/media/image7.wmf" ContentType="image/x-wmf"/>
  <Override PartName="/ppt/media/image10.png" ContentType="image/png"/>
  <Override PartName="/ppt/media/image11.gif" ContentType="image/gif"/>
  <Override PartName="/ppt/media/image12.png" ContentType="image/png"/>
  <Override PartName="/ppt/media/image13.png" ContentType="image/png"/>
  <Override PartName="/ppt/media/image14.jpeg" ContentType="image/jpeg"/>
  <Override PartName="/ppt/media/image15.png" ContentType="image/png"/>
  <Override PartName="/ppt/media/image18.png" ContentType="image/png"/>
  <Override PartName="/ppt/media/image19.png" ContentType="image/png"/>
  <Override PartName="/ppt/media/image20.jpeg" ContentType="image/jpeg"/>
  <Override PartName="/ppt/media/image22.png" ContentType="image/png"/>
  <Override PartName="/ppt/media/image23.png" ContentType="image/pn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08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</p:sld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30" Type="http://schemas.openxmlformats.org/officeDocument/2006/relationships/slide" Target="slides/slide20.xml"/><Relationship Id="rId31" Type="http://schemas.openxmlformats.org/officeDocument/2006/relationships/slide" Target="slides/slide2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4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5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5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4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4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8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8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9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9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9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4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subTitle"/>
          </p:nvPr>
        </p:nvSpPr>
        <p:spPr>
          <a:xfrm>
            <a:off x="507960" y="609480"/>
            <a:ext cx="6447240" cy="6122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Рисунок 6" descr=""/>
          <p:cNvPicPr/>
          <p:nvPr/>
        </p:nvPicPr>
        <p:blipFill>
          <a:blip r:embed="rId2"/>
          <a:stretch/>
        </p:blipFill>
        <p:spPr>
          <a:xfrm>
            <a:off x="6143760" y="4286160"/>
            <a:ext cx="2861640" cy="243792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pic>
        <p:nvPicPr>
          <p:cNvPr id="1" name="Рисунок 7" descr=""/>
          <p:cNvPicPr/>
          <p:nvPr/>
        </p:nvPicPr>
        <p:blipFill>
          <a:blip r:embed="rId3"/>
          <a:stretch/>
        </p:blipFill>
        <p:spPr>
          <a:xfrm>
            <a:off x="3945240" y="2428920"/>
            <a:ext cx="5198400" cy="442872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d2d7"/>
                </a:solidFill>
                <a:latin typeface="Constantia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1704F294-98DE-499A-A39D-2F73DCF854BB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3.5.21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AAA3F39-B4E0-491C-90FE-7F8CBB4D2B16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9b0042"/>
                </a:solidFill>
                <a:latin typeface="Constantia"/>
              </a:rPr>
              <a:t>Второй уровень структуры</a:t>
            </a:r>
            <a:endParaRPr b="0" lang="ru-RU" sz="2400" spc="-1" strike="noStrike">
              <a:solidFill>
                <a:srgbClr val="9b0042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6" descr=""/>
          <p:cNvPicPr/>
          <p:nvPr/>
        </p:nvPicPr>
        <p:blipFill>
          <a:blip r:embed="rId2"/>
          <a:stretch/>
        </p:blipFill>
        <p:spPr>
          <a:xfrm>
            <a:off x="6143760" y="4286160"/>
            <a:ext cx="2861640" cy="243792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d2d7"/>
                </a:solidFill>
                <a:latin typeface="Constantia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Образец текста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Второй уровень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9b0042"/>
                </a:solidFill>
                <a:latin typeface="Constantia"/>
              </a:rPr>
              <a:t>Третий уровень</a:t>
            </a:r>
            <a:endParaRPr b="0" lang="ru-RU" sz="2400" spc="-1" strike="noStrike">
              <a:solidFill>
                <a:srgbClr val="9b0042"/>
              </a:solidFill>
              <a:latin typeface="Constantia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9b0042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Четвертый уровень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9b0042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Пятый уровень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7D2A45B-63A6-49A2-9625-A4717B8B8D7D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3.5.21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06BE32E7-F010-4940-8F97-8FD1BBA40B98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6" descr=""/>
          <p:cNvPicPr/>
          <p:nvPr/>
        </p:nvPicPr>
        <p:blipFill>
          <a:blip r:embed="rId2"/>
          <a:stretch/>
        </p:blipFill>
        <p:spPr>
          <a:xfrm>
            <a:off x="6143760" y="4286160"/>
            <a:ext cx="2861640" cy="243792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sp>
        <p:nvSpPr>
          <p:cNvPr id="86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710B6B1-D84C-4FA8-B2CA-90790D61AE77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3.5.21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B914376E-DEDC-4F85-815A-57E20510C20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9b0042"/>
                </a:solidFill>
                <a:latin typeface="Constantia"/>
              </a:rPr>
              <a:t>Второй уровень структуры</a:t>
            </a:r>
            <a:endParaRPr b="0" lang="ru-RU" sz="2400" spc="-1" strike="noStrike">
              <a:solidFill>
                <a:srgbClr val="9b0042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Третий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Четвёртый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9b0042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9b0042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128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29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30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1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2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3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4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5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6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37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138" name="Group 12"/>
          <p:cNvGrpSpPr/>
          <p:nvPr/>
        </p:nvGrpSpPr>
        <p:grpSpPr>
          <a:xfrm>
            <a:off x="360" y="-8640"/>
            <a:ext cx="9143280" cy="6866640"/>
            <a:chOff x="360" y="-8640"/>
            <a:chExt cx="9143280" cy="6866640"/>
          </a:xfrm>
        </p:grpSpPr>
        <p:sp>
          <p:nvSpPr>
            <p:cNvPr id="139" name="Line 13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0" name="Line 14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1" name="CustomShape 15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2" name="CustomShape 16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3" name="CustomShape 17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4" name="CustomShape 18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5" name="CustomShape 19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6" name="CustomShape 20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7" name="CustomShape 21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8" name="CustomShape 22"/>
            <p:cNvSpPr/>
            <p:nvPr/>
          </p:nvSpPr>
          <p:spPr>
            <a:xfrm rot="10800000">
              <a:off x="360" y="360"/>
              <a:ext cx="631440" cy="566568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49" name="PlaceHolder 23"/>
          <p:cNvSpPr>
            <a:spLocks noGrp="1"/>
          </p:cNvSpPr>
          <p:nvPr>
            <p:ph type="title"/>
          </p:nvPr>
        </p:nvSpPr>
        <p:spPr>
          <a:xfrm>
            <a:off x="1130400" y="2404440"/>
            <a:ext cx="5824800" cy="1645920"/>
          </a:xfrm>
          <a:prstGeom prst="rect">
            <a:avLst/>
          </a:prstGeom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r>
              <a:rPr b="0" lang="ru-RU" sz="41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4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0" name="PlaceHolder 24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1ED00D6-0038-415F-B4E6-BBD4D14B48AE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151" name="PlaceHolder 25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52" name="PlaceHolder 26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4A5E8EC-8859-44CA-A82D-A1353B96AC7A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153" name="PlaceHolder 2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191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92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93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4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5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6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7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8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9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00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01" name="PlaceHolder 12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0" lang="ru-RU" sz="27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27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2" name="PlaceHolder 13"/>
          <p:cNvSpPr>
            <a:spLocks noGrp="1"/>
          </p:cNvSpPr>
          <p:nvPr>
            <p:ph type="body"/>
          </p:nvPr>
        </p:nvSpPr>
        <p:spPr>
          <a:xfrm>
            <a:off x="507960" y="2160720"/>
            <a:ext cx="6447240" cy="3880440"/>
          </a:xfrm>
          <a:prstGeom prst="rect">
            <a:avLst/>
          </a:prstGeom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557280" indent="-21384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2" marL="8571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3" marL="120024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15429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03" name="PlaceHolder 14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28F9B79-26CE-4E1A-B2CC-D854C155A54D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204" name="PlaceHolder 15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05" name="PlaceHolder 16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3A2987D-3891-45E6-9A4D-BEE863CB6086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243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44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45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46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47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48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49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50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51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52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53" name="PlaceHolder 12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7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27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54" name="PlaceHolder 13"/>
          <p:cNvSpPr>
            <a:spLocks noGrp="1"/>
          </p:cNvSpPr>
          <p:nvPr>
            <p:ph type="body"/>
          </p:nvPr>
        </p:nvSpPr>
        <p:spPr>
          <a:xfrm>
            <a:off x="507960" y="2160720"/>
            <a:ext cx="3137760" cy="3880440"/>
          </a:xfrm>
          <a:prstGeom prst="rect">
            <a:avLst/>
          </a:prstGeom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557280" indent="-21384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2" marL="8571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3" marL="120024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15429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55" name="PlaceHolder 14"/>
          <p:cNvSpPr>
            <a:spLocks noGrp="1"/>
          </p:cNvSpPr>
          <p:nvPr>
            <p:ph type="body"/>
          </p:nvPr>
        </p:nvSpPr>
        <p:spPr>
          <a:xfrm>
            <a:off x="3817440" y="2160720"/>
            <a:ext cx="3137760" cy="3880440"/>
          </a:xfrm>
          <a:prstGeom prst="rect">
            <a:avLst/>
          </a:prstGeom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557280" indent="-21384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2" marL="8571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3" marL="120024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15429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256" name="PlaceHolder 15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3EC16EA7-DE3F-47B8-AE6D-AF5288ED5D98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257" name="PlaceHolder 16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58" name="PlaceHolder 17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8F8FAEC-DEBB-45E4-A394-D72E02D7D6FF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296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97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98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99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0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1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2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3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4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05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306" name="PlaceHolder 12"/>
          <p:cNvSpPr>
            <a:spLocks noGrp="1"/>
          </p:cNvSpPr>
          <p:nvPr>
            <p:ph type="title"/>
          </p:nvPr>
        </p:nvSpPr>
        <p:spPr>
          <a:xfrm>
            <a:off x="507960" y="1498680"/>
            <a:ext cx="2890440" cy="1278000"/>
          </a:xfrm>
          <a:prstGeom prst="rect">
            <a:avLst/>
          </a:prstGeom>
        </p:spPr>
        <p:txBody>
          <a:bodyPr anchor="b">
            <a:normAutofit/>
          </a:bodyPr>
          <a:p>
            <a:pPr>
              <a:lnSpc>
                <a:spcPct val="100000"/>
              </a:lnSpc>
            </a:pPr>
            <a:r>
              <a:rPr b="0" lang="ru-RU" sz="15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15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07" name="PlaceHolder 13"/>
          <p:cNvSpPr>
            <a:spLocks noGrp="1"/>
          </p:cNvSpPr>
          <p:nvPr>
            <p:ph type="body"/>
          </p:nvPr>
        </p:nvSpPr>
        <p:spPr>
          <a:xfrm>
            <a:off x="3570480" y="514800"/>
            <a:ext cx="3384720" cy="5526000"/>
          </a:xfrm>
          <a:prstGeom prst="rect">
            <a:avLst/>
          </a:prstGeom>
        </p:spPr>
        <p:txBody>
          <a:bodyPr>
            <a:norm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557280" indent="-21384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2" marL="8571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3" marL="120024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1542960" indent="-17100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08" name="PlaceHolder 14"/>
          <p:cNvSpPr>
            <a:spLocks noGrp="1"/>
          </p:cNvSpPr>
          <p:nvPr>
            <p:ph type="body"/>
          </p:nvPr>
        </p:nvSpPr>
        <p:spPr>
          <a:xfrm>
            <a:off x="507960" y="2777040"/>
            <a:ext cx="2890440" cy="2584080"/>
          </a:xfrm>
          <a:prstGeom prst="rect">
            <a:avLst/>
          </a:prstGeom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09" name="PlaceHolder 15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FCA8339-85C3-4E2F-8BF1-83CAFEF49592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310" name="PlaceHolder 16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11" name="PlaceHolder 17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BACC1D5-D528-4C8E-A1BE-98665F387B92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349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50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51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2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3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4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5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6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7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58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359" name="PlaceHolder 12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E90903C0-9023-44C8-81F5-AB08BDEAF938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360" name="PlaceHolder 13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61" name="PlaceHolder 14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FFA4EAA1-C8AF-41EE-8FA8-7C74570815D2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362" name="PlaceHolder 1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63" name="PlaceHolder 1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" name="Group 1"/>
          <p:cNvGrpSpPr/>
          <p:nvPr/>
        </p:nvGrpSpPr>
        <p:grpSpPr>
          <a:xfrm>
            <a:off x="0" y="-8640"/>
            <a:ext cx="9143640" cy="6866640"/>
            <a:chOff x="0" y="-8640"/>
            <a:chExt cx="9143640" cy="6866640"/>
          </a:xfrm>
        </p:grpSpPr>
        <p:sp>
          <p:nvSpPr>
            <p:cNvPr id="401" name="Line 2"/>
            <p:cNvSpPr/>
            <p:nvPr/>
          </p:nvSpPr>
          <p:spPr>
            <a:xfrm>
              <a:off x="7027920" y="0"/>
              <a:ext cx="914400" cy="685764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02" name="Line 3"/>
            <p:cNvSpPr/>
            <p:nvPr/>
          </p:nvSpPr>
          <p:spPr>
            <a:xfrm flipH="1">
              <a:off x="5568840" y="3681360"/>
              <a:ext cx="357264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03" name="CustomShape 4"/>
            <p:cNvSpPr/>
            <p:nvPr/>
          </p:nvSpPr>
          <p:spPr>
            <a:xfrm>
              <a:off x="6886080" y="-8640"/>
              <a:ext cx="225504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4" name="CustomShape 5"/>
            <p:cNvSpPr/>
            <p:nvPr/>
          </p:nvSpPr>
          <p:spPr>
            <a:xfrm>
              <a:off x="7202520" y="-8640"/>
              <a:ext cx="194112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5" name="CustomShape 6"/>
            <p:cNvSpPr/>
            <p:nvPr/>
          </p:nvSpPr>
          <p:spPr>
            <a:xfrm>
              <a:off x="6699240" y="3048120"/>
              <a:ext cx="244440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6" name="CustomShape 7"/>
            <p:cNvSpPr/>
            <p:nvPr/>
          </p:nvSpPr>
          <p:spPr>
            <a:xfrm>
              <a:off x="7000920" y="-8640"/>
              <a:ext cx="214056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7" name="CustomShape 8"/>
            <p:cNvSpPr/>
            <p:nvPr/>
          </p:nvSpPr>
          <p:spPr>
            <a:xfrm>
              <a:off x="8174160" y="-8640"/>
              <a:ext cx="96732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8" name="CustomShape 9"/>
            <p:cNvSpPr/>
            <p:nvPr/>
          </p:nvSpPr>
          <p:spPr>
            <a:xfrm>
              <a:off x="8204400" y="-8640"/>
              <a:ext cx="93708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09" name="CustomShape 10"/>
            <p:cNvSpPr/>
            <p:nvPr/>
          </p:nvSpPr>
          <p:spPr>
            <a:xfrm>
              <a:off x="7778880" y="3589920"/>
              <a:ext cx="136260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10" name="CustomShape 11"/>
            <p:cNvSpPr/>
            <p:nvPr/>
          </p:nvSpPr>
          <p:spPr>
            <a:xfrm>
              <a:off x="0" y="4013280"/>
              <a:ext cx="33624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411" name="PlaceHolder 12"/>
          <p:cNvSpPr>
            <a:spLocks noGrp="1"/>
          </p:cNvSpPr>
          <p:nvPr>
            <p:ph type="title"/>
          </p:nvPr>
        </p:nvSpPr>
        <p:spPr>
          <a:xfrm>
            <a:off x="507960" y="609480"/>
            <a:ext cx="6447240" cy="132048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7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27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2" name="PlaceHolder 13"/>
          <p:cNvSpPr>
            <a:spLocks noGrp="1"/>
          </p:cNvSpPr>
          <p:nvPr>
            <p:ph type="dt"/>
          </p:nvPr>
        </p:nvSpPr>
        <p:spPr>
          <a:xfrm>
            <a:off x="5403960" y="6041520"/>
            <a:ext cx="6836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96C4E25-7B9A-4A99-9021-95343720ADD9}" type="datetime">
              <a:rPr b="0" lang="ru-RU" sz="700" spc="-1" strike="noStrike">
                <a:solidFill>
                  <a:srgbClr val="8b8b8b"/>
                </a:solidFill>
                <a:latin typeface="Trebuchet MS"/>
              </a:rPr>
              <a:t>3.5.21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413" name="PlaceHolder 14"/>
          <p:cNvSpPr>
            <a:spLocks noGrp="1"/>
          </p:cNvSpPr>
          <p:nvPr>
            <p:ph type="ftr"/>
          </p:nvPr>
        </p:nvSpPr>
        <p:spPr>
          <a:xfrm>
            <a:off x="507960" y="6041520"/>
            <a:ext cx="472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14" name="PlaceHolder 15"/>
          <p:cNvSpPr>
            <a:spLocks noGrp="1"/>
          </p:cNvSpPr>
          <p:nvPr>
            <p:ph type="sldNum"/>
          </p:nvPr>
        </p:nvSpPr>
        <p:spPr>
          <a:xfrm>
            <a:off x="6442920" y="6041520"/>
            <a:ext cx="51228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F54A3FD6-D3E0-46BB-9409-9DA69AA09D92}" type="slidenum">
              <a:rPr b="0" lang="ru-RU" sz="7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700" spc="-1" strike="noStrike">
              <a:latin typeface="Times New Roman"/>
            </a:endParaRPr>
          </a:p>
        </p:txBody>
      </p:sp>
      <p:sp>
        <p:nvSpPr>
          <p:cNvPr id="415" name="PlaceHolder 1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100" spc="-1" strike="noStrike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  <a:endParaRPr b="0" lang="ru-RU" sz="1100" spc="-1" strike="noStrike">
              <a:solidFill>
                <a:srgbClr val="404040"/>
              </a:solidFill>
              <a:latin typeface="Trebuchet M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900" spc="-1" strike="noStrike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  <a:endParaRPr b="0" lang="ru-RU" sz="900" spc="-1" strike="noStrike">
              <a:solidFill>
                <a:srgbClr val="404040"/>
              </a:solidFill>
              <a:latin typeface="Trebuchet M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gif"/><Relationship Id="rId2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8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4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7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pn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slideLayout" Target="../slideLayouts/slideLayout4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5" Type="http://schemas.openxmlformats.org/officeDocument/2006/relationships/slideLayout" Target="../slideLayouts/slideLayout4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4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6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wmf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wmf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extShape 1"/>
          <p:cNvSpPr txBox="1"/>
          <p:nvPr/>
        </p:nvSpPr>
        <p:spPr>
          <a:xfrm>
            <a:off x="323640" y="332640"/>
            <a:ext cx="8496720" cy="23760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d2d7"/>
                </a:solidFill>
                <a:latin typeface="Constantia"/>
              </a:rPr>
              <a:t>Повышение качества чтения и письма у младших школьников.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3" name="TextShape 2"/>
          <p:cNvSpPr txBox="1"/>
          <p:nvPr/>
        </p:nvSpPr>
        <p:spPr>
          <a:xfrm>
            <a:off x="179640" y="3886200"/>
            <a:ext cx="3888000" cy="17521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52000"/>
          </a:bodyPr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1" lang="ru-RU" sz="3200" spc="-1" strike="noStrike">
                <a:solidFill>
                  <a:srgbClr val="d9d9d9"/>
                </a:solidFill>
                <a:latin typeface="Constantia"/>
              </a:rPr>
              <a:t>Учитель начальных классов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1" lang="ru-RU" sz="3200" spc="-1" strike="noStrike">
                <a:solidFill>
                  <a:srgbClr val="dadada"/>
                </a:solidFill>
                <a:latin typeface="Constantia"/>
              </a:rPr>
              <a:t>Магеррамова Гюльнар Яверовна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CustomShape 1"/>
          <p:cNvSpPr/>
          <p:nvPr/>
        </p:nvSpPr>
        <p:spPr>
          <a:xfrm flipH="1">
            <a:off x="428760" y="1357200"/>
            <a:ext cx="76435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2776"/>
                </a:solidFill>
                <a:latin typeface="Calibri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80" name="CustomShape 2"/>
          <p:cNvSpPr/>
          <p:nvPr/>
        </p:nvSpPr>
        <p:spPr>
          <a:xfrm>
            <a:off x="142920" y="2144160"/>
            <a:ext cx="6071760" cy="366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sp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81" name="CustomShape 3"/>
          <p:cNvSpPr/>
          <p:nvPr/>
        </p:nvSpPr>
        <p:spPr>
          <a:xfrm>
            <a:off x="6228360" y="2709000"/>
            <a:ext cx="2571480" cy="4000320"/>
          </a:xfrm>
          <a:prstGeom prst="round2DiagRect">
            <a:avLst>
              <a:gd name="adj1" fmla="val 16667"/>
              <a:gd name="adj2" fmla="val 0"/>
            </a:avLst>
          </a:prstGeom>
          <a:blipFill rotWithShape="0">
            <a:blip r:embed="rId1"/>
            <a:stretch>
              <a:fillRect/>
            </a:stretch>
          </a:blipFill>
          <a:ln w="88920">
            <a:solidFill>
              <a:srgbClr val="ffffff"/>
            </a:solidFill>
            <a:miter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graphicFrame>
        <p:nvGraphicFramePr>
          <p:cNvPr id="482" name="Table 4"/>
          <p:cNvGraphicFramePr/>
          <p:nvPr/>
        </p:nvGraphicFramePr>
        <p:xfrm>
          <a:off x="642960" y="500040"/>
          <a:ext cx="5500440" cy="5214600"/>
        </p:xfrm>
        <a:graphic>
          <a:graphicData uri="http://schemas.openxmlformats.org/drawingml/2006/table">
            <a:tbl>
              <a:tblPr/>
              <a:tblGrid>
                <a:gridCol w="1833120"/>
                <a:gridCol w="1833480"/>
                <a:gridCol w="1833840"/>
              </a:tblGrid>
              <a:tr h="130356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МЫ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ОТ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ДО 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0356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ИК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НУ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ВЕ 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0356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УФ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ЁШ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РО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0392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ЛЁ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ГА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72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ЗЯ</a:t>
                      </a:r>
                      <a:endParaRPr b="0" lang="ru-RU" sz="72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9" dur="indefinite" restart="never" nodeType="tmRoot">
          <p:childTnLst>
            <p:seq>
              <p:cTn id="160" dur="indefinite" nodeType="mainSeq"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2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6" dur="2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7" dur="2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nodeType="clickEffect" fill="hold" presetClass="entr" presetID="5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 E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 additive="repl">
                                        <p:cTn id="174" dur="1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9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0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1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Shape 1"/>
          <p:cNvSpPr txBox="1"/>
          <p:nvPr/>
        </p:nvSpPr>
        <p:spPr>
          <a:xfrm>
            <a:off x="115920" y="2119680"/>
            <a:ext cx="7253640" cy="1234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r>
              <a:rPr b="1" lang="ru-RU" sz="3600" spc="-1" strike="noStrike">
                <a:solidFill>
                  <a:srgbClr val="90c226"/>
                </a:solidFill>
                <a:latin typeface="Trebuchet MS"/>
              </a:rPr>
              <a:t>Обучение детей-инофонов русскому языку</a:t>
            </a:r>
            <a:br/>
            <a:r>
              <a:rPr b="1" lang="ru-RU" sz="3600" spc="-1" strike="noStrike">
                <a:solidFill>
                  <a:srgbClr val="90c226"/>
                </a:solidFill>
                <a:latin typeface="Trebuchet MS"/>
              </a:rPr>
              <a:t> в общеобразовательной школе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84" name="TextShape 2"/>
          <p:cNvSpPr txBox="1"/>
          <p:nvPr/>
        </p:nvSpPr>
        <p:spPr>
          <a:xfrm>
            <a:off x="1835280" y="3846960"/>
            <a:ext cx="5824800" cy="822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  <p:transition spd="slow">
    <p:wipe dir="l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TextShape 1"/>
          <p:cNvSpPr txBox="1"/>
          <p:nvPr/>
        </p:nvSpPr>
        <p:spPr>
          <a:xfrm>
            <a:off x="350640" y="1024560"/>
            <a:ext cx="6761880" cy="990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Проблемы, характерные для детей-инофонов:</a:t>
            </a:r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86" name="TextShape 2"/>
          <p:cNvSpPr txBox="1"/>
          <p:nvPr/>
        </p:nvSpPr>
        <p:spPr>
          <a:xfrm>
            <a:off x="350640" y="1820880"/>
            <a:ext cx="6447240" cy="2910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Преодоление языкового барьера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Психологический стресс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Трудности в подготовке домашнего задания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Отсутствие помощи родителей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Наличие национального акцента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487" name="Рисунок 3" descr=""/>
          <p:cNvPicPr/>
          <p:nvPr/>
        </p:nvPicPr>
        <p:blipFill>
          <a:blip r:embed="rId1"/>
          <a:stretch/>
        </p:blipFill>
        <p:spPr>
          <a:xfrm>
            <a:off x="5326200" y="3455640"/>
            <a:ext cx="3817440" cy="254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ransition spd="slow">
    <p:wipe dir="l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extShape 1"/>
          <p:cNvSpPr txBox="1"/>
          <p:nvPr/>
        </p:nvSpPr>
        <p:spPr>
          <a:xfrm>
            <a:off x="507960" y="976320"/>
            <a:ext cx="6447240" cy="7884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64000"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Сложности при изучении русского языка у детей-инофонов:</a:t>
            </a:r>
            <a:br/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89" name="TextShape 2"/>
          <p:cNvSpPr txBox="1"/>
          <p:nvPr/>
        </p:nvSpPr>
        <p:spPr>
          <a:xfrm>
            <a:off x="507960" y="1613160"/>
            <a:ext cx="6658560" cy="17744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404040"/>
                </a:solidFill>
                <a:latin typeface="Trebuchet MS"/>
              </a:rPr>
              <a:t>Существование в сознании большинства детей системы двух языков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404040"/>
                </a:solidFill>
                <a:latin typeface="Trebuchet MS"/>
              </a:rPr>
              <a:t>Интерференция – перенос явлений родного языка в русскую речь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404040"/>
                </a:solidFill>
                <a:latin typeface="Trebuchet MS"/>
              </a:rPr>
              <a:t>Сложность усвоения русского языка из-за нерегулярности языковых явлений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90" name="TextShape 3"/>
          <p:cNvSpPr txBox="1"/>
          <p:nvPr/>
        </p:nvSpPr>
        <p:spPr>
          <a:xfrm>
            <a:off x="440280" y="3532680"/>
            <a:ext cx="6447240" cy="25819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1" i="1" lang="ru-RU" sz="1900" spc="-1" strike="noStrike" u="sng">
                <a:solidFill>
                  <a:srgbClr val="339933"/>
                </a:solidFill>
                <a:uFillTx/>
                <a:latin typeface="Trebuchet MS"/>
              </a:rPr>
              <a:t>Самые распространённые трудности при изучении русского языка:</a:t>
            </a:r>
            <a:endParaRPr b="0" lang="ru-RU" sz="19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000000"/>
                </a:solidFill>
                <a:latin typeface="Trebuchet MS"/>
              </a:rPr>
              <a:t>Категория рода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000000"/>
                </a:solidFill>
                <a:latin typeface="Trebuchet MS"/>
              </a:rPr>
              <a:t>Категория одушевлённости/неодушевлённости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000000"/>
                </a:solidFill>
                <a:latin typeface="Trebuchet MS"/>
              </a:rPr>
              <a:t>Предложно-падежная и видовременная системы русского языка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700" spc="-1" strike="noStrike">
                <a:solidFill>
                  <a:srgbClr val="000000"/>
                </a:solidFill>
                <a:latin typeface="Trebuchet MS"/>
              </a:rPr>
              <a:t>Фонетические трудности</a:t>
            </a:r>
            <a:endParaRPr b="0" lang="ru-RU" sz="17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Shape 1"/>
          <p:cNvSpPr txBox="1"/>
          <p:nvPr/>
        </p:nvSpPr>
        <p:spPr>
          <a:xfrm>
            <a:off x="6404040" y="910800"/>
            <a:ext cx="2890440" cy="9583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92" name="TextShape 2"/>
          <p:cNvSpPr txBox="1"/>
          <p:nvPr/>
        </p:nvSpPr>
        <p:spPr>
          <a:xfrm>
            <a:off x="0" y="857160"/>
            <a:ext cx="6403680" cy="48679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1" i="1" lang="ru-RU" sz="1800" spc="-1" strike="noStrike">
                <a:solidFill>
                  <a:srgbClr val="404040"/>
                </a:solidFill>
                <a:latin typeface="Trebuchet MS"/>
              </a:rPr>
              <a:t>Наибольшие сложности в работе с инофонами у учителей возникают, если они: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7030a0"/>
                </a:solidFill>
                <a:latin typeface="Trebuchet MS"/>
              </a:rPr>
              <a:t>-- не знают методики работы с детьми-мигрантами, 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404040"/>
                </a:solidFill>
                <a:latin typeface="Trebuchet MS"/>
              </a:rPr>
              <a:t>      </a:t>
            </a:r>
            <a:r>
              <a:rPr b="0" i="1" lang="ru-RU" sz="1800" spc="-1" strike="noStrike">
                <a:solidFill>
                  <a:srgbClr val="002060"/>
                </a:solidFill>
                <a:latin typeface="Trebuchet MS"/>
              </a:rPr>
              <a:t>-- не знают их родного языка,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70c0"/>
                </a:solidFill>
                <a:latin typeface="Trebuchet MS"/>
              </a:rPr>
              <a:t>           </a:t>
            </a:r>
            <a:r>
              <a:rPr b="0" i="1" lang="ru-RU" sz="1800" spc="-1" strike="noStrike">
                <a:solidFill>
                  <a:srgbClr val="0070c0"/>
                </a:solidFill>
                <a:latin typeface="Trebuchet MS"/>
              </a:rPr>
              <a:t>-- не учитывают их родной менталитет и 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70c0"/>
                </a:solidFill>
                <a:latin typeface="Trebuchet MS"/>
              </a:rPr>
              <a:t>              </a:t>
            </a:r>
            <a:r>
              <a:rPr b="0" i="1" lang="ru-RU" sz="1800" spc="-1" strike="noStrike">
                <a:solidFill>
                  <a:srgbClr val="0070c0"/>
                </a:solidFill>
                <a:latin typeface="Trebuchet MS"/>
              </a:rPr>
              <a:t>религиозные традиции,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404040"/>
                </a:solidFill>
                <a:latin typeface="Trebuchet MS"/>
              </a:rPr>
              <a:t>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-- не имеют специальной подготовки, а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   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также нет базовых программ обучения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   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детей-инофонов в русскоязычных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  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детских образовательных учреждениях,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  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нет методических пособий, специальных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                      </a:t>
            </a:r>
            <a:r>
              <a:rPr b="0" i="1" lang="ru-RU" sz="1800" spc="-1" strike="noStrike">
                <a:solidFill>
                  <a:srgbClr val="00b050"/>
                </a:solidFill>
                <a:latin typeface="Trebuchet MS"/>
              </a:rPr>
              <a:t>учебников и др.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493" name="Рисунок 7" descr=""/>
          <p:cNvPicPr/>
          <p:nvPr/>
        </p:nvPicPr>
        <p:blipFill>
          <a:blip r:embed="rId1"/>
          <a:srcRect l="0" t="0" r="0" b="8228"/>
          <a:stretch/>
        </p:blipFill>
        <p:spPr>
          <a:xfrm>
            <a:off x="6534360" y="3113280"/>
            <a:ext cx="2564280" cy="2494440"/>
          </a:xfrm>
          <a:prstGeom prst="rect">
            <a:avLst/>
          </a:prstGeom>
          <a:ln>
            <a:noFill/>
          </a:ln>
        </p:spPr>
      </p:pic>
      <p:sp>
        <p:nvSpPr>
          <p:cNvPr id="494" name="TextShape 3"/>
          <p:cNvSpPr txBox="1"/>
          <p:nvPr/>
        </p:nvSpPr>
        <p:spPr>
          <a:xfrm>
            <a:off x="6718680" y="2615040"/>
            <a:ext cx="2890440" cy="19378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extShape 1"/>
          <p:cNvSpPr txBox="1"/>
          <p:nvPr/>
        </p:nvSpPr>
        <p:spPr>
          <a:xfrm>
            <a:off x="507960" y="1314360"/>
            <a:ext cx="6447240" cy="5374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Пути преодоления трудностей</a:t>
            </a:r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96" name="TextShape 2"/>
          <p:cNvSpPr txBox="1"/>
          <p:nvPr/>
        </p:nvSpPr>
        <p:spPr>
          <a:xfrm>
            <a:off x="507960" y="1852200"/>
            <a:ext cx="7837200" cy="29102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возможность дополнительного образования (коррекционно-развивающие группы);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кружковая работа;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система коррекционных занятий по русскому языку;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использование информационных технологий;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использование возможностей образовательной среды, проектных технологий;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создание адресного учебно-методического комплекта (АУМК) для обучения детей мигрантов русскому языку как иностранному.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extShape 1"/>
          <p:cNvSpPr txBox="1"/>
          <p:nvPr/>
        </p:nvSpPr>
        <p:spPr>
          <a:xfrm>
            <a:off x="507960" y="1005480"/>
            <a:ext cx="6447240" cy="990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Формы работы на уроках русского языка с детьми-инофонами:</a:t>
            </a:r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98" name="TextShape 2"/>
          <p:cNvSpPr txBox="1"/>
          <p:nvPr/>
        </p:nvSpPr>
        <p:spPr>
          <a:xfrm>
            <a:off x="222120" y="2084040"/>
            <a:ext cx="4356000" cy="3699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Коллективная 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Работа в парах 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Работа по цепочке 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Индивидуальные занятия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499" name="Picture 4" descr=""/>
          <p:cNvPicPr/>
          <p:nvPr/>
        </p:nvPicPr>
        <p:blipFill>
          <a:blip r:embed="rId1"/>
          <a:stretch/>
        </p:blipFill>
        <p:spPr>
          <a:xfrm>
            <a:off x="4090680" y="1665000"/>
            <a:ext cx="2078280" cy="1558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0" name="Picture 6" descr=""/>
          <p:cNvPicPr/>
          <p:nvPr/>
        </p:nvPicPr>
        <p:blipFill>
          <a:blip r:embed="rId2"/>
          <a:stretch/>
        </p:blipFill>
        <p:spPr>
          <a:xfrm>
            <a:off x="6666840" y="2280240"/>
            <a:ext cx="2120400" cy="131796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  <p:pic>
        <p:nvPicPr>
          <p:cNvPr id="501" name="Picture 8" descr=""/>
          <p:cNvPicPr/>
          <p:nvPr/>
        </p:nvPicPr>
        <p:blipFill>
          <a:blip r:embed="rId3"/>
          <a:stretch/>
        </p:blipFill>
        <p:spPr>
          <a:xfrm>
            <a:off x="7075800" y="4317840"/>
            <a:ext cx="1585800" cy="146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2" name="Picture 12" descr=""/>
          <p:cNvPicPr/>
          <p:nvPr/>
        </p:nvPicPr>
        <p:blipFill>
          <a:blip r:embed="rId4"/>
          <a:stretch/>
        </p:blipFill>
        <p:spPr>
          <a:xfrm>
            <a:off x="4332240" y="3829320"/>
            <a:ext cx="1732320" cy="169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transition spd="slow">
    <p:wipe dir="l"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TextShape 1"/>
          <p:cNvSpPr txBox="1"/>
          <p:nvPr/>
        </p:nvSpPr>
        <p:spPr>
          <a:xfrm>
            <a:off x="189360" y="1034280"/>
            <a:ext cx="6765840" cy="9903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Использование занимательного материала на уроках русского языка при работе с детьми-инофонами:</a:t>
            </a:r>
            <a:br/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04" name="TextShape 2"/>
          <p:cNvSpPr txBox="1"/>
          <p:nvPr/>
        </p:nvSpPr>
        <p:spPr>
          <a:xfrm>
            <a:off x="507960" y="2160720"/>
            <a:ext cx="6447240" cy="38804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Предметные картинки, игрушки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Загадки, ребусы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Карточки для индивидуальной и групповой работы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Раздаточный материал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505" name="Picture 2" descr=""/>
          <p:cNvPicPr/>
          <p:nvPr/>
        </p:nvPicPr>
        <p:blipFill>
          <a:blip r:embed="rId1"/>
          <a:srcRect l="2383" t="65064" r="67524" b="0"/>
          <a:stretch/>
        </p:blipFill>
        <p:spPr>
          <a:xfrm rot="494400">
            <a:off x="6937200" y="3908880"/>
            <a:ext cx="724680" cy="837000"/>
          </a:xfrm>
          <a:prstGeom prst="rect">
            <a:avLst/>
          </a:prstGeom>
          <a:ln>
            <a:noFill/>
          </a:ln>
        </p:spPr>
      </p:pic>
      <p:pic>
        <p:nvPicPr>
          <p:cNvPr id="506" name="Picture 4" descr=""/>
          <p:cNvPicPr/>
          <p:nvPr/>
        </p:nvPicPr>
        <p:blipFill>
          <a:blip r:embed="rId2"/>
          <a:srcRect l="68463" t="4802" r="0" b="66926"/>
          <a:stretch/>
        </p:blipFill>
        <p:spPr>
          <a:xfrm>
            <a:off x="7836840" y="4763520"/>
            <a:ext cx="747000" cy="666360"/>
          </a:xfrm>
          <a:prstGeom prst="rect">
            <a:avLst/>
          </a:prstGeom>
          <a:ln>
            <a:noFill/>
          </a:ln>
        </p:spPr>
      </p:pic>
      <p:pic>
        <p:nvPicPr>
          <p:cNvPr id="507" name="Picture 8" descr=""/>
          <p:cNvPicPr/>
          <p:nvPr/>
        </p:nvPicPr>
        <p:blipFill>
          <a:blip r:embed="rId3"/>
          <a:srcRect l="5287" t="27843" r="5303" b="38026"/>
          <a:stretch/>
        </p:blipFill>
        <p:spPr>
          <a:xfrm rot="1578600">
            <a:off x="7780320" y="4168440"/>
            <a:ext cx="1138680" cy="325800"/>
          </a:xfrm>
          <a:prstGeom prst="rect">
            <a:avLst/>
          </a:prstGeom>
          <a:ln w="38160">
            <a:solidFill>
              <a:srgbClr val="000000"/>
            </a:solidFill>
            <a:miter/>
          </a:ln>
          <a:effectLst>
            <a:outerShdw algn="tl" blurRad="50800" dir="2700000" dist="37674" rotWithShape="0">
              <a:srgbClr val="000000">
                <a:alpha val="43000"/>
              </a:srgbClr>
            </a:outerShdw>
          </a:effectLst>
        </p:spPr>
      </p:pic>
      <p:pic>
        <p:nvPicPr>
          <p:cNvPr id="508" name="Picture 10" descr=""/>
          <p:cNvPicPr/>
          <p:nvPr/>
        </p:nvPicPr>
        <p:blipFill>
          <a:blip r:embed="rId4"/>
          <a:stretch/>
        </p:blipFill>
        <p:spPr>
          <a:xfrm rot="20321400">
            <a:off x="6652440" y="4971600"/>
            <a:ext cx="898920" cy="677160"/>
          </a:xfrm>
          <a:prstGeom prst="rect">
            <a:avLst/>
          </a:prstGeom>
          <a:ln w="38160">
            <a:solidFill>
              <a:srgbClr val="000000"/>
            </a:solidFill>
            <a:miter/>
          </a:ln>
          <a:effectLst>
            <a:outerShdw algn="tl" blurRad="50800" dir="2700000" dist="37674" rotWithShape="0">
              <a:srgbClr val="000000">
                <a:alpha val="43000"/>
              </a:srgbClr>
            </a:outerShdw>
          </a:effectLst>
        </p:spPr>
      </p:pic>
    </p:spTree>
  </p:cSld>
  <p:transition spd="slow">
    <p:wipe dir="l"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Shape 1"/>
          <p:cNvSpPr txBox="1"/>
          <p:nvPr/>
        </p:nvSpPr>
        <p:spPr>
          <a:xfrm>
            <a:off x="141120" y="1072800"/>
            <a:ext cx="6939000" cy="990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Упражнения для развития артикуляционной базы</a:t>
            </a:r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10" name="TextShape 2"/>
          <p:cNvSpPr txBox="1"/>
          <p:nvPr/>
        </p:nvSpPr>
        <p:spPr>
          <a:xfrm>
            <a:off x="141120" y="1568160"/>
            <a:ext cx="4214880" cy="2910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Речевые разминки 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Скороговорки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Чистоговорки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Потешки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Заучивание стихотворений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Словарные игры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 </a:t>
            </a:r>
            <a:r>
              <a:rPr b="0" lang="ru-RU" sz="2100" spc="-1" strike="noStrike">
                <a:solidFill>
                  <a:srgbClr val="404040"/>
                </a:solidFill>
                <a:latin typeface="Trebuchet MS"/>
              </a:rPr>
              <a:t>Работа с иллюстрациями</a:t>
            </a:r>
            <a:endParaRPr b="0" lang="ru-RU" sz="21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11" name="CustomShape 3"/>
          <p:cNvSpPr/>
          <p:nvPr/>
        </p:nvSpPr>
        <p:spPr>
          <a:xfrm rot="20882400">
            <a:off x="4531680" y="1867680"/>
            <a:ext cx="3708720" cy="4719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2" name="CustomShape 4"/>
          <p:cNvSpPr/>
          <p:nvPr/>
        </p:nvSpPr>
        <p:spPr>
          <a:xfrm rot="20874600">
            <a:off x="4881960" y="1932480"/>
            <a:ext cx="354312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3300"/>
                </a:solidFill>
                <a:latin typeface="Segoe Print"/>
              </a:rPr>
              <a:t>Са-са-са – в лесу бегает …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513" name="CustomShape 5"/>
          <p:cNvSpPr/>
          <p:nvPr/>
        </p:nvSpPr>
        <p:spPr>
          <a:xfrm rot="928200">
            <a:off x="6364080" y="2835720"/>
            <a:ext cx="2143800" cy="8701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4" name="CustomShape 6"/>
          <p:cNvSpPr/>
          <p:nvPr/>
        </p:nvSpPr>
        <p:spPr>
          <a:xfrm rot="930000">
            <a:off x="6412680" y="3052080"/>
            <a:ext cx="2147040" cy="54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500" spc="-1" strike="noStrike">
                <a:solidFill>
                  <a:srgbClr val="7030a0"/>
                </a:solidFill>
                <a:latin typeface="Segoe Print"/>
              </a:rPr>
              <a:t>Та-та-та – у нас </a:t>
            </a:r>
            <a:endParaRPr b="0" lang="ru-RU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500" spc="-1" strike="noStrike">
                <a:solidFill>
                  <a:srgbClr val="7030a0"/>
                </a:solidFill>
                <a:latin typeface="Segoe Print"/>
              </a:rPr>
              <a:t>в классе чистота!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515" name="Picture 2" descr=""/>
          <p:cNvPicPr/>
          <p:nvPr/>
        </p:nvPicPr>
        <p:blipFill>
          <a:blip r:embed="rId1"/>
          <a:srcRect l="2020" t="0" r="51335" b="0"/>
          <a:stretch/>
        </p:blipFill>
        <p:spPr>
          <a:xfrm>
            <a:off x="4193640" y="3480480"/>
            <a:ext cx="2093400" cy="2441160"/>
          </a:xfrm>
          <a:prstGeom prst="rect">
            <a:avLst/>
          </a:prstGeom>
          <a:ln>
            <a:noFill/>
          </a:ln>
        </p:spPr>
      </p:pic>
    </p:spTree>
  </p:cSld>
  <p:transition spd="slow">
    <p:wipe dir="l"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extShape 1"/>
          <p:cNvSpPr txBox="1"/>
          <p:nvPr/>
        </p:nvSpPr>
        <p:spPr>
          <a:xfrm>
            <a:off x="92520" y="1089000"/>
            <a:ext cx="7257600" cy="10137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20000"/>
          </a:bodyPr>
          <a:p>
            <a:pPr>
              <a:lnSpc>
                <a:spcPct val="100000"/>
              </a:lnSpc>
            </a:pPr>
            <a:r>
              <a:rPr b="1" i="1" lang="ru-RU" sz="2300" spc="-1" strike="noStrike" u="sng">
                <a:solidFill>
                  <a:srgbClr val="90c226"/>
                </a:solidFill>
                <a:uFillTx/>
                <a:latin typeface="Trebuchet MS"/>
              </a:rPr>
              <a:t>Инсценировки, проигрывание</a:t>
            </a:r>
            <a:r>
              <a:rPr b="1" i="1" lang="ru-RU" sz="2300" spc="-1" strike="noStrike">
                <a:solidFill>
                  <a:srgbClr val="90c226"/>
                </a:solidFill>
                <a:latin typeface="Trebuchet MS"/>
              </a:rPr>
              <a:t>              </a:t>
            </a:r>
            <a:r>
              <a:rPr b="1" i="1" lang="ru-RU" sz="2300" spc="-1" strike="noStrike" u="sng">
                <a:solidFill>
                  <a:srgbClr val="90c226"/>
                </a:solidFill>
                <a:uFillTx/>
                <a:latin typeface="Trebuchet MS"/>
              </a:rPr>
              <a:t>Использование</a:t>
            </a:r>
            <a:br/>
            <a:r>
              <a:rPr b="1" i="1" lang="ru-RU" sz="2300" spc="-1" strike="noStrike" u="sng">
                <a:solidFill>
                  <a:srgbClr val="90c226"/>
                </a:solidFill>
                <a:uFillTx/>
                <a:latin typeface="Trebuchet MS"/>
              </a:rPr>
              <a:t>коммуникативных ситуаций</a:t>
            </a:r>
            <a:r>
              <a:rPr b="1" i="1" lang="ru-RU" sz="2300" spc="-1" strike="noStrike">
                <a:solidFill>
                  <a:srgbClr val="90c226"/>
                </a:solidFill>
                <a:latin typeface="Trebuchet MS"/>
              </a:rPr>
              <a:t>              </a:t>
            </a:r>
            <a:r>
              <a:rPr b="1" i="1" lang="ru-RU" sz="2300" spc="-1" strike="noStrike" u="sng">
                <a:solidFill>
                  <a:srgbClr val="90c226"/>
                </a:solidFill>
                <a:uFillTx/>
                <a:latin typeface="Trebuchet MS"/>
              </a:rPr>
              <a:t> алгоритмов    </a:t>
            </a:r>
            <a:br/>
            <a:br/>
            <a:br/>
            <a:r>
              <a:rPr b="1" i="1" lang="ru-RU" sz="2100" spc="-1" strike="noStrike" u="sng">
                <a:solidFill>
                  <a:srgbClr val="90c226"/>
                </a:solidFill>
                <a:uFillTx/>
                <a:latin typeface="Trebuchet MS"/>
              </a:rPr>
              <a:t> </a:t>
            </a:r>
            <a:br/>
            <a:endParaRPr b="0" lang="ru-RU" sz="21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517" name="Объект 2" descr=""/>
          <p:cNvPicPr/>
          <p:nvPr/>
        </p:nvPicPr>
        <p:blipFill>
          <a:blip r:embed="rId1"/>
          <a:stretch/>
        </p:blipFill>
        <p:spPr>
          <a:xfrm>
            <a:off x="92520" y="2103120"/>
            <a:ext cx="3664440" cy="2336040"/>
          </a:xfrm>
          <a:prstGeom prst="rect">
            <a:avLst/>
          </a:prstGeom>
          <a:ln>
            <a:noFill/>
          </a:ln>
        </p:spPr>
      </p:pic>
      <p:sp>
        <p:nvSpPr>
          <p:cNvPr id="518" name="TextShape 2"/>
          <p:cNvSpPr txBox="1"/>
          <p:nvPr/>
        </p:nvSpPr>
        <p:spPr>
          <a:xfrm>
            <a:off x="4309200" y="2006640"/>
            <a:ext cx="3533760" cy="37569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36000"/>
          </a:bodyPr>
          <a:p>
            <a:pPr>
              <a:lnSpc>
                <a:spcPct val="100000"/>
              </a:lnSpc>
              <a:spcBef>
                <a:spcPts val="751"/>
              </a:spcBef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          </a:t>
            </a: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«Как списывать текст»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Прочитай и повтори, чтобы понять и запомнить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Отметь опасные места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Прочитай вслух так, как написано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Так же повтори, не глядя на запись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Пиши по памяти, диктуя себе так, как было написано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 marL="257040" indent="-256680">
              <a:lnSpc>
                <a:spcPct val="100000"/>
              </a:lnSpc>
              <a:spcBef>
                <a:spcPts val="75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300" spc="-1" strike="noStrike">
                <a:solidFill>
                  <a:srgbClr val="404040"/>
                </a:solidFill>
                <a:latin typeface="Trebuchet MS"/>
              </a:rPr>
              <a:t>Проверь: - диктуй по слогам и слушай себя, все ли звуки правильно обозначены, сверяй опасные места.</a:t>
            </a: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b="0" lang="ru-RU" sz="23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extShape 1"/>
          <p:cNvSpPr txBox="1"/>
          <p:nvPr/>
        </p:nvSpPr>
        <p:spPr>
          <a:xfrm>
            <a:off x="108000" y="333360"/>
            <a:ext cx="8927640" cy="180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r>
              <a:rPr b="1" lang="ru-RU" sz="4000" spc="-1" strike="noStrike">
                <a:solidFill>
                  <a:srgbClr val="ffd2d7"/>
                </a:solidFill>
                <a:latin typeface="Constantia"/>
              </a:rPr>
              <a:t>Этапы работы над темой:</a:t>
            </a:r>
            <a:br/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5" name="TextShape 2"/>
          <p:cNvSpPr txBox="1"/>
          <p:nvPr/>
        </p:nvSpPr>
        <p:spPr>
          <a:xfrm>
            <a:off x="179280" y="2492280"/>
            <a:ext cx="8784720" cy="38890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Изучение методической литературы.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Выявление детей, имеющих недостатки в звуковом анализе слов.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Разработка комплекса упражнений.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Реализация комплекса упражнений.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Обобщение опыта педагогической деятельности.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Участие в системе методической работы (выступления, участие в семинарах, вебинарах, курсах и т.д.)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</p:txBody>
      </p:sp>
      <p:pic>
        <p:nvPicPr>
          <p:cNvPr id="456" name="Объект 3" descr=""/>
          <p:cNvPicPr/>
          <p:nvPr/>
        </p:nvPicPr>
        <p:blipFill>
          <a:blip r:embed="rId1"/>
          <a:stretch/>
        </p:blipFill>
        <p:spPr>
          <a:xfrm>
            <a:off x="539640" y="476640"/>
            <a:ext cx="2077200" cy="1872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nodeType="clickEffect" fill="hold">
                      <p:stCondLst>
                        <p:cond delay="0"/>
                      </p:stCondLst>
                      <p:childTnLst>
                        <p:par>
                          <p:cTn id="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7" dur="2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nodeType="afterEffect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" dur="1000"/>
                                        <p:tgtEl>
                                          <p:spTgt spid="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1000"/>
                                        <p:tgtEl>
                                          <p:spTgt spid="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1000"/>
                                        <p:tgtEl>
                                          <p:spTgt spid="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1000"/>
                                        <p:tgtEl>
                                          <p:spTgt spid="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1000"/>
                                        <p:tgtEl>
                                          <p:spTgt spid="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1000"/>
                                        <p:tgtEl>
                                          <p:spTgt spid="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extShape 1"/>
          <p:cNvSpPr txBox="1"/>
          <p:nvPr/>
        </p:nvSpPr>
        <p:spPr>
          <a:xfrm>
            <a:off x="502200" y="1098720"/>
            <a:ext cx="6707880" cy="4539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b="0" i="1" lang="ru-RU" sz="2000" spc="-1" strike="noStrike">
                <a:solidFill>
                  <a:srgbClr val="90c226"/>
                </a:solidFill>
                <a:latin typeface="Trebuchet MS"/>
              </a:rPr>
              <a:t>Возрастание количества учащихся-инофонов в российских школах неизбежно. И в любом случае педагог должен создавать ситуацию успеха и педподдержку таких учеников. Необходимо выявление и анализ типичных трудностей учащихся-инофонов, в том числе при участии логопеда и психолога. Нужна адаптация и коррекция методики преподавания (методика преподавания русского языка как иностранного) и использование необходимых дополнений в УМК, организация индивидуальных и групповых дополнительных занятий. </a:t>
            </a:r>
            <a:br/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extShape 1"/>
          <p:cNvSpPr txBox="1"/>
          <p:nvPr/>
        </p:nvSpPr>
        <p:spPr>
          <a:xfrm>
            <a:off x="971640" y="2811600"/>
            <a:ext cx="6447240" cy="990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</a:pPr>
            <a:r>
              <a:rPr b="0" i="1" lang="ru-RU" sz="3300" spc="-1" strike="noStrike">
                <a:solidFill>
                  <a:srgbClr val="90c226"/>
                </a:solidFill>
                <a:latin typeface="Trebuchet MS"/>
              </a:rPr>
              <a:t>Спасибо за внимание!</a:t>
            </a:r>
            <a:endParaRPr b="0" lang="ru-RU" sz="33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p:transition spd="slow">
    <p:wipe dir="l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CustomShape 1"/>
          <p:cNvSpPr/>
          <p:nvPr/>
        </p:nvSpPr>
        <p:spPr>
          <a:xfrm>
            <a:off x="251640" y="446760"/>
            <a:ext cx="8568720" cy="21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58" name="Picture 6" descr=""/>
          <p:cNvPicPr/>
          <p:nvPr/>
        </p:nvPicPr>
        <p:blipFill>
          <a:blip r:embed="rId1"/>
          <a:stretch/>
        </p:blipFill>
        <p:spPr>
          <a:xfrm>
            <a:off x="179640" y="260640"/>
            <a:ext cx="2736360" cy="2466720"/>
          </a:xfrm>
          <a:prstGeom prst="rect">
            <a:avLst/>
          </a:prstGeom>
          <a:ln w="9360">
            <a:noFill/>
          </a:ln>
        </p:spPr>
      </p:pic>
      <p:sp>
        <p:nvSpPr>
          <p:cNvPr id="459" name="CustomShape 2"/>
          <p:cNvSpPr/>
          <p:nvPr/>
        </p:nvSpPr>
        <p:spPr>
          <a:xfrm>
            <a:off x="3429000" y="857160"/>
            <a:ext cx="507168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Нарушение чтения и письма- что это такое?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60" name="CustomShape 3"/>
          <p:cNvSpPr/>
          <p:nvPr/>
        </p:nvSpPr>
        <p:spPr>
          <a:xfrm>
            <a:off x="571320" y="3143160"/>
            <a:ext cx="6286320" cy="204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Дисграфия – «дис»- плохо, «графо»- письмо.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Дислексия – «дис»-плохо, «лексис»- речь.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CustomShape 1"/>
          <p:cNvSpPr/>
          <p:nvPr/>
        </p:nvSpPr>
        <p:spPr>
          <a:xfrm>
            <a:off x="2643120" y="404640"/>
            <a:ext cx="5889240" cy="461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62" name="Picture 5" descr=""/>
          <p:cNvPicPr/>
          <p:nvPr/>
        </p:nvPicPr>
        <p:blipFill>
          <a:blip r:embed="rId1"/>
          <a:stretch/>
        </p:blipFill>
        <p:spPr>
          <a:xfrm>
            <a:off x="142920" y="142920"/>
            <a:ext cx="2198160" cy="2447640"/>
          </a:xfrm>
          <a:prstGeom prst="rect">
            <a:avLst/>
          </a:prstGeom>
          <a:ln>
            <a:noFill/>
          </a:ln>
          <a:effectLst>
            <a:outerShdw algn="ctr" dir="13500000" dist="107423" rotWithShape="0">
              <a:srgbClr val="808080"/>
            </a:outerShdw>
          </a:effectLst>
        </p:spPr>
      </p:pic>
      <p:sp>
        <p:nvSpPr>
          <p:cNvPr id="463" name="CustomShape 2"/>
          <p:cNvSpPr/>
          <p:nvPr/>
        </p:nvSpPr>
        <p:spPr>
          <a:xfrm>
            <a:off x="3143160" y="500040"/>
            <a:ext cx="500040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Причины нарушения 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чтения и письма.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64" name="CustomShape 3"/>
          <p:cNvSpPr/>
          <p:nvPr/>
        </p:nvSpPr>
        <p:spPr>
          <a:xfrm>
            <a:off x="785880" y="2357280"/>
            <a:ext cx="6071760" cy="3929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1.Минимальные мозговые дисфункции (ММД)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2. Наследственный фактор.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3.Степень сформированности всех сторон речи.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4.Двуязычие в семье.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5. Расстройство в системах, обеспечивающих пространственное и временное восприятие.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CustomShape 1"/>
          <p:cNvSpPr/>
          <p:nvPr/>
        </p:nvSpPr>
        <p:spPr>
          <a:xfrm>
            <a:off x="395280" y="549360"/>
            <a:ext cx="8064000" cy="399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66" name="Picture 6" descr=""/>
          <p:cNvPicPr/>
          <p:nvPr/>
        </p:nvPicPr>
        <p:blipFill>
          <a:blip r:embed="rId1"/>
          <a:stretch/>
        </p:blipFill>
        <p:spPr>
          <a:xfrm>
            <a:off x="0" y="0"/>
            <a:ext cx="2410920" cy="2349000"/>
          </a:xfrm>
          <a:prstGeom prst="rect">
            <a:avLst/>
          </a:prstGeom>
          <a:ln w="9360">
            <a:noFill/>
          </a:ln>
        </p:spPr>
      </p:pic>
      <p:sp>
        <p:nvSpPr>
          <p:cNvPr id="467" name="CustomShape 2"/>
          <p:cNvSpPr/>
          <p:nvPr/>
        </p:nvSpPr>
        <p:spPr>
          <a:xfrm>
            <a:off x="3714840" y="428760"/>
            <a:ext cx="45716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Виды нарушения 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чтения и письма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68" name="CustomShape 3"/>
          <p:cNvSpPr/>
          <p:nvPr/>
        </p:nvSpPr>
        <p:spPr>
          <a:xfrm>
            <a:off x="428760" y="2214720"/>
            <a:ext cx="6000480" cy="411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1</a:t>
            </a: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. Смешение букв по оптическому сходству: б-п, т-п, а-о, е-з, д-у.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2. Ошибки, вызванные нарушенным произношением: лека (река), сарик (шарик).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3. Нарушенное фонематическое восприятие: смешиваются гласные о-у, е-ё, согласные р-л, й-ль, парные звонкие и глухие, свистящие и шипящие: тыня (дыня), Зеня (Женя).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4. Пропуски букв, слогов, недописывание слов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extShape 1"/>
          <p:cNvSpPr txBox="1"/>
          <p:nvPr/>
        </p:nvSpPr>
        <p:spPr>
          <a:xfrm>
            <a:off x="0" y="549360"/>
            <a:ext cx="9143640" cy="12808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d2d7"/>
                </a:solidFill>
                <a:latin typeface="Constantia"/>
              </a:rPr>
              <a:t>Специфические ошибки при чтении:</a:t>
            </a:r>
            <a:br/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0" name="TextShape 2"/>
          <p:cNvSpPr txBox="1"/>
          <p:nvPr/>
        </p:nvSpPr>
        <p:spPr>
          <a:xfrm>
            <a:off x="250920" y="1989000"/>
            <a:ext cx="8713440" cy="3743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Медленное чтение.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Запинки.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Повтор слов.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Послоговое чтение или чтение словами, не переходящее в плавное беглое чтение.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   </a:t>
            </a:r>
            <a:r>
              <a:rPr b="0" lang="ru-RU" sz="3200" spc="-1" strike="noStrike">
                <a:solidFill>
                  <a:srgbClr val="9b0042"/>
                </a:solidFill>
                <a:latin typeface="Constantia"/>
              </a:rPr>
              <a:t>(путаются буквы, перескакивание с одной строки на другую, строка не держится)</a:t>
            </a:r>
            <a:endParaRPr b="0" lang="ru-RU" sz="3200" spc="-1" strike="noStrike">
              <a:solidFill>
                <a:srgbClr val="9b0042"/>
              </a:solidFill>
              <a:latin typeface="Constantia"/>
            </a:endParaRPr>
          </a:p>
        </p:txBody>
      </p:sp>
      <p:pic>
        <p:nvPicPr>
          <p:cNvPr id="471" name="Picture 2" descr=""/>
          <p:cNvPicPr/>
          <p:nvPr/>
        </p:nvPicPr>
        <p:blipFill>
          <a:blip r:embed="rId1"/>
          <a:stretch/>
        </p:blipFill>
        <p:spPr>
          <a:xfrm>
            <a:off x="6443640" y="5589720"/>
            <a:ext cx="2341080" cy="1060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4" dur="indefinite" restart="never" nodeType="tmRoot">
          <p:childTnLst>
            <p:seq>
              <p:cTn id="45" dur="indefinite" nodeType="mainSeq">
                <p:childTnLst>
                  <p:par>
                    <p:cTn id="46" nodeType="clickEffect" fill="hold">
                      <p:stCondLst>
                        <p:cond delay="0"/>
                      </p:stCondLst>
                      <p:childTnLst>
                        <p:par>
                          <p:cTn id="47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48" nodeType="with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0" dur="2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nodeType="afterEffect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1000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0" dur="1000"/>
                                        <p:tgtEl>
                                          <p:spTgt spid="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1" dur="1000" fill="hold"/>
                                        <p:tgtEl>
                                          <p:spTgt spid="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" dur="1000" fill="hold"/>
                                        <p:tgtEl>
                                          <p:spTgt spid="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1000"/>
                                        <p:tgtEl>
                                          <p:spTgt spid="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7" dur="1000" fill="hold"/>
                                        <p:tgtEl>
                                          <p:spTgt spid="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1000" fill="hold"/>
                                        <p:tgtEl>
                                          <p:spTgt spid="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" dur="1000"/>
                                        <p:tgtEl>
                                          <p:spTgt spid="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3" dur="1000" fill="hold"/>
                                        <p:tgtEl>
                                          <p:spTgt spid="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4" dur="1000" fill="hold"/>
                                        <p:tgtEl>
                                          <p:spTgt spid="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8" dur="1000"/>
                                        <p:tgtEl>
                                          <p:spTgt spid="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9" dur="1000" fill="hold"/>
                                        <p:tgtEl>
                                          <p:spTgt spid="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1000" fill="hold"/>
                                        <p:tgtEl>
                                          <p:spTgt spid="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Picture 2" descr=""/>
          <p:cNvPicPr/>
          <p:nvPr/>
        </p:nvPicPr>
        <p:blipFill>
          <a:blip r:embed="rId1"/>
          <a:stretch/>
        </p:blipFill>
        <p:spPr>
          <a:xfrm>
            <a:off x="7380360" y="5157720"/>
            <a:ext cx="1504440" cy="1584000"/>
          </a:xfrm>
          <a:prstGeom prst="rect">
            <a:avLst/>
          </a:prstGeom>
          <a:ln>
            <a:noFill/>
          </a:ln>
        </p:spPr>
      </p:pic>
      <p:sp>
        <p:nvSpPr>
          <p:cNvPr id="473" name="TextShape 1"/>
          <p:cNvSpPr txBox="1"/>
          <p:nvPr/>
        </p:nvSpPr>
        <p:spPr>
          <a:xfrm>
            <a:off x="468360" y="3333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d2d7"/>
                </a:solidFill>
                <a:latin typeface="Constantia"/>
              </a:rPr>
              <a:t>Упражнения , направленные на коррекцию дисграфии и дислексии 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4" name="TextShape 2"/>
          <p:cNvSpPr txBox="1"/>
          <p:nvPr/>
        </p:nvSpPr>
        <p:spPr>
          <a:xfrm>
            <a:off x="179280" y="1773360"/>
            <a:ext cx="8784720" cy="49971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720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600" spc="-1" strike="noStrike">
                <a:solidFill>
                  <a:srgbClr val="9b0042"/>
                </a:solidFill>
                <a:latin typeface="Constantia"/>
              </a:rPr>
              <a:t>Развитие зрительной памяти </a:t>
            </a:r>
            <a:endParaRPr b="0" lang="ru-RU" sz="3600" spc="-1" strike="noStrike">
              <a:solidFill>
                <a:srgbClr val="9b0042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b="0" lang="ru-RU" sz="3600" spc="-1" strike="noStrike">
                <a:solidFill>
                  <a:srgbClr val="9b0042"/>
                </a:solidFill>
                <a:latin typeface="Constantia"/>
              </a:rPr>
              <a:t>"Шапка-неведимка"</a:t>
            </a:r>
            <a:endParaRPr b="0" lang="ru-RU" sz="36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720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3600" spc="-1" strike="noStrike">
                <a:solidFill>
                  <a:srgbClr val="9b0042"/>
                </a:solidFill>
                <a:latin typeface="Constantia"/>
              </a:rPr>
              <a:t>Развитие слухозвуковой памяти</a:t>
            </a:r>
            <a:endParaRPr b="0" lang="ru-RU" sz="3600" spc="-1" strike="noStrike">
              <a:solidFill>
                <a:srgbClr val="9b0042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r>
              <a:rPr b="0" lang="ru-RU" sz="3600" spc="-1" strike="noStrike">
                <a:solidFill>
                  <a:srgbClr val="9b0042"/>
                </a:solidFill>
                <a:latin typeface="Constantia"/>
              </a:rPr>
              <a:t>"Найди пару", " Кто больше слов звпомнит".</a:t>
            </a:r>
            <a:endParaRPr b="0" lang="ru-RU" sz="3600" spc="-1" strike="noStrike">
              <a:solidFill>
                <a:srgbClr val="9b0042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1" dur="indefinite" restart="never" nodeType="tmRoot">
          <p:childTnLst>
            <p:seq>
              <p:cTn id="82" dur="indefinite" nodeType="mainSeq">
                <p:childTnLst>
                  <p:par>
                    <p:cTn id="83" nodeType="clickEffect" fill="hold">
                      <p:stCondLst>
                        <p:cond delay="0"/>
                      </p:stCondLst>
                      <p:childTnLst>
                        <p:par>
                          <p:cTn id="8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with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87" dur="2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1000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2" dur="1000" fill="hold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3" dur="1000" fill="hold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8" dur="1000"/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9" dur="1000" fill="hold"/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0" dur="1000" fill="hold"/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1000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06" dur="1000" fill="hold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7" dur="1000" fill="hold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1000"/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3" dur="1000" fill="hold"/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4" dur="1000" fill="hold"/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TextShape 1"/>
          <p:cNvSpPr txBox="1"/>
          <p:nvPr/>
        </p:nvSpPr>
        <p:spPr>
          <a:xfrm>
            <a:off x="468360" y="260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d2d7"/>
                </a:solidFill>
                <a:latin typeface="Constantia"/>
              </a:rPr>
              <a:t>Упражнения, используемые  на уроке чтения.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6" name="TextShape 2"/>
          <p:cNvSpPr txBox="1"/>
          <p:nvPr/>
        </p:nvSpPr>
        <p:spPr>
          <a:xfrm>
            <a:off x="108000" y="1557360"/>
            <a:ext cx="8856360" cy="51400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Работа со слоговыми таблицами.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Игра «Лесенка»(чтение слов разной слоговой структуры)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Чтение однокоренных слов.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Нахождение слов среди других букв.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9b0042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9b0042"/>
                </a:solidFill>
                <a:latin typeface="Constantia"/>
              </a:rPr>
              <a:t>«До черты» (нахождение буквосочетаний или слов, написанных до черты)</a:t>
            </a:r>
            <a:endParaRPr b="0" lang="ru-RU" sz="2800" spc="-1" strike="noStrike">
              <a:solidFill>
                <a:srgbClr val="9b0042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5" dur="indefinite" restart="never" nodeType="tmRoot">
          <p:childTnLst>
            <p:seq>
              <p:cTn id="116" dur="indefinite" nodeType="mainSeq">
                <p:childTnLst>
                  <p:par>
                    <p:cTn id="117" nodeType="clickEffect" fill="hold">
                      <p:stCondLst>
                        <p:cond delay="0"/>
                      </p:stCondLst>
                      <p:childTnLst>
                        <p:par>
                          <p:cTn id="11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with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21" dur="2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nodeType="afterEffect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1000"/>
                                        <p:tgtEl>
                                          <p:spTgt spid="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6" dur="1000" fill="hold"/>
                                        <p:tgtEl>
                                          <p:spTgt spid="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7" dur="1000" fill="hold"/>
                                        <p:tgtEl>
                                          <p:spTgt spid="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1000"/>
                                        <p:tgtEl>
                                          <p:spTgt spid="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2" dur="1000" fill="hold"/>
                                        <p:tgtEl>
                                          <p:spTgt spid="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3" dur="1000" fill="hold"/>
                                        <p:tgtEl>
                                          <p:spTgt spid="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7" dur="1000"/>
                                        <p:tgtEl>
                                          <p:spTgt spid="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8" dur="1000" fill="hold"/>
                                        <p:tgtEl>
                                          <p:spTgt spid="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9" dur="1000" fill="hold"/>
                                        <p:tgtEl>
                                          <p:spTgt spid="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0"/>
                            </p:stCondLst>
                            <p:childTnLst>
                              <p:par>
                                <p:cTn id="141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3" dur="1000"/>
                                        <p:tgtEl>
                                          <p:spTgt spid="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4" dur="1000" fill="hold"/>
                                        <p:tgtEl>
                                          <p:spTgt spid="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9" dur="1000"/>
                                        <p:tgtEl>
                                          <p:spTgt spid="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0" dur="1000" fill="hold"/>
                                        <p:tgtEl>
                                          <p:spTgt spid="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1" dur="1000" fill="hold"/>
                                        <p:tgtEl>
                                          <p:spTgt spid="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TextShape 1"/>
          <p:cNvSpPr txBox="1"/>
          <p:nvPr/>
        </p:nvSpPr>
        <p:spPr>
          <a:xfrm>
            <a:off x="428760" y="428760"/>
            <a:ext cx="828000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2776"/>
                </a:solidFill>
                <a:latin typeface="Boyarsky"/>
              </a:rPr>
              <a:t>Слоговая таблица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478" name="Table 2"/>
          <p:cNvGraphicFramePr/>
          <p:nvPr/>
        </p:nvGraphicFramePr>
        <p:xfrm>
          <a:off x="428760" y="1785960"/>
          <a:ext cx="8229240" cy="148284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3708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44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ПОТ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388c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СЫР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388c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КАВ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388c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ЛЫЙ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388c"/>
                    </a:solidFill>
                  </a:tcPr>
                </a:tc>
              </a:tr>
              <a:tr h="37080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ДОЛ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ЖИВ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РУК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ЧАН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</a:tr>
              <a:tr h="37080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ВОН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ТЁС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ЗИЛ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ШИН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</a:tr>
              <a:tr h="370800"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РИЖ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ДЕЙ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ПОД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 lIns="68400" rIns="68400" tIns="0" bIns="0">
                      <a:noAutofit/>
                    </a:bodyPr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 </a:t>
                      </a:r>
                      <a:r>
                        <a:rPr b="1" lang="ru-RU" sz="4400" spc="-1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ТАК</a:t>
                      </a:r>
                      <a:endParaRPr b="0" lang="ru-RU" sz="4400" spc="-1" strike="noStrike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2" dur="indefinite" restart="never" nodeType="tmRoot">
          <p:childTnLst>
            <p:seq>
              <p:cTn id="153" dur="indefinite" nodeType="mainSeq">
                <p:childTnLst>
                  <p:par>
                    <p:cTn id="154" nodeType="clickEffect" fill="hold">
                      <p:stCondLst>
                        <p:cond delay="0"/>
                      </p:stCondLst>
                      <p:childTnLst>
                        <p:par>
                          <p:cTn id="155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56" nodeType="withEffect" fill="hold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58" dur="2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</TotalTime>
  <Application>Trio_Office/6.2.8.2$Windows_x86 LibreOffice_project/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2014-12-20T06:40:45Z</dcterms:created>
  <dc:creator>Владимир</dc:creator>
  <dc:description/>
  <dc:language>ru-RU</dc:language>
  <cp:lastModifiedBy/>
  <dcterms:modified xsi:type="dcterms:W3CDTF">2021-05-03T22:19:34Z</dcterms:modified>
  <cp:revision>2</cp:revision>
  <dc:subject/>
  <dc:title>Повышение качества образования в начальной школе в условиях реализации ФГОС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3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On-screen Show (4:3)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21</vt:i4>
  </property>
</Properties>
</file>