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1.xml" ContentType="application/vnd.openxmlformats-officedocument.drawingml.chart+xml"/>
  <Override PartName="/ppt/tags/tag5.xml" ContentType="application/vnd.openxmlformats-officedocument.presentationml.tag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63" r:id="rId3"/>
    <p:sldId id="267" r:id="rId4"/>
    <p:sldId id="258" r:id="rId5"/>
    <p:sldId id="275" r:id="rId6"/>
    <p:sldId id="282" r:id="rId7"/>
    <p:sldId id="266" r:id="rId8"/>
    <p:sldId id="283" r:id="rId9"/>
    <p:sldId id="286" r:id="rId10"/>
    <p:sldId id="288" r:id="rId11"/>
    <p:sldId id="269" r:id="rId12"/>
    <p:sldId id="28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29E69E9-5509-4C36-AAEF-3B4149990AF4}">
          <p14:sldIdLst>
            <p14:sldId id="256"/>
            <p14:sldId id="263"/>
            <p14:sldId id="267"/>
            <p14:sldId id="258"/>
            <p14:sldId id="275"/>
            <p14:sldId id="282"/>
            <p14:sldId id="266"/>
            <p14:sldId id="283"/>
            <p14:sldId id="286"/>
            <p14:sldId id="288"/>
            <p14:sldId id="269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B800"/>
    <a:srgbClr val="CC0099"/>
    <a:srgbClr val="3FCDFF"/>
    <a:srgbClr val="996600"/>
    <a:srgbClr val="FF9900"/>
    <a:srgbClr val="990099"/>
    <a:srgbClr val="33CC33"/>
    <a:srgbClr val="0066FF"/>
    <a:srgbClr val="9E7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75614" autoAdjust="0"/>
  </p:normalViewPr>
  <p:slideViewPr>
    <p:cSldViewPr>
      <p:cViewPr varScale="1">
        <p:scale>
          <a:sx n="92" d="100"/>
          <a:sy n="92" d="100"/>
        </p:scale>
        <p:origin x="94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63864050891943"/>
          <c:y val="2.7883001111347599E-2"/>
          <c:w val="0.8202653834937299"/>
          <c:h val="0.856531058617673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 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</c:v>
                </c:pt>
                <c:pt idx="1">
                  <c:v>4</c:v>
                </c:pt>
                <c:pt idx="2">
                  <c:v>7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 6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</c:v>
                </c:pt>
                <c:pt idx="1">
                  <c:v>6</c:v>
                </c:pt>
                <c:pt idx="2">
                  <c:v>11</c:v>
                </c:pt>
                <c:pt idx="3">
                  <c:v>14</c:v>
                </c:pt>
                <c:pt idx="4">
                  <c:v>16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 6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4</c:v>
                </c:pt>
                <c:pt idx="1">
                  <c:v>8</c:v>
                </c:pt>
                <c:pt idx="2">
                  <c:v>13</c:v>
                </c:pt>
                <c:pt idx="3">
                  <c:v>16</c:v>
                </c:pt>
                <c:pt idx="4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00238568"/>
        <c:axId val="300236216"/>
      </c:barChart>
      <c:catAx>
        <c:axId val="3002385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00236216"/>
        <c:crosses val="autoZero"/>
        <c:auto val="1"/>
        <c:lblAlgn val="ctr"/>
        <c:lblOffset val="100"/>
        <c:noMultiLvlLbl val="0"/>
      </c:catAx>
      <c:valAx>
        <c:axId val="30023621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00238568"/>
        <c:crosses val="autoZero"/>
        <c:crossBetween val="between"/>
      </c:valAx>
    </c:plotArea>
    <c:legend>
      <c:legendPos val="tr"/>
      <c:layout/>
      <c:overlay val="0"/>
      <c:txPr>
        <a:bodyPr/>
        <a:lstStyle/>
        <a:p>
          <a:pPr>
            <a:defRPr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0.5</c:v>
                </c:pt>
                <c:pt idx="1">
                  <c:v>2</c:v>
                </c:pt>
                <c:pt idx="2">
                  <c:v>3.5</c:v>
                </c:pt>
                <c:pt idx="3">
                  <c:v>5</c:v>
                </c:pt>
                <c:pt idx="4">
                  <c:v>6.5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Категория6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4</c:v>
                </c:pt>
                <c:pt idx="3">
                  <c:v>5.5</c:v>
                </c:pt>
                <c:pt idx="4">
                  <c:v>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Категория6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1.5</c:v>
                </c:pt>
                <c:pt idx="1">
                  <c:v>3</c:v>
                </c:pt>
                <c:pt idx="2">
                  <c:v>4.5</c:v>
                </c:pt>
                <c:pt idx="3">
                  <c:v>6</c:v>
                </c:pt>
                <c:pt idx="4">
                  <c:v>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00237000"/>
        <c:axId val="300237784"/>
      </c:barChart>
      <c:catAx>
        <c:axId val="3002370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00237784"/>
        <c:crosses val="autoZero"/>
        <c:auto val="1"/>
        <c:lblAlgn val="ctr"/>
        <c:lblOffset val="100"/>
        <c:noMultiLvlLbl val="0"/>
      </c:catAx>
      <c:valAx>
        <c:axId val="300237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002370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Категория1 </c:v>
                </c:pt>
                <c:pt idx="1">
                  <c:v>Категория 3</c:v>
                </c:pt>
                <c:pt idx="2">
                  <c:v>Категория 5</c:v>
                </c:pt>
                <c:pt idx="3">
                  <c:v>Категория 7</c:v>
                </c:pt>
                <c:pt idx="4">
                  <c:v>Категория 9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Категория1 </c:v>
                </c:pt>
                <c:pt idx="1">
                  <c:v>Категория 3</c:v>
                </c:pt>
                <c:pt idx="2">
                  <c:v>Категория 5</c:v>
                </c:pt>
                <c:pt idx="3">
                  <c:v>Категория 7</c:v>
                </c:pt>
                <c:pt idx="4">
                  <c:v>Категория 9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Категория1 </c:v>
                </c:pt>
                <c:pt idx="1">
                  <c:v>Категория 3</c:v>
                </c:pt>
                <c:pt idx="2">
                  <c:v>Категория 5</c:v>
                </c:pt>
                <c:pt idx="3">
                  <c:v>Категория 7</c:v>
                </c:pt>
                <c:pt idx="4">
                  <c:v>Категория 9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00240920"/>
        <c:axId val="300239352"/>
      </c:barChart>
      <c:catAx>
        <c:axId val="3002409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00239352"/>
        <c:crosses val="autoZero"/>
        <c:auto val="1"/>
        <c:lblAlgn val="ctr"/>
        <c:lblOffset val="100"/>
        <c:noMultiLvlLbl val="0"/>
      </c:catAx>
      <c:valAx>
        <c:axId val="300239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002409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1E5606-2ED5-482D-A246-09A8CBBC2B48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F63C7-B8C7-48E5-A706-A08EEA4F6F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378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3C7-B8C7-48E5-A706-A08EEA4F6FB6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211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1B97-73EB-4F61-81CA-5564E3F4959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77B91-98EC-46B8-958F-7A36CB5CFF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1B97-73EB-4F61-81CA-5564E3F4959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77B91-98EC-46B8-958F-7A36CB5CF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1B97-73EB-4F61-81CA-5564E3F4959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77B91-98EC-46B8-958F-7A36CB5CF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1B97-73EB-4F61-81CA-5564E3F4959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77B91-98EC-46B8-958F-7A36CB5CFF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1B97-73EB-4F61-81CA-5564E3F4959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77B91-98EC-46B8-958F-7A36CB5CF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1B97-73EB-4F61-81CA-5564E3F4959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77B91-98EC-46B8-958F-7A36CB5CFF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1B97-73EB-4F61-81CA-5564E3F4959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77B91-98EC-46B8-958F-7A36CB5CFF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1B97-73EB-4F61-81CA-5564E3F4959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77B91-98EC-46B8-958F-7A36CB5CF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1B97-73EB-4F61-81CA-5564E3F4959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77B91-98EC-46B8-958F-7A36CB5CF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1B97-73EB-4F61-81CA-5564E3F4959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77B91-98EC-46B8-958F-7A36CB5CF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1B97-73EB-4F61-81CA-5564E3F4959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77B91-98EC-46B8-958F-7A36CB5CFF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6051B97-73EB-4F61-81CA-5564E3F4959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5D77B91-98EC-46B8-958F-7A36CB5CF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975881"/>
            <a:ext cx="9144000" cy="882119"/>
          </a:xfrm>
        </p:spPr>
        <p:txBody>
          <a:bodyPr>
            <a:normAutofit/>
          </a:bodyPr>
          <a:lstStyle/>
          <a:p>
            <a:r>
              <a:rPr lang="ru-RU" dirty="0" smtClean="0"/>
              <a:t>          </a:t>
            </a:r>
            <a:r>
              <a:rPr lang="ru-RU" dirty="0"/>
              <a:t> </a:t>
            </a:r>
          </a:p>
          <a:p>
            <a:pPr algn="ctr"/>
            <a:r>
              <a:rPr lang="ru-RU" sz="1200" dirty="0"/>
              <a:t>с. Синие </a:t>
            </a:r>
            <a:r>
              <a:rPr lang="ru-RU" sz="1200" dirty="0" smtClean="0"/>
              <a:t>Липяги 2022</a:t>
            </a:r>
            <a:endParaRPr lang="ru-RU" sz="1200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24744"/>
            <a:ext cx="8820472" cy="4608512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ru-RU" sz="4900" dirty="0" smtClean="0">
                <a:solidFill>
                  <a:schemeClr val="accent2">
                    <a:lumMod val="50000"/>
                  </a:schemeClr>
                </a:solidFill>
                <a:effectLst/>
                <a:latin typeface="a_AssuanTitulStrDst" pitchFamily="18" charset="-52"/>
              </a:rPr>
              <a:t>  </a:t>
            </a:r>
            <a:r>
              <a:rPr lang="ru-RU" dirty="0">
                <a:effectLst/>
                <a:latin typeface="a_AssuanTitulStrDst" pitchFamily="18" charset="-52"/>
              </a:rPr>
              <a:t> </a:t>
            </a:r>
            <a:r>
              <a:rPr lang="ru-RU" sz="1800" dirty="0" smtClean="0">
                <a:solidFill>
                  <a:srgbClr val="00B050"/>
                </a:solidFill>
                <a:effectLst/>
                <a:latin typeface="a_AssuanTitulStrDst" pitchFamily="18" charset="-52"/>
              </a:rPr>
              <a:t>Презентация к проекту   </a:t>
            </a:r>
            <a:br>
              <a:rPr lang="ru-RU" sz="1800" dirty="0" smtClean="0">
                <a:solidFill>
                  <a:srgbClr val="00B050"/>
                </a:solidFill>
                <a:effectLst/>
                <a:latin typeface="a_AssuanTitulStrDst" pitchFamily="18" charset="-52"/>
              </a:rPr>
            </a:b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effectLst/>
                <a:latin typeface="Arial Black" pitchFamily="34" charset="0"/>
              </a:rPr>
              <a:t>Тема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effectLst/>
                <a:latin typeface="Arial Black" pitchFamily="34" charset="0"/>
              </a:rPr>
              <a:t>: </a:t>
            </a:r>
            <a:br>
              <a:rPr lang="ru-RU" sz="2800" dirty="0">
                <a:solidFill>
                  <a:schemeClr val="bg2">
                    <a:lumMod val="50000"/>
                  </a:schemeClr>
                </a:solidFill>
                <a:effectLst/>
                <a:latin typeface="Arial Black" pitchFamily="34" charset="0"/>
              </a:rPr>
            </a:b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effectLst/>
                <a:latin typeface="Arial Black" pitchFamily="34" charset="0"/>
              </a:rPr>
              <a:t>«Влияние минеральных удобрений на прорастание и рост растений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effectLst/>
                <a:latin typeface="Arial Black" pitchFamily="34" charset="0"/>
              </a:rPr>
              <a:t>»</a:t>
            </a:r>
            <a:br>
              <a:rPr lang="ru-RU" sz="2800" dirty="0" smtClean="0">
                <a:solidFill>
                  <a:schemeClr val="bg2">
                    <a:lumMod val="50000"/>
                  </a:schemeClr>
                </a:solidFill>
                <a:effectLst/>
                <a:latin typeface="Arial Black" pitchFamily="34" charset="0"/>
              </a:rPr>
            </a:br>
            <a:r>
              <a:rPr lang="ru-RU" sz="2800" dirty="0">
                <a:solidFill>
                  <a:schemeClr val="bg2">
                    <a:lumMod val="50000"/>
                  </a:schemeClr>
                </a:solidFill>
                <a:effectLst/>
                <a:latin typeface="Arial Black" pitchFamily="34" charset="0"/>
              </a:rPr>
              <a:t/>
            </a:r>
            <a:br>
              <a:rPr lang="ru-RU" sz="2800" dirty="0">
                <a:solidFill>
                  <a:schemeClr val="bg2">
                    <a:lumMod val="50000"/>
                  </a:schemeClr>
                </a:solidFill>
                <a:effectLst/>
                <a:latin typeface="Arial Black" pitchFamily="34" charset="0"/>
              </a:rPr>
            </a:br>
            <a:r>
              <a:rPr lang="ru-RU" dirty="0" smtClean="0">
                <a:effectLst/>
                <a:latin typeface="a_AssuanTitulStrDst" pitchFamily="18" charset="-52"/>
              </a:rPr>
              <a:t>	</a:t>
            </a:r>
            <a:r>
              <a:rPr lang="ru-RU" sz="1800" dirty="0" smtClean="0">
                <a:effectLst/>
                <a:latin typeface="a_AssuanTitulStrDst" pitchFamily="18" charset="-52"/>
              </a:rPr>
              <a:t>                                           </a:t>
            </a:r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  <a:effectLst/>
                <a:latin typeface="a_AssuanTitulStrDst" pitchFamily="18" charset="-52"/>
              </a:rPr>
              <a:t>Автор </a:t>
            </a:r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  <a:effectLst/>
                <a:latin typeface="a_AssuanTitulStrDst" pitchFamily="18" charset="-52"/>
              </a:rPr>
              <a:t>работы-Савенкова Лидия Фёдоровна</a:t>
            </a:r>
            <a:r>
              <a:rPr lang="ru-RU" sz="1400" b="0" dirty="0" smtClean="0">
                <a:solidFill>
                  <a:schemeClr val="accent4">
                    <a:lumMod val="75000"/>
                  </a:schemeClr>
                </a:solidFill>
                <a:effectLst/>
                <a:latin typeface="a_AssuanTitulStrDst" pitchFamily="18" charset="-52"/>
              </a:rPr>
              <a:t>                                                                                                                       </a:t>
            </a:r>
            <a:r>
              <a:rPr lang="ru-RU" sz="1400" b="0" dirty="0" smtClean="0">
                <a:solidFill>
                  <a:schemeClr val="accent4">
                    <a:lumMod val="75000"/>
                  </a:schemeClr>
                </a:solidFill>
                <a:effectLst/>
                <a:latin typeface="a_AssuanTitulStrDst" pitchFamily="18" charset="-52"/>
              </a:rPr>
              <a:t/>
            </a:r>
            <a:br>
              <a:rPr lang="ru-RU" sz="1400" b="0" dirty="0" smtClean="0">
                <a:solidFill>
                  <a:schemeClr val="accent4">
                    <a:lumMod val="75000"/>
                  </a:schemeClr>
                </a:solidFill>
                <a:effectLst/>
                <a:latin typeface="a_AssuanTitulStrDst" pitchFamily="18" charset="-52"/>
              </a:rPr>
            </a:br>
            <a:r>
              <a:rPr lang="ru-RU" sz="1400" b="0" dirty="0" smtClean="0">
                <a:solidFill>
                  <a:schemeClr val="accent4">
                    <a:lumMod val="75000"/>
                  </a:schemeClr>
                </a:solidFill>
                <a:effectLst/>
                <a:latin typeface="a_AssuanTitulStrDst" pitchFamily="18" charset="-52"/>
              </a:rPr>
              <a:t/>
            </a:r>
            <a:br>
              <a:rPr lang="ru-RU" sz="1400" b="0" dirty="0" smtClean="0">
                <a:solidFill>
                  <a:schemeClr val="accent4">
                    <a:lumMod val="75000"/>
                  </a:schemeClr>
                </a:solidFill>
                <a:effectLst/>
                <a:latin typeface="a_AssuanTitulStrDst" pitchFamily="18" charset="-52"/>
              </a:rPr>
            </a:br>
            <a:r>
              <a:rPr lang="ru-RU" sz="1400" b="0" dirty="0" smtClean="0">
                <a:solidFill>
                  <a:schemeClr val="accent4">
                    <a:lumMod val="75000"/>
                  </a:schemeClr>
                </a:solidFill>
                <a:effectLst/>
                <a:latin typeface="a_AssuanTitulStrDst" pitchFamily="18" charset="-52"/>
              </a:rPr>
              <a:t/>
            </a:r>
            <a:br>
              <a:rPr lang="ru-RU" sz="1400" b="0" dirty="0" smtClean="0">
                <a:solidFill>
                  <a:schemeClr val="accent4">
                    <a:lumMod val="75000"/>
                  </a:schemeClr>
                </a:solidFill>
                <a:effectLst/>
                <a:latin typeface="a_AssuanTitulStrDst" pitchFamily="18" charset="-52"/>
              </a:rPr>
            </a:br>
            <a:r>
              <a:rPr lang="ru-RU" sz="1400" b="0" dirty="0" smtClean="0">
                <a:solidFill>
                  <a:schemeClr val="accent4">
                    <a:lumMod val="75000"/>
                  </a:schemeClr>
                </a:solidFill>
                <a:effectLst/>
                <a:latin typeface="a_AssuanTitulStrDst" pitchFamily="18" charset="-52"/>
              </a:rPr>
              <a:t/>
            </a:r>
            <a:br>
              <a:rPr lang="ru-RU" sz="1400" b="0" dirty="0" smtClean="0">
                <a:solidFill>
                  <a:schemeClr val="accent4">
                    <a:lumMod val="75000"/>
                  </a:schemeClr>
                </a:solidFill>
                <a:effectLst/>
                <a:latin typeface="a_AssuanTitulStrDst" pitchFamily="18" charset="-52"/>
              </a:rPr>
            </a:br>
            <a:endParaRPr lang="ru-RU" sz="4400" b="0" dirty="0">
              <a:effectLst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a_AssuanTitulStrDst" pitchFamily="18" charset="-52"/>
              </a:rPr>
              <a:t>Муниципальное казенное образовательное учреждение</a:t>
            </a:r>
            <a:b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a_AssuanTitulStrDst" pitchFamily="18" charset="-52"/>
              </a:rPr>
            </a:b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a_AssuanTitulStrDst" pitchFamily="18" charset="-52"/>
              </a:rPr>
              <a:t>«</a:t>
            </a:r>
            <a:r>
              <a:rPr lang="ru-RU" sz="1200" dirty="0" err="1" smtClean="0">
                <a:solidFill>
                  <a:schemeClr val="accent2">
                    <a:lumMod val="50000"/>
                  </a:schemeClr>
                </a:solidFill>
                <a:latin typeface="a_AssuanTitulStrDst" pitchFamily="18" charset="-52"/>
              </a:rPr>
              <a:t>Синелипяговская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a_AssuanTitulStrDst" pitchFamily="18" charset="-52"/>
              </a:rPr>
              <a:t> СОШ»</a:t>
            </a:r>
            <a:b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a_AssuanTitulStrDst" pitchFamily="18" charset="-52"/>
              </a:rPr>
            </a:br>
            <a:r>
              <a:rPr lang="ru-RU" sz="1200" dirty="0" err="1" smtClean="0">
                <a:solidFill>
                  <a:schemeClr val="accent2">
                    <a:lumMod val="50000"/>
                  </a:schemeClr>
                </a:solidFill>
                <a:latin typeface="a_AssuanTitulStrDst" pitchFamily="18" charset="-52"/>
              </a:rPr>
              <a:t>Нижнедевицкий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a_AssuanTitulStrDst" pitchFamily="18" charset="-52"/>
              </a:rPr>
              <a:t> район   Воронежская область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09964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15"/>
    </mc:Choice>
    <mc:Fallback xmlns="">
      <p:transition spd="slow" advTm="15915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60648"/>
            <a:ext cx="4572000" cy="1758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Зависимость средней длины проростков семян овса от времени</a:t>
            </a:r>
          </a:p>
          <a:p>
            <a:pPr marL="22860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Диаграмма 3.</a:t>
            </a:r>
          </a:p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915816" y="1340768"/>
          <a:ext cx="5400600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2378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5247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1ряд-вода, 2ряд-двойной суперфосфат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211144" cy="1268760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результате проведенных химических исследований было выявлено:</a:t>
            </a:r>
            <a:br>
              <a:rPr lang="ru-RU" sz="27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 Light" pitchFamily="34" charset="0"/>
              </a:rPr>
              <a:t>В работе было исследовано и доказано влияние азотных и фосфорных удобрений на прорастание семян овса и рост растений. Прорастание и рост проростков идет быстрее под влиянием аммиачной селитры и суперфосфата.</a:t>
            </a:r>
            <a:br>
              <a:rPr lang="ru-RU" sz="2000" b="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 Light" pitchFamily="34" charset="0"/>
              </a:rPr>
            </a:br>
            <a:r>
              <a:rPr lang="ru-RU" sz="2000" b="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 Light" pitchFamily="34" charset="0"/>
              </a:rPr>
              <a:t>Проведенные опыты подтвердили важную роль фосфора в жизни растений. Он входит в состав органических соединений, которые накапливают энергию в живой клетке, а это влияет на рост растений, их цветение и плодоношение.</a:t>
            </a:r>
            <a:endParaRPr lang="ru-RU" sz="2000" b="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Calibri Light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4303455"/>
            <a:ext cx="84969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b="1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</p:nvPr>
        </p:nvSpPr>
        <p:spPr>
          <a:xfrm>
            <a:off x="1259632" y="5373216"/>
            <a:ext cx="432048" cy="57606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C:\Users\Татьяна\Desktop\Петрова Ира\rmDHA2bVAX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3910216"/>
            <a:ext cx="4752528" cy="2759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1468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567"/>
    </mc:Choice>
    <mc:Fallback xmlns="">
      <p:transition spd="slow" advTm="155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2799184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Выводы: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Во все времена задачей практической химии было укрощение вещества для блага человека. Существование человечества в наше время не мыслимо без химии. Поэтому в химии чрезвычайно важна личность человека: заниматься химией должны только высокообразованные, глубоко порядочные и интеллектуально развитые профессионалы</a:t>
            </a:r>
            <a:b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24944"/>
            <a:ext cx="3744416" cy="28803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0" name="Picture 2" descr="C:\Users\Татьяна\Desktop\oLUhw-mSgP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996952"/>
            <a:ext cx="3888432" cy="27910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157192"/>
            <a:ext cx="7056784" cy="1143000"/>
          </a:xfrm>
        </p:spPr>
        <p:txBody>
          <a:bodyPr/>
          <a:lstStyle/>
          <a:p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</a:rPr>
              <a:t>«Береги ее, защищай, заботься о ней, ибо она кормит людей, защищает и заботится о них. Уничтожь ее - и человек погиб»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</a:rPr>
              <a:t>Д.Сторрер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076056" y="2358160"/>
            <a:ext cx="40679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6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66" y="1014995"/>
            <a:ext cx="3960440" cy="3782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908720"/>
            <a:ext cx="331013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0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87"/>
    </mc:Choice>
    <mc:Fallback xmlns="">
      <p:transition spd="slow" advTm="7387"/>
    </mc:Fallback>
  </mc:AlternateContent>
  <p:timing>
    <p:tnLst>
      <p:par>
        <p:cTn id="1" dur="indefinite" restart="never" nodeType="tmRoot"/>
      </p:par>
    </p:tn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187624" y="548680"/>
            <a:ext cx="6400800" cy="302433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 проблемы </a:t>
            </a:r>
          </a:p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Необходимость применения удобрений в сельском хозяйстве ярко иллюстрирует утверждение Ю. Либиха о том, что истощение почвы из-за недостатка минеральных элементов вследствие их выноса из почвы : истощает почвы, тем самым, ослабляет здоровье людей, вызывая скрытые недостатки, которые американский ученый Альбрехт называет скрытым голоданием, убивающим народы медленно, но также верно, как и настоящее голодание. </a:t>
            </a:r>
          </a:p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Однако чрезмерное и неправильное использование удобрений в сельском хозяйстве дает также значительный отрицательный эффект</a:t>
            </a:r>
          </a:p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7" name="Picture 3" descr="C:\Users\Татьяна\Documents\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40968"/>
            <a:ext cx="3577425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Татьяна\Documents\2723590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68960"/>
            <a:ext cx="3816424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5038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83"/>
    </mc:Choice>
    <mc:Fallback xmlns="">
      <p:transition spd="slow" advTm="5683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3789040"/>
            <a:ext cx="1944216" cy="1944216"/>
          </a:xfrm>
        </p:spPr>
        <p:txBody>
          <a:bodyPr/>
          <a:lstStyle/>
          <a:p>
            <a:pPr marL="0" indent="0">
              <a:buNone/>
            </a:pPr>
            <a:endParaRPr lang="ru-RU" sz="1800" b="1" dirty="0" smtClean="0"/>
          </a:p>
          <a:p>
            <a:endParaRPr lang="ru-RU" b="1" dirty="0" smtClean="0"/>
          </a:p>
          <a:p>
            <a:endParaRPr lang="ru-RU" b="1" dirty="0"/>
          </a:p>
        </p:txBody>
      </p:sp>
      <p:pic>
        <p:nvPicPr>
          <p:cNvPr id="6" name="Picture 2" descr="C:\Documents and Settings\Синелипяговская СОШ\Рабочий стол\фото о воде\PA0603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196753"/>
            <a:ext cx="4104455" cy="2700300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0" y="116632"/>
            <a:ext cx="9612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        Работа экологического общества «Я и Природа»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Содержимое 4" descr="SAM_24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3" y="4221088"/>
            <a:ext cx="4392488" cy="2376262"/>
          </a:xfrm>
          <a:prstGeom prst="rect">
            <a:avLst/>
          </a:prstGeom>
        </p:spPr>
      </p:pic>
      <p:pic>
        <p:nvPicPr>
          <p:cNvPr id="1026" name="Picture 2" descr="C:\Users\Татьяна\Desktop\QKuV1w-Oa7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1196752"/>
            <a:ext cx="3816424" cy="5400600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97137029"/>
      </p:ext>
    </p:extLst>
  </p:cSld>
  <p:clrMapOvr>
    <a:masterClrMapping/>
  </p:clrMapOvr>
  <p:transition spd="slow" advTm="797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60648"/>
            <a:ext cx="4608512" cy="504056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Цели и задачи</a:t>
            </a: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196752"/>
            <a:ext cx="6400800" cy="489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Цель моей работы : Практически исследовать влияние состава различных питательных сред на прорастание овса и рост растений. </a:t>
            </a:r>
          </a:p>
          <a:p>
            <a:pPr>
              <a:buNone/>
            </a:pPr>
            <a:r>
              <a:rPr lang="ru-RU" sz="2000" dirty="0" smtClean="0"/>
              <a:t>Задачи:</a:t>
            </a:r>
          </a:p>
          <a:p>
            <a:pPr lvl="0">
              <a:buNone/>
            </a:pPr>
            <a:r>
              <a:rPr lang="ru-RU" sz="2000" dirty="0" smtClean="0"/>
              <a:t>Реализация познавательных потребностей через практическое исследование зависимости прорастания семян от питательной среды.</a:t>
            </a:r>
          </a:p>
          <a:p>
            <a:pPr lvl="0">
              <a:buNone/>
            </a:pPr>
            <a:r>
              <a:rPr lang="ru-RU" sz="2000" dirty="0" smtClean="0"/>
              <a:t>Выявление зависимости длины проростков семян овса от питательной среды</a:t>
            </a:r>
          </a:p>
          <a:p>
            <a:pPr lvl="0">
              <a:buNone/>
            </a:pPr>
            <a:r>
              <a:rPr lang="ru-RU" sz="2000" dirty="0" smtClean="0"/>
              <a:t> Мониторинг за  длиной проростка семян овса во время исследовательской работы.</a:t>
            </a:r>
          </a:p>
          <a:p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3530982"/>
            <a:ext cx="8402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B800"/>
                </a:solidFill>
                <a:latin typeface="Franklin Gothic Medium" pitchFamily="34" charset="0"/>
              </a:rPr>
              <a:t>»</a:t>
            </a:r>
            <a:endParaRPr lang="ru-RU" sz="2800" dirty="0">
              <a:solidFill>
                <a:srgbClr val="00B800"/>
              </a:solidFill>
              <a:latin typeface="Franklin Gothic Medium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857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611"/>
    </mc:Choice>
    <mc:Fallback xmlns="">
      <p:transition spd="slow" advTm="206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404664"/>
            <a:ext cx="7766248" cy="1224136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Методики исследования</a:t>
            </a:r>
            <a:b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</a:br>
            <a:endParaRPr lang="ru-RU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3995936" y="1772816"/>
            <a:ext cx="3547864" cy="4104456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500" dirty="0" smtClean="0">
                <a:latin typeface="+mj-lt"/>
              </a:rPr>
              <a:t>Диаграмма 1 .Зависимость прорастания семян от питательной среды  </a:t>
            </a:r>
          </a:p>
          <a:p>
            <a:pPr>
              <a:buNone/>
            </a:pPr>
            <a:r>
              <a:rPr lang="ru-RU" sz="1500" dirty="0" smtClean="0">
                <a:latin typeface="+mj-lt"/>
              </a:rPr>
              <a:t> Зависимость прорастания семян от питательной среды                                                                      </a:t>
            </a:r>
          </a:p>
          <a:p>
            <a:endParaRPr lang="ru-RU" sz="1500" dirty="0" smtClean="0">
              <a:latin typeface="+mj-lt"/>
            </a:endParaRPr>
          </a:p>
          <a:p>
            <a:r>
              <a:rPr lang="ru-RU" sz="1500" dirty="0" smtClean="0">
                <a:latin typeface="+mj-lt"/>
              </a:rPr>
              <a:t>    В результате опыта установила, что прорастание  всех семян наступило на второй день, причем в чашке с фосфорным удобрением проросло  5 семян, с азотным  3 , в контрольном опыте- 1 семя.</a:t>
            </a:r>
          </a:p>
          <a:p>
            <a:r>
              <a:rPr lang="ru-RU" sz="1500" dirty="0" smtClean="0">
                <a:latin typeface="+mj-lt"/>
              </a:rPr>
              <a:t>1-ряд-вода</a:t>
            </a:r>
          </a:p>
          <a:p>
            <a:r>
              <a:rPr lang="ru-RU" sz="1500" dirty="0" smtClean="0">
                <a:latin typeface="+mj-lt"/>
              </a:rPr>
              <a:t>2-ряд-амиачная селитра</a:t>
            </a:r>
          </a:p>
          <a:p>
            <a:r>
              <a:rPr lang="ru-RU" sz="1500" dirty="0" smtClean="0">
                <a:latin typeface="+mj-lt"/>
              </a:rPr>
              <a:t>3ряд – двойной суперфосфат</a:t>
            </a:r>
            <a:endParaRPr lang="ru-RU" sz="1500" dirty="0">
              <a:latin typeface="+mj-lt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97795"/>
            <a:ext cx="67390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67544" y="1628800"/>
          <a:ext cx="2976314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2581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							                                                                           дни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58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484784"/>
            <a:ext cx="8780255" cy="47525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rgbClr val="33CC33"/>
              </a:solidFill>
              <a:effectLst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359078"/>
            <a:ext cx="9144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Impact" pitchFamily="34" charset="0"/>
              </a:rPr>
              <a:t>Методики исследования</a:t>
            </a:r>
          </a:p>
          <a:p>
            <a:pPr algn="ctr"/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  <a:latin typeface="Impact" pitchFamily="34" charset="0"/>
              </a:rPr>
              <a:t>В трех чашках Петри разместила по 16 семян овса. </a:t>
            </a:r>
          </a:p>
          <a:p>
            <a:pPr algn="ctr"/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  <a:latin typeface="Impact" pitchFamily="34" charset="0"/>
              </a:rPr>
              <a:t>В КОНТРОЛЬНОЙ ЧАШКЕ ПИТАТЕЛЬНОЙ СРЕДОЙ ЯВЛЯЛАСЬ ВОДА.</a:t>
            </a:r>
            <a:endParaRPr lang="ru-RU" sz="1400" dirty="0">
              <a:solidFill>
                <a:schemeClr val="accent5">
                  <a:lumMod val="75000"/>
                </a:schemeClr>
              </a:solidFill>
              <a:latin typeface="Impact" pitchFamily="34" charset="0"/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340768"/>
            <a:ext cx="3672408" cy="25799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340768"/>
            <a:ext cx="3600400" cy="25922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149080"/>
            <a:ext cx="3528392" cy="23762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316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4149080"/>
            <a:ext cx="3744416" cy="244827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9801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968"/>
    </mc:Choice>
    <mc:Fallback xmlns="">
      <p:transition spd="slow" advTm="169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3289" y="188640"/>
            <a:ext cx="6512511" cy="576064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Зависимость длины проростков семян овса от питательной среды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3"/>
          </p:nvPr>
        </p:nvSpPr>
        <p:spPr>
          <a:xfrm>
            <a:off x="4644008" y="1124744"/>
            <a:ext cx="3456384" cy="4536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Диаграмма 2</a:t>
            </a:r>
          </a:p>
          <a:p>
            <a:pPr>
              <a:buNone/>
            </a:pPr>
            <a:r>
              <a:rPr lang="ru-RU" dirty="0" smtClean="0"/>
              <a:t>В результате опыта установила, что рост проростков идет быстрее под влиянием аммиачной селитры и суперфосфата</a:t>
            </a:r>
          </a:p>
          <a:p>
            <a:endParaRPr lang="ru-RU" dirty="0" smtClean="0"/>
          </a:p>
          <a:p>
            <a:pPr>
              <a:buNone/>
            </a:pPr>
            <a:r>
              <a:rPr lang="ru-RU" sz="1700" dirty="0" smtClean="0"/>
              <a:t>1-ряд-вода</a:t>
            </a:r>
          </a:p>
          <a:p>
            <a:pPr>
              <a:buNone/>
            </a:pPr>
            <a:r>
              <a:rPr lang="ru-RU" sz="1700" dirty="0" smtClean="0"/>
              <a:t>2-ряд-амиачная селитра</a:t>
            </a:r>
          </a:p>
          <a:p>
            <a:pPr>
              <a:buNone/>
            </a:pPr>
            <a:r>
              <a:rPr lang="ru-RU" sz="1700" dirty="0" smtClean="0"/>
              <a:t>3ряд – двойной суперфосфат</a:t>
            </a:r>
            <a:endParaRPr lang="ru-RU" sz="1700" dirty="0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-48399"/>
            <a:ext cx="67710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611560" y="1412776"/>
          <a:ext cx="3312368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2595176"/>
            <a:ext cx="98777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5247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;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12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88640"/>
            <a:ext cx="6512511" cy="720080"/>
          </a:xfrm>
        </p:spPr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РЕЗУЛЬТАТЕ ОПЫТА установила, что рост проростков идет быстрее под влиянием аммиачной селитры и суперфосфата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31746" name="Picture 2" descr="C:\Users\Татьяна\Desktop\Петрова Ира\LznX4ClRG0g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3816424" cy="2808311"/>
          </a:xfrm>
          <a:prstGeom prst="rect">
            <a:avLst/>
          </a:prstGeom>
          <a:noFill/>
        </p:spPr>
      </p:pic>
      <p:pic>
        <p:nvPicPr>
          <p:cNvPr id="31747" name="Picture 3" descr="C:\Users\Татьяна\Desktop\Петрова Ира\J8MMBz7zP6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764704"/>
            <a:ext cx="3384376" cy="2808312"/>
          </a:xfrm>
          <a:prstGeom prst="rect">
            <a:avLst/>
          </a:prstGeom>
          <a:noFill/>
        </p:spPr>
      </p:pic>
      <p:pic>
        <p:nvPicPr>
          <p:cNvPr id="31748" name="Picture 4" descr="C:\Users\Татьяна\Desktop\Петрова Ира\rmDHA2bVAX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717032"/>
            <a:ext cx="3888432" cy="2786717"/>
          </a:xfrm>
          <a:prstGeom prst="rect">
            <a:avLst/>
          </a:prstGeom>
          <a:noFill/>
        </p:spPr>
      </p:pic>
      <p:pic>
        <p:nvPicPr>
          <p:cNvPr id="31750" name="Picture 6" descr="https://sun9-20.userapi.com/impg/YVRvf6xQx-4GxG9-jWGJHZ9ypVcMC-F1lz7A8g/IqsxfsnvKNs.jpg?size=1280x1280&amp;quality=95&amp;sign=2ff00f6c8fcbe790d9a0673e2881b619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717032"/>
            <a:ext cx="3456384" cy="27202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1881</TotalTime>
  <Words>332</Words>
  <Application>Microsoft Office PowerPoint</Application>
  <PresentationFormat>Экран (4:3)</PresentationFormat>
  <Paragraphs>52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3" baseType="lpstr">
      <vt:lpstr>a_AssuanTitulStrDst</vt:lpstr>
      <vt:lpstr>Arial</vt:lpstr>
      <vt:lpstr>Arial Black</vt:lpstr>
      <vt:lpstr>Calibri</vt:lpstr>
      <vt:lpstr>Calibri Light</vt:lpstr>
      <vt:lpstr>Franklin Gothic Medium</vt:lpstr>
      <vt:lpstr>Georgia</vt:lpstr>
      <vt:lpstr>Impact</vt:lpstr>
      <vt:lpstr>Times New Roman</vt:lpstr>
      <vt:lpstr>Trebuchet MS</vt:lpstr>
      <vt:lpstr>Воздушный поток</vt:lpstr>
      <vt:lpstr>   Презентация к проекту    Тема:  «Влияние минеральных удобрений на прорастание и рост растений»                                              Автор работы-Савенкова Лидия Фёдоровна                                                                                                                           </vt:lpstr>
      <vt:lpstr>«Береги ее, защищай, заботься о ней, ибо она кормит людей, защищает и заботится о них. Уничтожь ее - и человек погиб»Д.Сторрер                                       </vt:lpstr>
      <vt:lpstr>Презентация PowerPoint</vt:lpstr>
      <vt:lpstr>Презентация PowerPoint</vt:lpstr>
      <vt:lpstr>Цели и задачи</vt:lpstr>
      <vt:lpstr>Методики исследования </vt:lpstr>
      <vt:lpstr> </vt:lpstr>
      <vt:lpstr>Зависимость длины проростков семян овса от питательной среды</vt:lpstr>
      <vt:lpstr>В РЕЗУЛЬТАТЕ ОПЫТА установила, что рост проростков идет быстрее под влиянием аммиачной селитры и суперфосфата </vt:lpstr>
      <vt:lpstr>Презентация PowerPoint</vt:lpstr>
      <vt:lpstr> В результате проведенных химических исследований было выявлено:  В работе было исследовано и доказано влияние азотных и фосфорных удобрений на прорастание семян овса и рост растений. Прорастание и рост проростков идет быстрее под влиянием аммиачной селитры и суперфосфата. Проведенные опыты подтвердили важную роль фосфора в жизни растений. Он входит в состав органических соединений, которые накапливают энергию в живой клетке, а это влияет на рост растений, их цветение и плодоношение.</vt:lpstr>
      <vt:lpstr>Выводы: Во все времена задачей практической химии было укрощение вещества для блага человека. Существование человечества в наше время не мыслимо без химии. Поэтому в химии чрезвычайно важна личность человека: заниматься химией должны только высокообразованные, глубоко порядочные и интеллектуально развитые профессионалы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образовательное учреждение «Синелипяговская СОШ» Нижнедевицкий район   Воронежская область                       Научно - исследовательская работа         Тема:  «Журавли на синелипяговских просторах»                                 Автор работы:  Панкратов Кирилл                                     Руководитель:  1Медведева Татьяна Петровна           с. Синие Липяги 2017год</dc:title>
  <dc:creator>Татьяна</dc:creator>
  <cp:lastModifiedBy>Максим</cp:lastModifiedBy>
  <cp:revision>180</cp:revision>
  <dcterms:created xsi:type="dcterms:W3CDTF">2017-11-29T11:06:27Z</dcterms:created>
  <dcterms:modified xsi:type="dcterms:W3CDTF">2022-03-01T15:24:15Z</dcterms:modified>
</cp:coreProperties>
</file>