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Default Extension="wdp" ContentType="image/vnd.ms-photo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1" r:id="rId1"/>
    <p:sldMasterId id="2147483730" r:id="rId2"/>
  </p:sldMasterIdLst>
  <p:sldIdLst>
    <p:sldId id="269" r:id="rId3"/>
    <p:sldId id="260" r:id="rId4"/>
    <p:sldId id="272" r:id="rId5"/>
    <p:sldId id="273" r:id="rId6"/>
    <p:sldId id="274" r:id="rId7"/>
    <p:sldId id="275" r:id="rId8"/>
    <p:sldId id="276" r:id="rId9"/>
    <p:sldId id="259" r:id="rId10"/>
    <p:sldId id="277" r:id="rId11"/>
    <p:sldId id="257" r:id="rId12"/>
    <p:sldId id="278" r:id="rId13"/>
    <p:sldId id="280" r:id="rId14"/>
    <p:sldId id="284" r:id="rId15"/>
    <p:sldId id="281" r:id="rId16"/>
    <p:sldId id="300" r:id="rId17"/>
    <p:sldId id="286" r:id="rId18"/>
    <p:sldId id="262" r:id="rId19"/>
    <p:sldId id="261" r:id="rId20"/>
    <p:sldId id="288" r:id="rId21"/>
    <p:sldId id="289" r:id="rId22"/>
    <p:sldId id="290" r:id="rId23"/>
    <p:sldId id="291" r:id="rId24"/>
    <p:sldId id="292" r:id="rId25"/>
    <p:sldId id="293" r:id="rId26"/>
    <p:sldId id="294" r:id="rId27"/>
    <p:sldId id="295" r:id="rId28"/>
    <p:sldId id="296" r:id="rId29"/>
    <p:sldId id="297" r:id="rId3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2901" autoAdjust="0"/>
  </p:normalViewPr>
  <p:slideViewPr>
    <p:cSldViewPr>
      <p:cViewPr varScale="1">
        <p:scale>
          <a:sx n="59" d="100"/>
          <a:sy n="59" d="100"/>
        </p:scale>
        <p:origin x="-922" y="-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69804" cy="6874935"/>
            <a:chOff x="-8466" y="-8468"/>
            <a:chExt cx="9169804" cy="6874935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Freeform 23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Freeform 28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lumMod val="75000"/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8325508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0224954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="" xmlns:p14="http://schemas.microsoft.com/office/powerpoint/2010/main" val="130992516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48444377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="" xmlns:p14="http://schemas.microsoft.com/office/powerpoint/2010/main" val="124353820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64114003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38936859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98208285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69804" cy="6874935"/>
            <a:chOff x="-8466" y="-8468"/>
            <a:chExt cx="9169804" cy="6874935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Freeform 23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2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D60DEEE-FA2A-4EDD-9687-4DA79C73714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07.03.2022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8C12EE2-901B-4C79-A8B9-92D221B8135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23022711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D648B2C-00F9-4255-913F-AB04C69C96D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07.03.2022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7740B6A-7E89-436C-A6D1-4E93CE5F8CB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28320308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6865043-1484-4435-92C1-1452BFCE54D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07.03.2022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C73D06A-DF5D-48F1-AE2E-6BCBAAF0E36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4616509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90839586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026530D-BF83-48CD-B9AF-BD83DF86A96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07.03.2022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1189A51-DC59-4313-AC06-6AAA89D6F0B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26011417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01B752D-4F90-424A-B265-FEFF97B3130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07.03.2022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3201024-5535-4AFB-A6BB-B5F547A521F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63853798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496092B-6540-4D67-A55B-6DC172B9F54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07.03.2022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0E98D4F-A297-4A6A-B1BE-67D9335AC8E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99878421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2B07B31-7A4C-4B30-96AD-FA71DCF0B6EF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07.03.2022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4C83A8F-B8F9-483D-8727-53EB4C87C73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13253939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2CAF294-60EE-4BB5-980C-73C9D52CE7D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07.03.2022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55AE13B-F05C-4207-8694-752C93D267B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0120087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D7F1440-9EC4-46F8-B678-D8550A92520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07.03.2022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70320C8-7545-4876-9519-7F6C63E289B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3130282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1E26BA0-F294-49D9-9841-78D6E563FBF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07.03.2022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6B86424-D7B5-4234-A56E-371E8F3540D0}" type="slidenum">
              <a:rPr lang="ru-RU" smtClean="0">
                <a:cs typeface="Arial" panose="020B060402020202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9279133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1E26BA0-F294-49D9-9841-78D6E563FBF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07.03.2022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6B86424-D7B5-4234-A56E-371E8F3540D0}" type="slidenum">
              <a:rPr lang="ru-RU" smtClean="0">
                <a:cs typeface="Arial" panose="020B060402020202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cs typeface="Arial" panose="020B0604020202020204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="" xmlns:p14="http://schemas.microsoft.com/office/powerpoint/2010/main" val="396248921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1E26BA0-F294-49D9-9841-78D6E563FBF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07.03.2022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6B86424-D7B5-4234-A56E-371E8F3540D0}" type="slidenum">
              <a:rPr lang="ru-RU" smtClean="0">
                <a:cs typeface="Arial" panose="020B060402020202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69498088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1E26BA0-F294-49D9-9841-78D6E563FBF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07.03.2022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6B86424-D7B5-4234-A56E-371E8F3540D0}" type="slidenum">
              <a:rPr lang="ru-RU" smtClean="0">
                <a:cs typeface="Arial" panose="020B060402020202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cs typeface="Arial" panose="020B0604020202020204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="" xmlns:p14="http://schemas.microsoft.com/office/powerpoint/2010/main" val="39280239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959599874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1E26BA0-F294-49D9-9841-78D6E563FBF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07.03.2022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6B86424-D7B5-4234-A56E-371E8F3540D0}" type="slidenum">
              <a:rPr lang="ru-RU" smtClean="0">
                <a:cs typeface="Arial" panose="020B060402020202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96907651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287FDEA-3B04-4227-ACDE-C3EEFA6444C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07.03.2022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05E9C56-5941-4753-B8B8-9F2507426EB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090507834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6649CE3-5DCE-43C7-B320-5295A09A610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07.03.2022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8BF3E4B-1451-454F-902B-9246578BB8E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638471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3388196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07.03.2022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0437249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07.03.2022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8915467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07.03.2022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9603582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9833575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548115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4.xml"/><Relationship Id="rId13" Type="http://schemas.openxmlformats.org/officeDocument/2006/relationships/slideLayout" Target="../slideLayouts/slideLayout29.xml"/><Relationship Id="rId3" Type="http://schemas.openxmlformats.org/officeDocument/2006/relationships/slideLayout" Target="../slideLayouts/slideLayout19.xml"/><Relationship Id="rId7" Type="http://schemas.openxmlformats.org/officeDocument/2006/relationships/slideLayout" Target="../slideLayouts/slideLayout23.xml"/><Relationship Id="rId12" Type="http://schemas.openxmlformats.org/officeDocument/2006/relationships/slideLayout" Target="../slideLayouts/slideLayout28.xml"/><Relationship Id="rId17" Type="http://schemas.openxmlformats.org/officeDocument/2006/relationships/theme" Target="../theme/theme2.xml"/><Relationship Id="rId2" Type="http://schemas.openxmlformats.org/officeDocument/2006/relationships/slideLayout" Target="../slideLayouts/slideLayout18.xml"/><Relationship Id="rId16" Type="http://schemas.openxmlformats.org/officeDocument/2006/relationships/slideLayout" Target="../slideLayouts/slideLayout32.xml"/><Relationship Id="rId1" Type="http://schemas.openxmlformats.org/officeDocument/2006/relationships/slideLayout" Target="../slideLayouts/slideLayout17.xml"/><Relationship Id="rId6" Type="http://schemas.openxmlformats.org/officeDocument/2006/relationships/slideLayout" Target="../slideLayouts/slideLayout22.xml"/><Relationship Id="rId11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1.xml"/><Relationship Id="rId15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5.xml"/><Relationship Id="rId14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69805" cy="6874935"/>
            <a:chOff x="-8467" y="-8468"/>
            <a:chExt cx="9169805" cy="6874935"/>
          </a:xfrm>
        </p:grpSpPr>
        <p:cxnSp>
          <p:nvCxnSpPr>
            <p:cNvPr id="7" name="Straight Connector 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Freeform 8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07.03.2022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9102932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2" r:id="rId1"/>
    <p:sldLayoutId id="2147483703" r:id="rId2"/>
    <p:sldLayoutId id="2147483704" r:id="rId3"/>
    <p:sldLayoutId id="2147483705" r:id="rId4"/>
    <p:sldLayoutId id="2147483706" r:id="rId5"/>
    <p:sldLayoutId id="2147483707" r:id="rId6"/>
    <p:sldLayoutId id="2147483708" r:id="rId7"/>
    <p:sldLayoutId id="2147483709" r:id="rId8"/>
    <p:sldLayoutId id="2147483710" r:id="rId9"/>
    <p:sldLayoutId id="2147483711" r:id="rId10"/>
    <p:sldLayoutId id="2147483712" r:id="rId11"/>
    <p:sldLayoutId id="2147483713" r:id="rId12"/>
    <p:sldLayoutId id="2147483714" r:id="rId13"/>
    <p:sldLayoutId id="2147483715" r:id="rId14"/>
    <p:sldLayoutId id="2147483716" r:id="rId15"/>
    <p:sldLayoutId id="2147483717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69805" cy="6874935"/>
            <a:chOff x="-8467" y="-8468"/>
            <a:chExt cx="9169805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07.03.2022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9679712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1" r:id="rId1"/>
    <p:sldLayoutId id="2147483732" r:id="rId2"/>
    <p:sldLayoutId id="2147483733" r:id="rId3"/>
    <p:sldLayoutId id="2147483734" r:id="rId4"/>
    <p:sldLayoutId id="2147483735" r:id="rId5"/>
    <p:sldLayoutId id="2147483736" r:id="rId6"/>
    <p:sldLayoutId id="2147483737" r:id="rId7"/>
    <p:sldLayoutId id="2147483738" r:id="rId8"/>
    <p:sldLayoutId id="2147483739" r:id="rId9"/>
    <p:sldLayoutId id="2147483740" r:id="rId10"/>
    <p:sldLayoutId id="2147483741" r:id="rId11"/>
    <p:sldLayoutId id="2147483742" r:id="rId12"/>
    <p:sldLayoutId id="2147483743" r:id="rId13"/>
    <p:sldLayoutId id="2147483744" r:id="rId14"/>
    <p:sldLayoutId id="2147483745" r:id="rId15"/>
    <p:sldLayoutId id="214748374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0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15.png"/><Relationship Id="rId7" Type="http://schemas.microsoft.com/office/2007/relationships/hdphoto" Target="../media/hdphoto2.wdp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microsoft.com/office/2007/relationships/hdphoto" Target="../media/hdphoto1.wdp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235992"/>
            <a:ext cx="8208912" cy="233575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5300" b="1" i="1" dirty="0" smtClean="0">
                <a:solidFill>
                  <a:schemeClr val="accent2">
                    <a:lumMod val="50000"/>
                  </a:schemeClr>
                </a:solidFill>
              </a:rPr>
              <a:t>П</a:t>
            </a:r>
            <a:r>
              <a:rPr lang="ru-RU" sz="5300" b="1" i="1" dirty="0" smtClean="0">
                <a:solidFill>
                  <a:schemeClr val="accent2">
                    <a:lumMod val="50000"/>
                  </a:schemeClr>
                </a:solidFill>
              </a:rPr>
              <a:t>роект </a:t>
            </a:r>
            <a:r>
              <a:rPr lang="ru-RU" sz="5300" b="1" i="1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5300" b="1" i="1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6000" b="1" i="1" dirty="0" smtClean="0">
                <a:solidFill>
                  <a:schemeClr val="accent2">
                    <a:lumMod val="50000"/>
                  </a:schemeClr>
                </a:solidFill>
              </a:rPr>
              <a:t>«Природа вокруг нас</a:t>
            </a:r>
            <a:r>
              <a:rPr lang="ru-RU" sz="6000" b="1" i="1" dirty="0" smtClean="0">
                <a:solidFill>
                  <a:schemeClr val="accent2">
                    <a:lumMod val="50000"/>
                  </a:schemeClr>
                </a:solidFill>
              </a:rPr>
              <a:t>!</a:t>
            </a:r>
            <a:r>
              <a:rPr lang="ru-RU" i="1" dirty="0" smtClean="0">
                <a:solidFill>
                  <a:schemeClr val="accent2">
                    <a:lumMod val="50000"/>
                  </a:schemeClr>
                </a:solidFill>
              </a:rPr>
              <a:t>»</a:t>
            </a:r>
            <a:endParaRPr lang="ru-RU" i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214678" y="5733256"/>
            <a:ext cx="592932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</a:rPr>
              <a:t>Воспитатель старшей группы: Кудрина  И.В.</a:t>
            </a:r>
            <a:endParaRPr lang="ru-RU" sz="2800" b="1" dirty="0" smtClean="0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74638"/>
            <a:ext cx="8147248" cy="1642194"/>
          </a:xfrm>
        </p:spPr>
        <p:txBody>
          <a:bodyPr>
            <a:normAutofit/>
          </a:bodyPr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Мы сажаем 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огород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Рисунок 7" descr="103.pn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7668344" y="620688"/>
            <a:ext cx="648071" cy="648071"/>
          </a:xfrm>
          <a:prstGeom prst="rect">
            <a:avLst/>
          </a:prstGeom>
        </p:spPr>
      </p:pic>
      <p:pic>
        <p:nvPicPr>
          <p:cNvPr id="9" name="Рисунок 8" descr="099.pn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107504" y="5489848"/>
            <a:ext cx="1368152" cy="1368152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1000100" y="928671"/>
            <a:ext cx="7352123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Цель: Расширять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представления детей об окружающем мире и прививать трудовые навыки, посредством совместного создания огорода.</a:t>
            </a:r>
          </a:p>
        </p:txBody>
      </p:sp>
      <p:pic>
        <p:nvPicPr>
          <p:cNvPr id="12" name="Picture 2" descr="C:\Users\Саша\Desktop\hello_html_m7f00baa3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714480" y="2285992"/>
            <a:ext cx="4714908" cy="4262794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88640"/>
            <a:ext cx="7994848" cy="731168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КАЛЕНДАРЬ НАБЛЮДЕНИЙ</a:t>
            </a:r>
            <a:endParaRPr lang="ru-RU" sz="2400" b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472" y="571480"/>
            <a:ext cx="7994848" cy="6148513"/>
          </a:xfrm>
        </p:spPr>
      </p:pic>
    </p:spTree>
    <p:extLst>
      <p:ext uri="{BB962C8B-B14F-4D97-AF65-F5344CB8AC3E}">
        <p14:creationId xmlns="" xmlns:p14="http://schemas.microsoft.com/office/powerpoint/2010/main" val="3646301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30312"/>
            <a:ext cx="8424936" cy="1320800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ИЗУЧЕНИЕ КОМНАТНЫХ РАСТЕНИЙ</a:t>
            </a:r>
            <a:endParaRPr lang="ru-RU" sz="2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980728"/>
            <a:ext cx="8208912" cy="5591835"/>
          </a:xfrm>
          <a:effectLst>
            <a:softEdge rad="1270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0" y="4005064"/>
            <a:ext cx="2403917" cy="2409627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725583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1438"/>
            <a:ext cx="8229600" cy="582612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200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Условные обозначения</a:t>
            </a:r>
          </a:p>
        </p:txBody>
      </p:sp>
      <p:sp>
        <p:nvSpPr>
          <p:cNvPr id="3075" name="TextBox 3"/>
          <p:cNvSpPr txBox="1">
            <a:spLocks noChangeArrowheads="1"/>
          </p:cNvSpPr>
          <p:nvPr/>
        </p:nvSpPr>
        <p:spPr bwMode="auto">
          <a:xfrm>
            <a:off x="285750" y="2428875"/>
            <a:ext cx="221456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ru-RU" sz="1800" b="1" i="1" smtClean="0">
                <a:solidFill>
                  <a:prstClr val="black"/>
                </a:solidFill>
                <a:cs typeface="Arial" panose="020B0604020202020204" pitchFamily="34" charset="0"/>
              </a:rPr>
              <a:t>Влажность воздуха</a:t>
            </a:r>
          </a:p>
        </p:txBody>
      </p:sp>
      <p:sp>
        <p:nvSpPr>
          <p:cNvPr id="3076" name="TextBox 5"/>
          <p:cNvSpPr txBox="1">
            <a:spLocks noChangeArrowheads="1"/>
          </p:cNvSpPr>
          <p:nvPr/>
        </p:nvSpPr>
        <p:spPr bwMode="auto">
          <a:xfrm>
            <a:off x="285750" y="3773488"/>
            <a:ext cx="2928938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ru-RU" sz="1800" b="1" i="1" smtClean="0">
                <a:solidFill>
                  <a:prstClr val="black"/>
                </a:solidFill>
                <a:cs typeface="Arial" panose="020B0604020202020204" pitchFamily="34" charset="0"/>
              </a:rPr>
              <a:t>Отношение к </a:t>
            </a:r>
            <a:endParaRPr lang="ru-RU" sz="1800" b="1" i="1" smtClean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ru-RU" sz="1800" b="1" i="1" smtClean="0">
                <a:solidFill>
                  <a:prstClr val="black"/>
                </a:solidFill>
                <a:cs typeface="Arial" panose="020B0604020202020204" pitchFamily="34" charset="0"/>
              </a:rPr>
              <a:t>свету</a:t>
            </a:r>
          </a:p>
        </p:txBody>
      </p:sp>
      <p:sp>
        <p:nvSpPr>
          <p:cNvPr id="3077" name="TextBox 6"/>
          <p:cNvSpPr txBox="1">
            <a:spLocks noChangeArrowheads="1"/>
          </p:cNvSpPr>
          <p:nvPr/>
        </p:nvSpPr>
        <p:spPr bwMode="auto">
          <a:xfrm>
            <a:off x="285750" y="1285875"/>
            <a:ext cx="221456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ru-RU" sz="1800" b="1" i="1" smtClean="0">
                <a:solidFill>
                  <a:prstClr val="black"/>
                </a:solidFill>
                <a:cs typeface="Arial" panose="020B0604020202020204" pitchFamily="34" charset="0"/>
              </a:rPr>
              <a:t>Выносливость </a:t>
            </a:r>
          </a:p>
        </p:txBody>
      </p:sp>
      <p:sp>
        <p:nvSpPr>
          <p:cNvPr id="3078" name="TextBox 7"/>
          <p:cNvSpPr txBox="1">
            <a:spLocks noChangeArrowheads="1"/>
          </p:cNvSpPr>
          <p:nvPr/>
        </p:nvSpPr>
        <p:spPr bwMode="auto">
          <a:xfrm>
            <a:off x="357188" y="5345113"/>
            <a:ext cx="1071562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ru-RU" sz="1800" b="1" i="1" smtClean="0">
                <a:solidFill>
                  <a:prstClr val="black"/>
                </a:solidFill>
                <a:cs typeface="Arial" panose="020B0604020202020204" pitchFamily="34" charset="0"/>
              </a:rPr>
              <a:t>Полив </a:t>
            </a:r>
          </a:p>
        </p:txBody>
      </p:sp>
      <p:grpSp>
        <p:nvGrpSpPr>
          <p:cNvPr id="3079" name="Группа 16"/>
          <p:cNvGrpSpPr>
            <a:grpSpLocks/>
          </p:cNvGrpSpPr>
          <p:nvPr/>
        </p:nvGrpSpPr>
        <p:grpSpPr bwMode="auto">
          <a:xfrm>
            <a:off x="2928938" y="1000125"/>
            <a:ext cx="714375" cy="714375"/>
            <a:chOff x="3571868" y="1357298"/>
            <a:chExt cx="714380" cy="714380"/>
          </a:xfrm>
          <a:solidFill>
            <a:srgbClr val="FFFF00"/>
          </a:solidFill>
        </p:grpSpPr>
        <p:sp>
          <p:nvSpPr>
            <p:cNvPr id="9" name="Овал 8"/>
            <p:cNvSpPr/>
            <p:nvPr/>
          </p:nvSpPr>
          <p:spPr>
            <a:xfrm>
              <a:off x="3571868" y="1357298"/>
              <a:ext cx="714380" cy="714380"/>
            </a:xfrm>
            <a:prstGeom prst="ellipse">
              <a:avLst/>
            </a:prstGeom>
            <a:grpFill/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10" name="Овал 9"/>
            <p:cNvSpPr/>
            <p:nvPr/>
          </p:nvSpPr>
          <p:spPr>
            <a:xfrm>
              <a:off x="3786181" y="1571613"/>
              <a:ext cx="71439" cy="71437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11" name="Овал 10"/>
            <p:cNvSpPr/>
            <p:nvPr/>
          </p:nvSpPr>
          <p:spPr>
            <a:xfrm>
              <a:off x="4000496" y="1571613"/>
              <a:ext cx="71437" cy="71437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12" name="Дуга 11"/>
            <p:cNvSpPr/>
            <p:nvPr/>
          </p:nvSpPr>
          <p:spPr>
            <a:xfrm rot="7134702">
              <a:off x="3781419" y="1539861"/>
              <a:ext cx="279402" cy="352427"/>
            </a:xfrm>
            <a:prstGeom prst="arc">
              <a:avLst/>
            </a:prstGeom>
            <a:grpFill/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3080" name="Группа 17"/>
          <p:cNvGrpSpPr>
            <a:grpSpLocks/>
          </p:cNvGrpSpPr>
          <p:nvPr/>
        </p:nvGrpSpPr>
        <p:grpSpPr bwMode="auto">
          <a:xfrm>
            <a:off x="4714875" y="1000125"/>
            <a:ext cx="714375" cy="779463"/>
            <a:chOff x="5286380" y="1357298"/>
            <a:chExt cx="714380" cy="779526"/>
          </a:xfrm>
          <a:solidFill>
            <a:srgbClr val="FFC000"/>
          </a:solidFill>
        </p:grpSpPr>
        <p:sp>
          <p:nvSpPr>
            <p:cNvPr id="13" name="Овал 12"/>
            <p:cNvSpPr/>
            <p:nvPr/>
          </p:nvSpPr>
          <p:spPr>
            <a:xfrm>
              <a:off x="5286380" y="1357298"/>
              <a:ext cx="714380" cy="714433"/>
            </a:xfrm>
            <a:prstGeom prst="ellipse">
              <a:avLst/>
            </a:prstGeom>
            <a:grpFill/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14" name="Овал 13"/>
            <p:cNvSpPr/>
            <p:nvPr/>
          </p:nvSpPr>
          <p:spPr>
            <a:xfrm>
              <a:off x="5500695" y="1571628"/>
              <a:ext cx="71437" cy="71443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15" name="Овал 14"/>
            <p:cNvSpPr/>
            <p:nvPr/>
          </p:nvSpPr>
          <p:spPr>
            <a:xfrm>
              <a:off x="5715008" y="1571628"/>
              <a:ext cx="71439" cy="71443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16" name="Дуга 15"/>
            <p:cNvSpPr/>
            <p:nvPr/>
          </p:nvSpPr>
          <p:spPr>
            <a:xfrm rot="18406659">
              <a:off x="5563391" y="1820104"/>
              <a:ext cx="281011" cy="352427"/>
            </a:xfrm>
            <a:prstGeom prst="arc">
              <a:avLst/>
            </a:prstGeom>
            <a:grpFill/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>
                <a:solidFill>
                  <a:srgbClr val="FF0000"/>
                </a:solidFill>
              </a:endParaRPr>
            </a:p>
          </p:txBody>
        </p:sp>
      </p:grpSp>
      <p:cxnSp>
        <p:nvCxnSpPr>
          <p:cNvPr id="20" name="Прямая соединительная линия 19"/>
          <p:cNvCxnSpPr/>
          <p:nvPr/>
        </p:nvCxnSpPr>
        <p:spPr>
          <a:xfrm>
            <a:off x="285750" y="2071688"/>
            <a:ext cx="8715375" cy="15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>
            <a:off x="285750" y="3284538"/>
            <a:ext cx="8715375" cy="15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>
            <a:off x="285750" y="4713288"/>
            <a:ext cx="8715375" cy="15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>
            <a:off x="285750" y="6427788"/>
            <a:ext cx="8715375" cy="15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>
            <a:off x="285750" y="785813"/>
            <a:ext cx="8715375" cy="15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 rot="5400000">
            <a:off x="-2536031" y="3607594"/>
            <a:ext cx="564356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/>
          <p:nvPr/>
        </p:nvCxnSpPr>
        <p:spPr>
          <a:xfrm rot="5400000">
            <a:off x="-321468" y="3607594"/>
            <a:ext cx="564356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/>
        </p:nvCxnSpPr>
        <p:spPr>
          <a:xfrm rot="16200000" flipH="1">
            <a:off x="1321594" y="3607594"/>
            <a:ext cx="564356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/>
          <p:nvPr/>
        </p:nvCxnSpPr>
        <p:spPr>
          <a:xfrm rot="5400000">
            <a:off x="2964657" y="3607594"/>
            <a:ext cx="5645150" cy="15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/>
          <p:nvPr/>
        </p:nvCxnSpPr>
        <p:spPr>
          <a:xfrm rot="5400000">
            <a:off x="4536282" y="3607594"/>
            <a:ext cx="5645150" cy="15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/>
          <p:cNvCxnSpPr/>
          <p:nvPr/>
        </p:nvCxnSpPr>
        <p:spPr>
          <a:xfrm rot="5400000">
            <a:off x="6179344" y="3607594"/>
            <a:ext cx="564515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92" name="TextBox 32"/>
          <p:cNvSpPr txBox="1">
            <a:spLocks noChangeArrowheads="1"/>
          </p:cNvSpPr>
          <p:nvPr/>
        </p:nvSpPr>
        <p:spPr bwMode="auto">
          <a:xfrm>
            <a:off x="2643188" y="1785938"/>
            <a:ext cx="1428750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ru-RU" sz="160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</a:t>
            </a:r>
            <a:r>
              <a:rPr lang="ru-RU" sz="1600" smtClean="0">
                <a:solidFill>
                  <a:prstClr val="black"/>
                </a:solidFill>
                <a:cs typeface="Arial" panose="020B0604020202020204" pitchFamily="34" charset="0"/>
              </a:rPr>
              <a:t>ыносливое</a:t>
            </a:r>
          </a:p>
        </p:txBody>
      </p:sp>
      <p:sp>
        <p:nvSpPr>
          <p:cNvPr id="3093" name="TextBox 33"/>
          <p:cNvSpPr txBox="1">
            <a:spLocks noChangeArrowheads="1"/>
          </p:cNvSpPr>
          <p:nvPr/>
        </p:nvSpPr>
        <p:spPr bwMode="auto">
          <a:xfrm>
            <a:off x="4357688" y="1785938"/>
            <a:ext cx="1428750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ru-RU" sz="160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</a:t>
            </a:r>
            <a:r>
              <a:rPr lang="ru-RU" sz="1600" smtClean="0">
                <a:solidFill>
                  <a:prstClr val="black"/>
                </a:solidFill>
                <a:cs typeface="Arial" panose="020B0604020202020204" pitchFamily="34" charset="0"/>
              </a:rPr>
              <a:t>апризное</a:t>
            </a:r>
          </a:p>
        </p:txBody>
      </p:sp>
      <p:sp>
        <p:nvSpPr>
          <p:cNvPr id="3094" name="TextBox 34"/>
          <p:cNvSpPr txBox="1">
            <a:spLocks noChangeArrowheads="1"/>
          </p:cNvSpPr>
          <p:nvPr/>
        </p:nvSpPr>
        <p:spPr bwMode="auto">
          <a:xfrm>
            <a:off x="2500313" y="2947988"/>
            <a:ext cx="17145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ru-RU" sz="1400" smtClean="0">
                <a:solidFill>
                  <a:prstClr val="black"/>
                </a:solidFill>
                <a:cs typeface="Arial" panose="020B0604020202020204" pitchFamily="34" charset="0"/>
              </a:rPr>
              <a:t>Обычная  тем-ра</a:t>
            </a:r>
          </a:p>
        </p:txBody>
      </p:sp>
      <p:sp>
        <p:nvSpPr>
          <p:cNvPr id="3095" name="TextBox 35"/>
          <p:cNvSpPr txBox="1">
            <a:spLocks noChangeArrowheads="1"/>
          </p:cNvSpPr>
          <p:nvPr/>
        </p:nvSpPr>
        <p:spPr bwMode="auto">
          <a:xfrm>
            <a:off x="4214813" y="2786063"/>
            <a:ext cx="1714500" cy="51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ru-RU" sz="1400" smtClean="0">
                <a:solidFill>
                  <a:prstClr val="black"/>
                </a:solidFill>
                <a:cs typeface="Arial" panose="020B0604020202020204" pitchFamily="34" charset="0"/>
              </a:rPr>
              <a:t>Регулярное опрыскивание</a:t>
            </a:r>
          </a:p>
        </p:txBody>
      </p:sp>
      <p:sp>
        <p:nvSpPr>
          <p:cNvPr id="3096" name="TextBox 36"/>
          <p:cNvSpPr txBox="1">
            <a:spLocks noChangeArrowheads="1"/>
          </p:cNvSpPr>
          <p:nvPr/>
        </p:nvSpPr>
        <p:spPr bwMode="auto">
          <a:xfrm>
            <a:off x="2500313" y="5670550"/>
            <a:ext cx="1785937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ru-RU" sz="1600" smtClean="0">
                <a:solidFill>
                  <a:prstClr val="black"/>
                </a:solidFill>
                <a:cs typeface="Arial" panose="020B0604020202020204" pitchFamily="34" charset="0"/>
              </a:rPr>
              <a:t>Хорошее подсушивание земли</a:t>
            </a:r>
          </a:p>
        </p:txBody>
      </p:sp>
      <p:sp>
        <p:nvSpPr>
          <p:cNvPr id="3097" name="TextBox 45"/>
          <p:cNvSpPr txBox="1">
            <a:spLocks noChangeArrowheads="1"/>
          </p:cNvSpPr>
          <p:nvPr/>
        </p:nvSpPr>
        <p:spPr bwMode="auto">
          <a:xfrm>
            <a:off x="4143375" y="5643563"/>
            <a:ext cx="1785938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ru-RU" sz="1600" smtClean="0">
                <a:solidFill>
                  <a:prstClr val="black"/>
                </a:solidFill>
                <a:cs typeface="Arial" panose="020B0604020202020204" pitchFamily="34" charset="0"/>
              </a:rPr>
              <a:t>Легкое подсушивание земли</a:t>
            </a:r>
          </a:p>
        </p:txBody>
      </p:sp>
      <p:sp>
        <p:nvSpPr>
          <p:cNvPr id="3098" name="TextBox 46"/>
          <p:cNvSpPr txBox="1">
            <a:spLocks noChangeArrowheads="1"/>
          </p:cNvSpPr>
          <p:nvPr/>
        </p:nvSpPr>
        <p:spPr bwMode="auto">
          <a:xfrm>
            <a:off x="5715000" y="5845175"/>
            <a:ext cx="1785938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ru-RU" sz="1600" smtClean="0">
                <a:solidFill>
                  <a:prstClr val="black"/>
                </a:solidFill>
                <a:cs typeface="Arial" panose="020B0604020202020204" pitchFamily="34" charset="0"/>
              </a:rPr>
              <a:t>Постоянно влажная  земля</a:t>
            </a:r>
          </a:p>
        </p:txBody>
      </p:sp>
      <p:sp>
        <p:nvSpPr>
          <p:cNvPr id="3099" name="TextBox 47"/>
          <p:cNvSpPr txBox="1">
            <a:spLocks noChangeArrowheads="1"/>
          </p:cNvSpPr>
          <p:nvPr/>
        </p:nvSpPr>
        <p:spPr bwMode="auto">
          <a:xfrm>
            <a:off x="7286625" y="5845175"/>
            <a:ext cx="1785938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ru-RU" sz="1600" smtClean="0">
                <a:solidFill>
                  <a:prstClr val="black"/>
                </a:solidFill>
                <a:cs typeface="Arial" panose="020B0604020202020204" pitchFamily="34" charset="0"/>
              </a:rPr>
              <a:t>Уровень воды в поддоне</a:t>
            </a:r>
          </a:p>
        </p:txBody>
      </p:sp>
      <p:sp>
        <p:nvSpPr>
          <p:cNvPr id="3100" name="TextBox 48"/>
          <p:cNvSpPr txBox="1">
            <a:spLocks noChangeArrowheads="1"/>
          </p:cNvSpPr>
          <p:nvPr/>
        </p:nvSpPr>
        <p:spPr bwMode="auto">
          <a:xfrm>
            <a:off x="2551113" y="4376738"/>
            <a:ext cx="1516062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ru-RU" sz="1600" smtClean="0">
                <a:solidFill>
                  <a:prstClr val="black"/>
                </a:solidFill>
                <a:cs typeface="Arial" panose="020B0604020202020204" pitchFamily="34" charset="0"/>
              </a:rPr>
              <a:t>Прямые лучи </a:t>
            </a:r>
          </a:p>
        </p:txBody>
      </p:sp>
      <p:sp>
        <p:nvSpPr>
          <p:cNvPr id="3101" name="TextBox 49"/>
          <p:cNvSpPr txBox="1">
            <a:spLocks noChangeArrowheads="1"/>
          </p:cNvSpPr>
          <p:nvPr/>
        </p:nvSpPr>
        <p:spPr bwMode="auto">
          <a:xfrm>
            <a:off x="4140200" y="4365625"/>
            <a:ext cx="200025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ru-RU" sz="1400" smtClean="0">
                <a:solidFill>
                  <a:prstClr val="black"/>
                </a:solidFill>
                <a:cs typeface="Arial" panose="020B0604020202020204" pitchFamily="34" charset="0"/>
              </a:rPr>
              <a:t>Рассеянный свет</a:t>
            </a:r>
          </a:p>
        </p:txBody>
      </p:sp>
      <p:sp>
        <p:nvSpPr>
          <p:cNvPr id="3102" name="TextBox 50"/>
          <p:cNvSpPr txBox="1">
            <a:spLocks noChangeArrowheads="1"/>
          </p:cNvSpPr>
          <p:nvPr/>
        </p:nvSpPr>
        <p:spPr bwMode="auto">
          <a:xfrm>
            <a:off x="6000750" y="4357688"/>
            <a:ext cx="1357313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ru-RU" sz="1600" smtClean="0">
                <a:solidFill>
                  <a:prstClr val="black"/>
                </a:solidFill>
                <a:cs typeface="Arial" panose="020B0604020202020204" pitchFamily="34" charset="0"/>
              </a:rPr>
              <a:t>Полутень </a:t>
            </a:r>
          </a:p>
        </p:txBody>
      </p:sp>
      <p:sp>
        <p:nvSpPr>
          <p:cNvPr id="3103" name="TextBox 51"/>
          <p:cNvSpPr txBox="1">
            <a:spLocks noChangeArrowheads="1"/>
          </p:cNvSpPr>
          <p:nvPr/>
        </p:nvSpPr>
        <p:spPr bwMode="auto">
          <a:xfrm>
            <a:off x="7715250" y="4357688"/>
            <a:ext cx="1357313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ru-RU" sz="1600" smtClean="0">
                <a:solidFill>
                  <a:prstClr val="black"/>
                </a:solidFill>
                <a:cs typeface="Arial" panose="020B0604020202020204" pitchFamily="34" charset="0"/>
              </a:rPr>
              <a:t>Тень  </a:t>
            </a:r>
          </a:p>
        </p:txBody>
      </p:sp>
      <p:sp>
        <p:nvSpPr>
          <p:cNvPr id="41" name="Пятно 1 40"/>
          <p:cNvSpPr/>
          <p:nvPr/>
        </p:nvSpPr>
        <p:spPr>
          <a:xfrm>
            <a:off x="2786050" y="3357562"/>
            <a:ext cx="1143008" cy="1071570"/>
          </a:xfrm>
          <a:prstGeom prst="irregularSeal1">
            <a:avLst/>
          </a:prstGeom>
          <a:solidFill>
            <a:srgbClr val="FFFF00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42" name="Овал 41"/>
          <p:cNvSpPr/>
          <p:nvPr/>
        </p:nvSpPr>
        <p:spPr>
          <a:xfrm>
            <a:off x="4572000" y="3500438"/>
            <a:ext cx="785813" cy="785812"/>
          </a:xfrm>
          <a:prstGeom prst="ellipse">
            <a:avLst/>
          </a:prstGeom>
          <a:solidFill>
            <a:srgbClr val="FFFF00"/>
          </a:solidFill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43" name="Овал 42"/>
          <p:cNvSpPr/>
          <p:nvPr/>
        </p:nvSpPr>
        <p:spPr>
          <a:xfrm>
            <a:off x="6215063" y="3500438"/>
            <a:ext cx="785812" cy="785812"/>
          </a:xfrm>
          <a:prstGeom prst="ellipse">
            <a:avLst/>
          </a:prstGeom>
          <a:solidFill>
            <a:srgbClr val="FF6600"/>
          </a:solidFill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44" name="Овал 43"/>
          <p:cNvSpPr/>
          <p:nvPr/>
        </p:nvSpPr>
        <p:spPr>
          <a:xfrm>
            <a:off x="7858148" y="3500438"/>
            <a:ext cx="785818" cy="785818"/>
          </a:xfrm>
          <a:prstGeom prst="ellips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  <p:grpSp>
        <p:nvGrpSpPr>
          <p:cNvPr id="3112" name="Группа 78"/>
          <p:cNvGrpSpPr>
            <a:grpSpLocks/>
          </p:cNvGrpSpPr>
          <p:nvPr/>
        </p:nvGrpSpPr>
        <p:grpSpPr bwMode="auto">
          <a:xfrm>
            <a:off x="2644775" y="5000625"/>
            <a:ext cx="1284288" cy="642938"/>
            <a:chOff x="2644775" y="5000625"/>
            <a:chExt cx="1284288" cy="642938"/>
          </a:xfrm>
          <a:solidFill>
            <a:schemeClr val="bg1"/>
          </a:solidFill>
        </p:grpSpPr>
        <p:sp>
          <p:nvSpPr>
            <p:cNvPr id="47" name="Трапеция 46"/>
            <p:cNvSpPr/>
            <p:nvPr/>
          </p:nvSpPr>
          <p:spPr>
            <a:xfrm rot="18300247">
              <a:off x="2787650" y="4914900"/>
              <a:ext cx="254000" cy="539750"/>
            </a:xfrm>
            <a:prstGeom prst="trapezoid">
              <a:avLst/>
            </a:prstGeom>
            <a:grpFill/>
            <a:ln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45" name="Прямоугольник 44"/>
            <p:cNvSpPr/>
            <p:nvPr/>
          </p:nvSpPr>
          <p:spPr>
            <a:xfrm>
              <a:off x="3071813" y="5000625"/>
              <a:ext cx="642937" cy="642938"/>
            </a:xfrm>
            <a:prstGeom prst="rect">
              <a:avLst/>
            </a:prstGeom>
            <a:grpFill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46" name="Месяц 45"/>
            <p:cNvSpPr/>
            <p:nvPr/>
          </p:nvSpPr>
          <p:spPr>
            <a:xfrm rot="10800000">
              <a:off x="3714750" y="5000625"/>
              <a:ext cx="214313" cy="642938"/>
            </a:xfrm>
            <a:prstGeom prst="moon">
              <a:avLst/>
            </a:prstGeom>
            <a:grpFill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prstClr val="black"/>
                </a:solidFill>
              </a:endParaRPr>
            </a:p>
          </p:txBody>
        </p:sp>
      </p:grpSp>
      <p:grpSp>
        <p:nvGrpSpPr>
          <p:cNvPr id="3113" name="Группа 55"/>
          <p:cNvGrpSpPr>
            <a:grpSpLocks/>
          </p:cNvGrpSpPr>
          <p:nvPr/>
        </p:nvGrpSpPr>
        <p:grpSpPr bwMode="auto">
          <a:xfrm>
            <a:off x="5881688" y="5000625"/>
            <a:ext cx="1284287" cy="642938"/>
            <a:chOff x="5881643" y="5072073"/>
            <a:chExt cx="1283633" cy="642942"/>
          </a:xfrm>
        </p:grpSpPr>
        <p:sp>
          <p:nvSpPr>
            <p:cNvPr id="51" name="Трапеция 50"/>
            <p:cNvSpPr/>
            <p:nvPr/>
          </p:nvSpPr>
          <p:spPr>
            <a:xfrm rot="18300247">
              <a:off x="6024380" y="4986487"/>
              <a:ext cx="254002" cy="539475"/>
            </a:xfrm>
            <a:prstGeom prst="trapezoid">
              <a:avLst/>
            </a:prstGeom>
            <a:ln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52" name="Прямоугольник 51"/>
            <p:cNvSpPr/>
            <p:nvPr/>
          </p:nvSpPr>
          <p:spPr>
            <a:xfrm>
              <a:off x="6308463" y="5072073"/>
              <a:ext cx="642611" cy="642942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53" name="Месяц 52"/>
            <p:cNvSpPr/>
            <p:nvPr/>
          </p:nvSpPr>
          <p:spPr>
            <a:xfrm rot="10800000">
              <a:off x="6951073" y="5072073"/>
              <a:ext cx="214203" cy="642942"/>
            </a:xfrm>
            <a:prstGeom prst="moon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prstClr val="white"/>
                </a:solidFill>
              </a:endParaRPr>
            </a:p>
          </p:txBody>
        </p:sp>
      </p:grpSp>
      <p:grpSp>
        <p:nvGrpSpPr>
          <p:cNvPr id="3114" name="Группа 56"/>
          <p:cNvGrpSpPr>
            <a:grpSpLocks/>
          </p:cNvGrpSpPr>
          <p:nvPr/>
        </p:nvGrpSpPr>
        <p:grpSpPr bwMode="auto">
          <a:xfrm>
            <a:off x="4238625" y="5003800"/>
            <a:ext cx="1262063" cy="642938"/>
            <a:chOff x="4238569" y="5003736"/>
            <a:chExt cx="1262126" cy="642942"/>
          </a:xfrm>
        </p:grpSpPr>
        <p:sp>
          <p:nvSpPr>
            <p:cNvPr id="48" name="Трапеция 47"/>
            <p:cNvSpPr/>
            <p:nvPr/>
          </p:nvSpPr>
          <p:spPr>
            <a:xfrm rot="18300247">
              <a:off x="4381457" y="4917999"/>
              <a:ext cx="254002" cy="539777"/>
            </a:xfrm>
            <a:prstGeom prst="trapezoid">
              <a:avLst/>
            </a:prstGeom>
            <a:ln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49" name="Прямоугольник 48"/>
            <p:cNvSpPr/>
            <p:nvPr/>
          </p:nvSpPr>
          <p:spPr>
            <a:xfrm>
              <a:off x="4643402" y="5003736"/>
              <a:ext cx="642969" cy="642942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50" name="Месяц 49"/>
            <p:cNvSpPr/>
            <p:nvPr/>
          </p:nvSpPr>
          <p:spPr>
            <a:xfrm rot="10800000">
              <a:off x="5286371" y="5003736"/>
              <a:ext cx="214324" cy="642942"/>
            </a:xfrm>
            <a:prstGeom prst="moon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54" name="Прямоугольник 53"/>
            <p:cNvSpPr/>
            <p:nvPr/>
          </p:nvSpPr>
          <p:spPr>
            <a:xfrm>
              <a:off x="4643402" y="5357751"/>
              <a:ext cx="642969" cy="285752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prstClr val="white"/>
                </a:solidFill>
              </a:endParaRPr>
            </a:p>
          </p:txBody>
        </p:sp>
      </p:grpSp>
      <p:grpSp>
        <p:nvGrpSpPr>
          <p:cNvPr id="3115" name="Группа 73"/>
          <p:cNvGrpSpPr>
            <a:grpSpLocks/>
          </p:cNvGrpSpPr>
          <p:nvPr/>
        </p:nvGrpSpPr>
        <p:grpSpPr bwMode="auto">
          <a:xfrm>
            <a:off x="7786688" y="4903788"/>
            <a:ext cx="701675" cy="762000"/>
            <a:chOff x="7786688" y="4903949"/>
            <a:chExt cx="701675" cy="761839"/>
          </a:xfrm>
        </p:grpSpPr>
        <p:sp>
          <p:nvSpPr>
            <p:cNvPr id="60" name="Месяц 59"/>
            <p:cNvSpPr/>
            <p:nvPr/>
          </p:nvSpPr>
          <p:spPr>
            <a:xfrm rot="17451489" flipH="1">
              <a:off x="7984951" y="4883007"/>
              <a:ext cx="142876" cy="285752"/>
            </a:xfrm>
            <a:prstGeom prst="moon">
              <a:avLst/>
            </a:prstGeom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59" name="Месяц 58"/>
            <p:cNvSpPr/>
            <p:nvPr/>
          </p:nvSpPr>
          <p:spPr>
            <a:xfrm rot="4148511">
              <a:off x="8159972" y="4832511"/>
              <a:ext cx="142876" cy="285752"/>
            </a:xfrm>
            <a:prstGeom prst="moon">
              <a:avLst/>
            </a:prstGeom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58" name="Трапеция 57"/>
            <p:cNvSpPr/>
            <p:nvPr/>
          </p:nvSpPr>
          <p:spPr>
            <a:xfrm rot="10800000">
              <a:off x="7786688" y="5072188"/>
              <a:ext cx="642937" cy="460278"/>
            </a:xfrm>
            <a:prstGeom prst="trapezoid">
              <a:avLst/>
            </a:prstGeom>
            <a:ln/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55" name="Трапеция 54"/>
            <p:cNvSpPr/>
            <p:nvPr/>
          </p:nvSpPr>
          <p:spPr>
            <a:xfrm rot="10800000">
              <a:off x="7793038" y="5429300"/>
              <a:ext cx="695325" cy="236488"/>
            </a:xfrm>
            <a:prstGeom prst="trapezoid">
              <a:avLst/>
            </a:prstGeom>
            <a:gradFill flip="none" rotWithShape="1">
              <a:gsLst>
                <a:gs pos="33000">
                  <a:schemeClr val="bg1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16200000" scaled="1"/>
              <a:tileRect/>
            </a:gradFill>
            <a:ln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prstClr val="white"/>
                </a:solidFill>
              </a:endParaRPr>
            </a:p>
          </p:txBody>
        </p:sp>
      </p:grpSp>
      <p:grpSp>
        <p:nvGrpSpPr>
          <p:cNvPr id="3116" name="Группа 76"/>
          <p:cNvGrpSpPr>
            <a:grpSpLocks/>
          </p:cNvGrpSpPr>
          <p:nvPr/>
        </p:nvGrpSpPr>
        <p:grpSpPr bwMode="auto">
          <a:xfrm>
            <a:off x="3071813" y="2214563"/>
            <a:ext cx="642937" cy="714375"/>
            <a:chOff x="3071813" y="2214563"/>
            <a:chExt cx="642937" cy="714375"/>
          </a:xfrm>
        </p:grpSpPr>
        <p:sp>
          <p:nvSpPr>
            <p:cNvPr id="61" name="Прямоугольник 60"/>
            <p:cNvSpPr/>
            <p:nvPr/>
          </p:nvSpPr>
          <p:spPr>
            <a:xfrm>
              <a:off x="3071813" y="2214563"/>
              <a:ext cx="428625" cy="714375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prstClr val="black"/>
                </a:solidFill>
              </a:endParaRPr>
            </a:p>
          </p:txBody>
        </p:sp>
        <p:cxnSp>
          <p:nvCxnSpPr>
            <p:cNvPr id="63" name="Прямая соединительная линия 62"/>
            <p:cNvCxnSpPr>
              <a:endCxn id="61" idx="2"/>
            </p:cNvCxnSpPr>
            <p:nvPr/>
          </p:nvCxnSpPr>
          <p:spPr>
            <a:xfrm rot="5400000">
              <a:off x="3106738" y="2749550"/>
              <a:ext cx="357188" cy="1587"/>
            </a:xfrm>
            <a:prstGeom prst="line">
              <a:avLst/>
            </a:prstGeom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  <p:sp>
          <p:nvSpPr>
            <p:cNvPr id="65" name="Овал 64"/>
            <p:cNvSpPr/>
            <p:nvPr/>
          </p:nvSpPr>
          <p:spPr>
            <a:xfrm>
              <a:off x="3214688" y="2786063"/>
              <a:ext cx="142875" cy="142875"/>
            </a:xfrm>
            <a:prstGeom prst="ellipse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3130" name="TextBox 65"/>
            <p:cNvSpPr txBox="1">
              <a:spLocks noChangeArrowheads="1"/>
            </p:cNvSpPr>
            <p:nvPr/>
          </p:nvSpPr>
          <p:spPr bwMode="auto">
            <a:xfrm>
              <a:off x="3071813" y="2238375"/>
              <a:ext cx="642937" cy="2619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r>
                <a:rPr lang="ru-RU" sz="1100" smtClean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18 С</a:t>
              </a:r>
            </a:p>
          </p:txBody>
        </p:sp>
      </p:grpSp>
      <p:grpSp>
        <p:nvGrpSpPr>
          <p:cNvPr id="3117" name="Группа 80"/>
          <p:cNvGrpSpPr>
            <a:grpSpLocks/>
          </p:cNvGrpSpPr>
          <p:nvPr/>
        </p:nvGrpSpPr>
        <p:grpSpPr bwMode="auto">
          <a:xfrm>
            <a:off x="4587875" y="2214563"/>
            <a:ext cx="760413" cy="571500"/>
            <a:chOff x="4587875" y="2214563"/>
            <a:chExt cx="760413" cy="571500"/>
          </a:xfrm>
        </p:grpSpPr>
        <p:sp>
          <p:nvSpPr>
            <p:cNvPr id="67" name="Блок-схема: ручное управление 66"/>
            <p:cNvSpPr/>
            <p:nvPr/>
          </p:nvSpPr>
          <p:spPr>
            <a:xfrm rot="5212044">
              <a:off x="4626769" y="2328069"/>
              <a:ext cx="257175" cy="334963"/>
            </a:xfrm>
            <a:prstGeom prst="flowChartManualOperation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prstClr val="black"/>
                </a:solidFill>
              </a:endParaRPr>
            </a:p>
          </p:txBody>
        </p:sp>
        <p:grpSp>
          <p:nvGrpSpPr>
            <p:cNvPr id="3119" name="Группа 83"/>
            <p:cNvGrpSpPr>
              <a:grpSpLocks/>
            </p:cNvGrpSpPr>
            <p:nvPr/>
          </p:nvGrpSpPr>
          <p:grpSpPr bwMode="auto">
            <a:xfrm>
              <a:off x="5000625" y="2214563"/>
              <a:ext cx="347663" cy="571500"/>
              <a:chOff x="5072066" y="2143116"/>
              <a:chExt cx="490542" cy="714380"/>
            </a:xfrm>
          </p:grpSpPr>
          <p:cxnSp>
            <p:nvCxnSpPr>
              <p:cNvPr id="69" name="Прямая соединительная линия 68"/>
              <p:cNvCxnSpPr/>
              <p:nvPr/>
            </p:nvCxnSpPr>
            <p:spPr>
              <a:xfrm flipV="1">
                <a:off x="5072066" y="2143116"/>
                <a:ext cx="215032" cy="142876"/>
              </a:xfrm>
              <a:prstGeom prst="line">
                <a:avLst/>
              </a:prstGeom>
            </p:spPr>
            <p:style>
              <a:lnRef idx="2">
                <a:schemeClr val="accent6"/>
              </a:lnRef>
              <a:fillRef idx="0">
                <a:schemeClr val="accent6"/>
              </a:fillRef>
              <a:effectRef idx="1">
                <a:schemeClr val="accent6"/>
              </a:effectRef>
              <a:fontRef idx="minor">
                <a:schemeClr val="tx1"/>
              </a:fontRef>
            </p:style>
          </p:cxnSp>
          <p:cxnSp>
            <p:nvCxnSpPr>
              <p:cNvPr id="71" name="Прямая соединительная линия 70"/>
              <p:cNvCxnSpPr/>
              <p:nvPr/>
            </p:nvCxnSpPr>
            <p:spPr>
              <a:xfrm flipV="1">
                <a:off x="5072066" y="2428868"/>
                <a:ext cx="286709" cy="9921"/>
              </a:xfrm>
              <a:prstGeom prst="line">
                <a:avLst/>
              </a:prstGeom>
            </p:spPr>
            <p:style>
              <a:lnRef idx="2">
                <a:schemeClr val="accent6"/>
              </a:lnRef>
              <a:fillRef idx="0">
                <a:schemeClr val="accent6"/>
              </a:fillRef>
              <a:effectRef idx="1">
                <a:schemeClr val="accent6"/>
              </a:effectRef>
              <a:fontRef idx="minor">
                <a:schemeClr val="tx1"/>
              </a:fontRef>
            </p:style>
          </p:cxnSp>
          <p:cxnSp>
            <p:nvCxnSpPr>
              <p:cNvPr id="73" name="Прямая соединительная линия 72"/>
              <p:cNvCxnSpPr/>
              <p:nvPr/>
            </p:nvCxnSpPr>
            <p:spPr>
              <a:xfrm>
                <a:off x="5072066" y="2591588"/>
                <a:ext cx="275510" cy="51594"/>
              </a:xfrm>
              <a:prstGeom prst="line">
                <a:avLst/>
              </a:prstGeom>
            </p:spPr>
            <p:style>
              <a:lnRef idx="2">
                <a:schemeClr val="accent6"/>
              </a:lnRef>
              <a:fillRef idx="0">
                <a:schemeClr val="accent6"/>
              </a:fillRef>
              <a:effectRef idx="1">
                <a:schemeClr val="accent6"/>
              </a:effectRef>
              <a:fontRef idx="minor">
                <a:schemeClr val="tx1"/>
              </a:fontRef>
            </p:style>
          </p:cxnSp>
          <p:cxnSp>
            <p:nvCxnSpPr>
              <p:cNvPr id="75" name="Прямая соединительная линия 74"/>
              <p:cNvCxnSpPr/>
              <p:nvPr/>
            </p:nvCxnSpPr>
            <p:spPr>
              <a:xfrm>
                <a:off x="5287098" y="2520150"/>
                <a:ext cx="275510" cy="51594"/>
              </a:xfrm>
              <a:prstGeom prst="line">
                <a:avLst/>
              </a:prstGeom>
            </p:spPr>
            <p:style>
              <a:lnRef idx="2">
                <a:schemeClr val="accent6"/>
              </a:lnRef>
              <a:fillRef idx="0">
                <a:schemeClr val="accent6"/>
              </a:fillRef>
              <a:effectRef idx="1">
                <a:schemeClr val="accent6"/>
              </a:effectRef>
              <a:fontRef idx="minor">
                <a:schemeClr val="tx1"/>
              </a:fontRef>
            </p:style>
          </p:cxnSp>
          <p:cxnSp>
            <p:nvCxnSpPr>
              <p:cNvPr id="76" name="Прямая соединительная линия 75"/>
              <p:cNvCxnSpPr/>
              <p:nvPr/>
            </p:nvCxnSpPr>
            <p:spPr>
              <a:xfrm flipV="1">
                <a:off x="5287098" y="2214554"/>
                <a:ext cx="275510" cy="71438"/>
              </a:xfrm>
              <a:prstGeom prst="line">
                <a:avLst/>
              </a:prstGeom>
            </p:spPr>
            <p:style>
              <a:lnRef idx="2">
                <a:schemeClr val="accent6"/>
              </a:lnRef>
              <a:fillRef idx="0">
                <a:schemeClr val="accent6"/>
              </a:fillRef>
              <a:effectRef idx="1">
                <a:schemeClr val="accent6"/>
              </a:effectRef>
              <a:fontRef idx="minor">
                <a:schemeClr val="tx1"/>
              </a:fontRef>
            </p:style>
          </p:cxnSp>
          <p:cxnSp>
            <p:nvCxnSpPr>
              <p:cNvPr id="78" name="Прямая соединительная линия 77"/>
              <p:cNvCxnSpPr/>
              <p:nvPr/>
            </p:nvCxnSpPr>
            <p:spPr>
              <a:xfrm>
                <a:off x="5072066" y="2714620"/>
                <a:ext cx="215032" cy="142876"/>
              </a:xfrm>
              <a:prstGeom prst="line">
                <a:avLst/>
              </a:prstGeom>
            </p:spPr>
            <p:style>
              <a:lnRef idx="2">
                <a:schemeClr val="accent6"/>
              </a:lnRef>
              <a:fillRef idx="0">
                <a:schemeClr val="accent6"/>
              </a:fillRef>
              <a:effectRef idx="1">
                <a:schemeClr val="accent6"/>
              </a:effectRef>
              <a:fontRef idx="minor">
                <a:schemeClr val="tx1"/>
              </a:fontRef>
            </p:style>
          </p:cxnSp>
          <p:cxnSp>
            <p:nvCxnSpPr>
              <p:cNvPr id="80" name="Прямая соединительная линия 79"/>
              <p:cNvCxnSpPr/>
              <p:nvPr/>
            </p:nvCxnSpPr>
            <p:spPr>
              <a:xfrm>
                <a:off x="5287098" y="2714620"/>
                <a:ext cx="275510" cy="123032"/>
              </a:xfrm>
              <a:prstGeom prst="line">
                <a:avLst/>
              </a:prstGeom>
            </p:spPr>
            <p:style>
              <a:lnRef idx="2">
                <a:schemeClr val="accent6"/>
              </a:lnRef>
              <a:fillRef idx="0">
                <a:schemeClr val="accent6"/>
              </a:fillRef>
              <a:effectRef idx="1">
                <a:schemeClr val="accent6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="" xmlns:p14="http://schemas.microsoft.com/office/powerpoint/2010/main" val="942401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2566638" cy="2572735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60931" y="188640"/>
            <a:ext cx="5904656" cy="1320800"/>
          </a:xfrm>
        </p:spPr>
        <p:txBody>
          <a:bodyPr>
            <a:normAutofit/>
          </a:bodyPr>
          <a:lstStyle/>
          <a:p>
            <a:pPr algn="ctr"/>
            <a:r>
              <a:rPr lang="ru-RU" b="1" i="1" dirty="0" smtClean="0">
                <a:solidFill>
                  <a:srgbClr val="C00000"/>
                </a:solidFill>
              </a:rPr>
              <a:t>ИЗГОТОВЛЕНИЕ МИНИ ПАСПОРТА РАСТЕНИЙ</a:t>
            </a:r>
            <a:endParaRPr lang="ru-RU" b="1" i="1" dirty="0">
              <a:solidFill>
                <a:srgbClr val="C00000"/>
              </a:solidFill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half" idx="1"/>
          </p:nvPr>
        </p:nvPicPr>
        <p:blipFill>
          <a:blip r:embed="rId3" cstate="email">
            <a:extLst>
              <a:ext uri="{BEBA8EAE-BF5A-486C-A8C5-ECC9F3942E4B}">
                <a14:imgProps xmlns="" xmlns:a14="http://schemas.microsoft.com/office/drawing/2010/main">
                  <a14:imgLayer r:embed="rId4">
                    <a14:imgEffect>
                      <a14:backgroundRemoval t="0" b="89963" l="0" r="96369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88168" y="2348880"/>
            <a:ext cx="3087688" cy="2320078"/>
          </a:xfrm>
          <a:prstGeom prst="rect">
            <a:avLst/>
          </a:prstGeom>
        </p:spPr>
      </p:pic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5" cstate="email"/>
          <a:stretch>
            <a:fillRect/>
          </a:stretch>
        </p:blipFill>
        <p:spPr>
          <a:xfrm>
            <a:off x="3275856" y="2137536"/>
            <a:ext cx="3987231" cy="979912"/>
          </a:xfrm>
          <a:prstGeom prst="rect">
            <a:avLst/>
          </a:prstGeom>
          <a:ln>
            <a:solidFill>
              <a:srgbClr val="C00000"/>
            </a:solidFill>
          </a:ln>
        </p:spPr>
      </p:pic>
      <p:sp>
        <p:nvSpPr>
          <p:cNvPr id="8" name="Прямоугольник 7"/>
          <p:cNvSpPr/>
          <p:nvPr/>
        </p:nvSpPr>
        <p:spPr>
          <a:xfrm>
            <a:off x="3275856" y="1550798"/>
            <a:ext cx="397923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C00000"/>
                </a:solidFill>
              </a:rPr>
              <a:t>ФИАЛКА</a:t>
            </a:r>
            <a:endParaRPr lang="ru-RU" sz="2000" b="1" dirty="0">
              <a:solidFill>
                <a:srgbClr val="C00000"/>
              </a:solidFill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email">
            <a:extLst>
              <a:ext uri="{BEBA8EAE-BF5A-486C-A8C5-ECC9F3942E4B}">
                <a14:imgProps xmlns="" xmlns:a14="http://schemas.microsoft.com/office/drawing/2010/main">
                  <a14:imgLayer r:embed="rId7">
                    <a14:imgEffect>
                      <a14:backgroundRemoval t="745" b="100000" l="9888" r="97079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6804248" y="4005064"/>
            <a:ext cx="2122796" cy="2561667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3960470" y="4047780"/>
            <a:ext cx="104547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 smtClean="0">
                <a:solidFill>
                  <a:srgbClr val="C00000"/>
                </a:solidFill>
              </a:rPr>
              <a:t>ФИКУС</a:t>
            </a:r>
            <a:endParaRPr lang="ru-RU" sz="2000" b="1" dirty="0">
              <a:solidFill>
                <a:srgbClr val="C00000"/>
              </a:solidFill>
            </a:endParaRPr>
          </a:p>
        </p:txBody>
      </p:sp>
      <p:pic>
        <p:nvPicPr>
          <p:cNvPr id="13" name="Рисунок 12"/>
          <p:cNvPicPr>
            <a:picLocks noChangeAspect="1"/>
          </p:cNvPicPr>
          <p:nvPr/>
        </p:nvPicPr>
        <p:blipFill>
          <a:blip r:embed="rId8" cstate="email"/>
          <a:stretch>
            <a:fillRect/>
          </a:stretch>
        </p:blipFill>
        <p:spPr>
          <a:xfrm>
            <a:off x="2302544" y="4711674"/>
            <a:ext cx="4694335" cy="998063"/>
          </a:xfrm>
          <a:prstGeom prst="rect">
            <a:avLst/>
          </a:prstGeom>
          <a:ln>
            <a:solidFill>
              <a:srgbClr val="C00000"/>
            </a:solidFill>
          </a:ln>
        </p:spPr>
      </p:pic>
    </p:spTree>
    <p:extLst>
      <p:ext uri="{BB962C8B-B14F-4D97-AF65-F5344CB8AC3E}">
        <p14:creationId xmlns="" xmlns:p14="http://schemas.microsoft.com/office/powerpoint/2010/main" val="1190298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Экскурсия по экологической тропе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email"/>
          <a:srcRect/>
          <a:stretch/>
        </p:blipFill>
        <p:spPr>
          <a:xfrm>
            <a:off x="357157" y="1285860"/>
            <a:ext cx="7978295" cy="4929222"/>
          </a:xfrm>
          <a:prstGeom prst="rect">
            <a:avLst/>
          </a:prstGeom>
          <a:effectLst>
            <a:softEdge rad="127000"/>
          </a:effectLst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51520" y="260648"/>
            <a:ext cx="85689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ИЗГОТОВЛЕНИЕ КОЛЛАЖА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«Природа вокруг нас»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2060848"/>
            <a:ext cx="2843808" cy="2132856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8588" r="-862"/>
          <a:stretch>
            <a:fillRect/>
          </a:stretch>
        </p:blipFill>
        <p:spPr>
          <a:xfrm>
            <a:off x="3857620" y="1000108"/>
            <a:ext cx="4357718" cy="532256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186186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7888" y="116632"/>
            <a:ext cx="8208912" cy="724942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«Царство животных»</a:t>
            </a:r>
            <a:r>
              <a:rPr lang="ru-RU" sz="2800" dirty="0" smtClean="0">
                <a:solidFill>
                  <a:srgbClr val="FF0000"/>
                </a:solidFill>
              </a:rPr>
              <a:t/>
            </a:r>
            <a:br>
              <a:rPr lang="ru-RU" sz="2800" dirty="0" smtClean="0">
                <a:solidFill>
                  <a:srgbClr val="FF0000"/>
                </a:solidFill>
              </a:rPr>
            </a:br>
            <a:r>
              <a:rPr lang="ru-RU" sz="2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Цель: подвести детей к пониманию, что в природе есть удивительный мир животных; ввести и обосновать классификацию животных на диких и домашних (по взаимоотношениям с человеком).</a:t>
            </a:r>
            <a:r>
              <a:rPr lang="ru-RU" sz="24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4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480253" y="2060848"/>
            <a:ext cx="6204181" cy="465313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39552" y="295390"/>
            <a:ext cx="8138865" cy="947192"/>
          </a:xfrm>
        </p:spPr>
        <p:txBody>
          <a:bodyPr>
            <a:normAutofit/>
          </a:bodyPr>
          <a:lstStyle/>
          <a:p>
            <a:pPr algn="ctr"/>
            <a:r>
              <a:rPr lang="ru-RU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ЗНАКОМСТВО С КРАСНОЙ КНИГОЙ РОССИИ</a:t>
            </a:r>
            <a:endParaRPr lang="ru-RU" sz="24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2" cstate="email"/>
          <a:stretch>
            <a:fillRect/>
          </a:stretch>
        </p:blipFill>
        <p:spPr>
          <a:xfrm>
            <a:off x="323528" y="1242582"/>
            <a:ext cx="2016224" cy="2638624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3286116" y="1242582"/>
            <a:ext cx="5857884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Цель: формировать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понятие о том, как нужно беречь окружающую среду; формировать представление у дошкольников о Красной книге как о документе; формировать представление о тех растениях и животных, которые занесены в Красную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книгу.</a:t>
            </a:r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9792" y="3429000"/>
            <a:ext cx="4365209" cy="327390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7664" y="179782"/>
            <a:ext cx="6347713" cy="1809057"/>
          </a:xfrm>
        </p:spPr>
        <p:txBody>
          <a:bodyPr>
            <a:normAutofit/>
          </a:bodyPr>
          <a:lstStyle/>
          <a:p>
            <a:pPr algn="ctr"/>
            <a:r>
              <a:rPr lang="ru-RU" sz="22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Пластилинография</a:t>
            </a:r>
            <a: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b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животные, занесенные в Красную книгу </a:t>
            </a:r>
            <a:endParaRPr lang="ru-RU" sz="2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 rotWithShape="1"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-1" r="-4914"/>
          <a:stretch/>
        </p:blipFill>
        <p:spPr>
          <a:xfrm>
            <a:off x="571472" y="1071546"/>
            <a:ext cx="4459326" cy="2857520"/>
          </a:xfrm>
        </p:spPr>
      </p:pic>
      <p:pic>
        <p:nvPicPr>
          <p:cNvPr id="8" name="Объект 7"/>
          <p:cNvPicPr>
            <a:picLocks noGrp="1" noChangeAspect="1"/>
          </p:cNvPicPr>
          <p:nvPr>
            <p:ph sz="quarter" idx="4"/>
          </p:nvPr>
        </p:nvPicPr>
        <p:blipFill rotWithShape="1"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r="-238"/>
          <a:stretch/>
        </p:blipFill>
        <p:spPr>
          <a:xfrm>
            <a:off x="3500430" y="3714752"/>
            <a:ext cx="5008495" cy="2928958"/>
          </a:xfrm>
        </p:spPr>
      </p:pic>
    </p:spTree>
    <p:extLst>
      <p:ext uri="{BB962C8B-B14F-4D97-AF65-F5344CB8AC3E}">
        <p14:creationId xmlns="" xmlns:p14="http://schemas.microsoft.com/office/powerpoint/2010/main" val="504500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571472" y="428604"/>
            <a:ext cx="8001056" cy="6217087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sng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Паспорт </a:t>
            </a:r>
            <a:r>
              <a:rPr kumimoji="0" lang="ru-RU" sz="2400" b="1" i="0" u="sng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проекта</a:t>
            </a:r>
            <a:r>
              <a:rPr kumimoji="0" lang="ru-RU" sz="2400" b="1" i="1" u="sng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49263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1" i="1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Тема проекта</a:t>
            </a:r>
            <a:r>
              <a:rPr kumimoji="0" lang="ru-RU" sz="22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: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«Природа вокруг нас!»</a:t>
            </a:r>
            <a:endParaRPr kumimoji="0" lang="ru-RU" sz="22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49263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ru-RU" sz="2200" b="1" i="1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Вид проекта:</a:t>
            </a:r>
            <a:r>
              <a:rPr kumimoji="0" lang="ru-RU" sz="2200" b="0" i="1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информационно-творческий.</a:t>
            </a:r>
            <a:endParaRPr kumimoji="0" lang="ru-RU" sz="22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49263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1" i="1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Участники: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дети 5-6 лет, педагоги, родители</a:t>
            </a:r>
            <a:endParaRPr kumimoji="0" lang="ru-RU" sz="22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49263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1" i="1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Срок реализации проекта: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</a:t>
            </a:r>
            <a:r>
              <a:rPr lang="ru-RU" sz="22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недели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22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49263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1" i="1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Проблема: 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зачем необходимо беречь  и любить живую     </a:t>
            </a:r>
          </a:p>
          <a:p>
            <a:pPr marL="0" marR="0" lvl="0" indent="449263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природу?</a:t>
            </a:r>
            <a:endParaRPr kumimoji="0" lang="ru-RU" sz="22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lvl="0" indent="44926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200" b="1" i="1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Цель проекта: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</a:t>
            </a:r>
            <a:r>
              <a:rPr lang="ru-RU" sz="22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создание условий для формирования у </a:t>
            </a:r>
            <a:r>
              <a:rPr lang="ru-RU" sz="22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</a:p>
          <a:p>
            <a:pPr lvl="0" indent="44926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2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ребенка </a:t>
            </a:r>
            <a:r>
              <a:rPr lang="ru-RU" sz="22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элементов экологической культуры, экологически </a:t>
            </a:r>
            <a:endParaRPr lang="ru-RU" sz="2200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indent="44926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2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грамотного </a:t>
            </a:r>
            <a:r>
              <a:rPr lang="ru-RU" sz="22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поведения в природе, гуманного отношения к </a:t>
            </a:r>
            <a:endParaRPr lang="ru-RU" sz="2200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indent="44926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2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живым </a:t>
            </a:r>
            <a:r>
              <a:rPr lang="ru-RU" sz="22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объектам фауны.</a:t>
            </a:r>
            <a:endParaRPr kumimoji="0" lang="ru-RU" sz="22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49263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1" i="1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Задачи:</a:t>
            </a:r>
          </a:p>
          <a:p>
            <a:pPr marL="0" marR="0" lvl="0" indent="449263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1) </a:t>
            </a:r>
            <a:r>
              <a:rPr lang="ru-RU" sz="22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Прививать </a:t>
            </a:r>
            <a:r>
              <a:rPr lang="ru-RU" sz="22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любовь к родной природе, формировать </a:t>
            </a:r>
            <a:endParaRPr lang="ru-RU" sz="2200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49263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2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бережное </a:t>
            </a:r>
            <a:r>
              <a:rPr lang="ru-RU" sz="22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 ней </a:t>
            </a:r>
            <a:r>
              <a:rPr lang="ru-RU" sz="22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отношение;</a:t>
            </a:r>
            <a:endParaRPr lang="ru-RU" sz="2200" dirty="0">
              <a:latin typeface="Times New Roman" pitchFamily="18" charset="0"/>
              <a:cs typeface="Times New Roman" pitchFamily="18" charset="0"/>
            </a:endParaRPr>
          </a:p>
          <a:p>
            <a:pPr lvl="0" indent="44926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2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2) </a:t>
            </a:r>
            <a:r>
              <a:rPr lang="ru-RU" sz="22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Расширять </a:t>
            </a:r>
            <a:r>
              <a:rPr lang="ru-RU" sz="22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кругозор о достопримечательностях и экологии </a:t>
            </a:r>
            <a:endParaRPr lang="ru-RU" sz="2200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indent="44926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2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родного края.</a:t>
            </a:r>
          </a:p>
          <a:p>
            <a:pPr lvl="0" indent="44926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2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3) </a:t>
            </a:r>
            <a:r>
              <a:rPr lang="ru-RU" sz="22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Познакомить </a:t>
            </a:r>
            <a:r>
              <a:rPr lang="ru-RU" sz="22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детей с правилами поведения на природе, уточнить экологические запреты. </a:t>
            </a:r>
            <a:r>
              <a:rPr lang="ru-RU" sz="22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Учить </a:t>
            </a:r>
            <a:r>
              <a:rPr lang="ru-RU" sz="22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работать в </a:t>
            </a:r>
            <a:r>
              <a:rPr lang="ru-RU" sz="22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команде.</a:t>
            </a:r>
            <a:endParaRPr kumimoji="0" lang="ru-RU" sz="22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1266606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6643702" y="214290"/>
            <a:ext cx="2309691" cy="183620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928662" y="548680"/>
            <a:ext cx="7171730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/>
              <a:t>Каждая страница книги имеет свой цвет: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ru-RU" sz="3200" b="1" dirty="0" smtClean="0"/>
              <a:t>Чёрная 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ru-RU" sz="3200" b="1" dirty="0" smtClean="0">
                <a:solidFill>
                  <a:srgbClr val="FF0000"/>
                </a:solidFill>
              </a:rPr>
              <a:t> Красная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ru-RU" sz="3200" b="1" dirty="0" smtClean="0">
                <a:solidFill>
                  <a:schemeClr val="bg1">
                    <a:lumMod val="50000"/>
                  </a:schemeClr>
                </a:solidFill>
              </a:rPr>
              <a:t> Серая 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ru-RU" sz="3200" b="1" dirty="0" smtClean="0">
                <a:solidFill>
                  <a:srgbClr val="FFCC00"/>
                </a:solidFill>
              </a:rPr>
              <a:t>Жёлтая</a:t>
            </a:r>
            <a:r>
              <a:rPr lang="ru-RU" sz="3200" b="1" dirty="0" smtClean="0"/>
              <a:t> </a:t>
            </a:r>
            <a:r>
              <a:rPr lang="ru-RU" sz="3200" b="1" dirty="0">
                <a:solidFill>
                  <a:schemeClr val="hlink"/>
                </a:solidFill>
              </a:rPr>
              <a:t>	</a:t>
            </a:r>
            <a:endParaRPr lang="ru-RU" sz="3200" b="1" dirty="0" smtClean="0">
              <a:solidFill>
                <a:schemeClr val="hlink"/>
              </a:solidFill>
            </a:endParaRP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ru-RU" sz="3200" b="1" dirty="0" smtClean="0">
                <a:solidFill>
                  <a:schemeClr val="hlink"/>
                </a:solidFill>
              </a:rPr>
              <a:t>Зелёная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ru-RU" sz="3200" b="1" dirty="0" smtClean="0">
                <a:solidFill>
                  <a:schemeClr val="hlink"/>
                </a:solidFill>
              </a:rPr>
              <a:t>      </a:t>
            </a:r>
            <a:endParaRPr lang="ru-RU" sz="32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179512" y="3933056"/>
            <a:ext cx="2814386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Белая</a:t>
            </a:r>
            <a:endParaRPr lang="ru-RU" sz="4000" b="1" cap="none" spc="0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2847223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4572638" cy="3429479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7944" y="432048"/>
            <a:ext cx="4819464" cy="6425952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997391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14282" y="285728"/>
            <a:ext cx="3131840" cy="2348880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>
          <a:xfrm rot="16200000">
            <a:off x="2607311" y="750219"/>
            <a:ext cx="6451483" cy="5379625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057344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51520" y="116632"/>
            <a:ext cx="2862384" cy="2146788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>
          <a:xfrm rot="16200000">
            <a:off x="3115905" y="751481"/>
            <a:ext cx="5472608" cy="564307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353868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79512" y="260648"/>
            <a:ext cx="2430335" cy="1822752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>
          <a:xfrm rot="16200000">
            <a:off x="2936893" y="497749"/>
            <a:ext cx="5569906" cy="5333156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419194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>
          <a:xfrm rot="5400000">
            <a:off x="3713087" y="1145385"/>
            <a:ext cx="5336842" cy="5135046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15498" y="184862"/>
            <a:ext cx="3798487" cy="2848866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828937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51520" y="188640"/>
            <a:ext cx="2718367" cy="2038776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>
          <a:xfrm rot="16200000">
            <a:off x="3136377" y="720181"/>
            <a:ext cx="6028085" cy="5397052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836659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123728" y="188640"/>
            <a:ext cx="58326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</a:rPr>
              <a:t>Итог проекта:</a:t>
            </a:r>
            <a:endParaRPr lang="ru-RU" sz="2800" b="1" dirty="0">
              <a:solidFill>
                <a:srgbClr val="C00000"/>
              </a:solidFill>
            </a:endParaRPr>
          </a:p>
        </p:txBody>
      </p:sp>
      <p:pic>
        <p:nvPicPr>
          <p:cNvPr id="3074" name="Picture 2" descr="C:\Users\Саша\Desktop\Рисунок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1071546"/>
            <a:ext cx="7440994" cy="498159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3919177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42910" y="751344"/>
            <a:ext cx="8033546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Таким образом, при системном, комплексном   проведении работы были достигнуты   намеченные   цели: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1.   Воспитание   любви   и   уважения   к растениям, природе    в   целом.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2. Воспитание осознанного бережного   отношения   к    объектам природы. 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3.  Формирование   умения   и   желания    прогнозировать   свои   действия   по   отношению   к   окружающей среде.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4.Формирование   навыков экологически грамотного и безопасного   поведения   в природе.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    Наш проект способен при   целенаправленной деятельности педагогов и родителей помочь   детям осознать себя   взрослыми людьми, спасающими и   оберегающими  природу родного края.</a:t>
            </a:r>
          </a:p>
        </p:txBody>
      </p:sp>
    </p:spTree>
    <p:extLst>
      <p:ext uri="{BB962C8B-B14F-4D97-AF65-F5344CB8AC3E}">
        <p14:creationId xmlns="" xmlns:p14="http://schemas.microsoft.com/office/powerpoint/2010/main" val="1979907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99592" y="188640"/>
            <a:ext cx="78488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Этапы реализации проекта:</a:t>
            </a:r>
            <a:endParaRPr lang="ru-RU" sz="2400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57158" y="1000108"/>
            <a:ext cx="412561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 ЭТАП: Подготовительный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79512" y="1578278"/>
            <a:ext cx="8784976" cy="51090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- Составление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плана по реализации проекта.</a:t>
            </a:r>
          </a:p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- Создание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необходимых условий для реализации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проекта.</a:t>
            </a:r>
            <a:endParaRPr lang="ru-RU" sz="22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- Подготовка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предметно – развивающей среды, экологических игр и атрибутов к ним.</a:t>
            </a:r>
          </a:p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- Подготовка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информационного материала для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родителей.</a:t>
            </a:r>
            <a:endParaRPr lang="ru-RU" sz="22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- Оформление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папки наблюдений на прогулке, картотека «Опыты».</a:t>
            </a:r>
          </a:p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- Подборка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дидактических и настольно – печатных игр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«Совушка», «Коршун и наседка», «Волк во рву», «Охотники и зайцы», «Раз, два, три, к дереву беги»,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«Круговорот воды в природе»,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«Помощники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в саду»,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«Четвертый лишний», «Природа – не природа», «Наши друзья», «Кто в домике живет?», «Собери картинку», «Ботаническое лото», «Угадай по описанию», «Кто что ест?», «Так бывает или нет?», «Какое время года?», «Узнай, чей лист?», «Что сажают в огороде?».</a:t>
            </a:r>
          </a:p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- Подбор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иллюстраций по теме проекта.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259260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764704"/>
            <a:ext cx="8424936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- Отгадывание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загадок о растениях и животных; чтение пословиц и поговорок о природе.</a:t>
            </a:r>
          </a:p>
          <a:p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- Проведение бесед по темам: «Что такое природа?», «Воспитание любви к природе», «Красная книга России», «Как нужно вести себя в лесу».</a:t>
            </a:r>
          </a:p>
          <a:p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- Оформление консультаций для родителей: «Экологическое воспитание детей в семье», «Как организовать уголок природы в группе ДОУ».</a:t>
            </a:r>
          </a:p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- Подборка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аудиозаписей с голосами животных и птиц и звуками природы.</a:t>
            </a:r>
          </a:p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- Подготовка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презентаций: «Красная книга», «Жизнь животных и птиц», «В мире растений».</a:t>
            </a:r>
          </a:p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- Подборка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художественной литературы для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чтения.</a:t>
            </a:r>
            <a:endParaRPr lang="ru-RU" sz="22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Наблюдение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за погодными явлениями: ветер, дождь и их влиянии на состояние деревьев, наблюдение за птицами и насекомыми на участке детского сада. </a:t>
            </a:r>
          </a:p>
        </p:txBody>
      </p:sp>
    </p:spTree>
    <p:extLst>
      <p:ext uri="{BB962C8B-B14F-4D97-AF65-F5344CB8AC3E}">
        <p14:creationId xmlns="" xmlns:p14="http://schemas.microsoft.com/office/powerpoint/2010/main" val="2843921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03848" y="188640"/>
            <a:ext cx="290015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 ЭТАП: Основной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467544" y="1582341"/>
            <a:ext cx="7776864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- Разработка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(планирование) проекта.</a:t>
            </a:r>
          </a:p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- Проведение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познавательных занятий и бесед.</a:t>
            </a:r>
          </a:p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- Посадка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огорода на окне. Ведение календаря наблюдений.</a:t>
            </a:r>
          </a:p>
          <a:p>
            <a:pPr>
              <a:buFontTx/>
              <a:buChar char="-"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Совместная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деятельность по художественному творчеству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«Природа вокруг нас»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(рисование с детьми «запрещающих знаков» поведения человека в природе). </a:t>
            </a:r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Коллаж «Природа вокруг нас».</a:t>
            </a:r>
            <a:endParaRPr lang="ru-RU" sz="22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- Изготовление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Красной книги.</a:t>
            </a:r>
          </a:p>
        </p:txBody>
      </p:sp>
    </p:spTree>
    <p:extLst>
      <p:ext uri="{BB962C8B-B14F-4D97-AF65-F5344CB8AC3E}">
        <p14:creationId xmlns="" xmlns:p14="http://schemas.microsoft.com/office/powerpoint/2010/main" val="1397084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03648" y="548680"/>
            <a:ext cx="6264696" cy="18774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3 ЭТАП: Заключительный</a:t>
            </a: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ctr"/>
            <a:endParaRPr lang="ru-RU" sz="2400" b="1" dirty="0">
              <a:solidFill>
                <a:srgbClr val="FF0000"/>
              </a:solidFill>
            </a:endParaRPr>
          </a:p>
          <a:p>
            <a:pPr algn="ctr"/>
            <a:endParaRPr lang="ru-RU" sz="2400" b="1" dirty="0">
              <a:solidFill>
                <a:srgbClr val="FF0000"/>
              </a:solidFill>
            </a:endParaRPr>
          </a:p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- Презентация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Красной книги</a:t>
            </a:r>
          </a:p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- Презентация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коллажа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«Природа вокруг нас».</a:t>
            </a:r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962276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75656" y="260648"/>
            <a:ext cx="5826719" cy="1070238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Основной этап</a:t>
            </a:r>
            <a:endParaRPr lang="ru-RU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05096" y="2888401"/>
            <a:ext cx="8928992" cy="1096899"/>
          </a:xfrm>
        </p:spPr>
        <p:txBody>
          <a:bodyPr>
            <a:normAutofit fontScale="92500"/>
          </a:bodyPr>
          <a:lstStyle/>
          <a:p>
            <a:pPr algn="l"/>
            <a:r>
              <a:rPr lang="ru-RU" sz="28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«Царство растений</a:t>
            </a:r>
            <a:r>
              <a:rPr lang="ru-RU" sz="28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»                    «</a:t>
            </a:r>
            <a:r>
              <a:rPr lang="ru-RU" sz="28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Царство животных»</a:t>
            </a:r>
            <a:br>
              <a:rPr lang="ru-RU" sz="28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r>
              <a:rPr lang="ru-RU" sz="28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 </a:t>
            </a:r>
          </a:p>
        </p:txBody>
      </p:sp>
      <p:cxnSp>
        <p:nvCxnSpPr>
          <p:cNvPr id="5" name="Прямая со стрелкой 4"/>
          <p:cNvCxnSpPr/>
          <p:nvPr/>
        </p:nvCxnSpPr>
        <p:spPr>
          <a:xfrm flipH="1">
            <a:off x="1979712" y="1330886"/>
            <a:ext cx="1656184" cy="1584176"/>
          </a:xfrm>
          <a:prstGeom prst="straightConnector1">
            <a:avLst/>
          </a:prstGeom>
          <a:ln w="57150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>
            <a:off x="4860032" y="1330886"/>
            <a:ext cx="2016224" cy="1584176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>
            <a:off x="1835696" y="3445240"/>
            <a:ext cx="0" cy="1080120"/>
          </a:xfrm>
          <a:prstGeom prst="straightConnector1">
            <a:avLst/>
          </a:prstGeom>
          <a:ln w="38100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>
            <a:off x="7164288" y="3436850"/>
            <a:ext cx="0" cy="108012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683568" y="4472577"/>
            <a:ext cx="35283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solidFill>
                  <a:srgbClr val="002060"/>
                </a:solidFill>
              </a:rPr>
              <a:t>Огород на окне</a:t>
            </a:r>
            <a:endParaRPr lang="ru-RU" sz="2400" b="1" i="1" dirty="0">
              <a:solidFill>
                <a:srgbClr val="00206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724128" y="4472577"/>
            <a:ext cx="28083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solidFill>
                  <a:schemeClr val="accent5">
                    <a:lumMod val="75000"/>
                  </a:schemeClr>
                </a:solidFill>
              </a:rPr>
              <a:t>Красная книга</a:t>
            </a:r>
            <a:endParaRPr lang="ru-RU" sz="2400" b="1" i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16" name="Правая фигурная скобка 15"/>
          <p:cNvSpPr/>
          <p:nvPr/>
        </p:nvSpPr>
        <p:spPr>
          <a:xfrm rot="5400000">
            <a:off x="3995936" y="2921481"/>
            <a:ext cx="720080" cy="5040560"/>
          </a:xfrm>
          <a:prstGeom prst="rightBrace">
            <a:avLst/>
          </a:prstGeom>
          <a:ln w="28575">
            <a:solidFill>
              <a:srgbClr val="C0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1979712" y="6021288"/>
            <a:ext cx="56886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Коллаж </a:t>
            </a:r>
            <a:r>
              <a:rPr lang="ru-RU" sz="2400" b="1" dirty="0" smtClean="0">
                <a:solidFill>
                  <a:srgbClr val="FF0000"/>
                </a:solidFill>
              </a:rPr>
              <a:t>«Природа вокруг нас» </a:t>
            </a:r>
            <a:endParaRPr lang="ru-RU" sz="2400" b="1" dirty="0">
              <a:solidFill>
                <a:srgbClr val="FF000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578370" y="861453"/>
            <a:ext cx="938865" cy="93886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7302375" y="883330"/>
            <a:ext cx="1365622" cy="1365622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329479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0" y="285728"/>
            <a:ext cx="8856984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«Царство растений»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 </a:t>
            </a:r>
            <a:endParaRPr kumimoji="0" lang="ru-RU" sz="24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Цель: подвести детей к пониманию, что в природе есть удивительное царство – мир растений; ввести и обосновать классификацию растений как  дикорастущих и культурных (по взаимоотношениям с человеком).</a:t>
            </a:r>
            <a:endParaRPr kumimoji="0" lang="ru-RU" sz="2000" b="0" i="0" u="none" strike="noStrike" cap="none" normalizeH="0" baseline="0" dirty="0" smtClean="0">
              <a:ln>
                <a:noFill/>
              </a:ln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2066" y="1928802"/>
            <a:ext cx="3456384" cy="4601312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1026" name="Picture 2" descr="C:\Users\Саша\Desktop\detsad-261552-1452796476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2357430"/>
            <a:ext cx="4481240" cy="3357586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47664" y="404664"/>
            <a:ext cx="59766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Почва и </a:t>
            </a:r>
            <a:r>
              <a:rPr lang="ru-RU" sz="2400" b="1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ее </a:t>
            </a:r>
            <a:r>
              <a:rPr lang="ru-RU" sz="24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свойства  </a:t>
            </a:r>
            <a:endParaRPr lang="ru-RU" sz="2400" b="1" dirty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143372" y="1000108"/>
            <a:ext cx="4680520" cy="42264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                     Цель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: </a:t>
            </a:r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                   -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закрепить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с детьми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            </a:t>
            </a:r>
          </a:p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                   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знания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о том, что влага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                   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необходима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почве и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                   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растениям;       </a:t>
            </a:r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/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                   - развивать           </a:t>
            </a:r>
          </a:p>
          <a:p>
            <a:pPr marL="285750" indent="-285750"/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                   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познавательные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        </a:t>
            </a:r>
          </a:p>
          <a:p>
            <a:pPr marL="285750" indent="-285750"/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                   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поисковые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способности,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pPr marL="285750" indent="-285750"/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                   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наблюдательность,       </a:t>
            </a:r>
          </a:p>
          <a:p>
            <a:pPr marL="285750" indent="-285750"/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                   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любознательность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; </a:t>
            </a:r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/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                   - воспитывать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любовь к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285750" indent="-285750"/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                   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природе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. </a:t>
            </a:r>
          </a:p>
        </p:txBody>
      </p:sp>
      <p:pic>
        <p:nvPicPr>
          <p:cNvPr id="2051" name="Picture 3" descr="C:\Users\Саша\Desktop\32d46b37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1357298"/>
            <a:ext cx="5045487" cy="378621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3495656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кстура гранж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67000"/>
                <a:shade val="65000"/>
              </a:schemeClr>
              <a:schemeClr val="phClr">
                <a:tint val="10000"/>
                <a:satMod val="130000"/>
              </a:schemeClr>
            </a:duotone>
          </a:blip>
          <a:tile tx="0" ty="0" sx="60000" sy="59000" flip="none" algn="b"/>
        </a:blipFill>
        <a:blipFill rotWithShape="1">
          <a:blip xmlns:r="http://schemas.openxmlformats.org/officeDocument/2006/relationships" r:embed="rId1">
            <a:duotone>
              <a:schemeClr val="phClr">
                <a:shade val="30000"/>
                <a:satMod val="115000"/>
              </a:schemeClr>
              <a:schemeClr val="phClr">
                <a:tint val="34000"/>
              </a:schemeClr>
            </a:duotone>
          </a:blip>
          <a:tile tx="0" ty="0" sx="60000" sy="59000" flip="none" algn="b"/>
        </a:blipFill>
      </a:fillStyleLst>
      <a:lnStyleLst>
        <a:ln w="6350" cap="flat" cmpd="sng" algn="ctr">
          <a:solidFill>
            <a:schemeClr val="phClr">
              <a:tint val="7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softEdge rad="12700"/>
          </a:effectLst>
        </a:effectStyle>
        <a:effectStyle>
          <a:effectLst>
            <a:outerShdw blurRad="50800" dist="19050" dir="5400000" algn="tl" rotWithShape="0">
              <a:srgbClr val="000000">
                <a:alpha val="60000"/>
              </a:srgbClr>
            </a:outerShdw>
            <a:softEdge rad="12700"/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Facet" id="{C0C680CD-088A-49FC-A102-D699147F32B2}" vid="{8C59B386-999D-4CB6-B907-9F3997C027CC}"/>
    </a:ext>
  </a:extLst>
</a:theme>
</file>

<file path=ppt/theme/theme2.xml><?xml version="1.0" encoding="utf-8"?>
<a:theme xmlns:a="http://schemas.openxmlformats.org/drawingml/2006/main" name="1_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382</TotalTime>
  <Words>698</Words>
  <Application>Microsoft Office PowerPoint</Application>
  <PresentationFormat>Экран (4:3)</PresentationFormat>
  <Paragraphs>114</Paragraphs>
  <Slides>28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28</vt:i4>
      </vt:variant>
    </vt:vector>
  </HeadingPairs>
  <TitlesOfParts>
    <vt:vector size="30" baseType="lpstr">
      <vt:lpstr>Грань</vt:lpstr>
      <vt:lpstr>1_Грань</vt:lpstr>
      <vt:lpstr>Проект  «Природа вокруг нас!»</vt:lpstr>
      <vt:lpstr>Слайд 2</vt:lpstr>
      <vt:lpstr>Слайд 3</vt:lpstr>
      <vt:lpstr>Слайд 4</vt:lpstr>
      <vt:lpstr>Слайд 5</vt:lpstr>
      <vt:lpstr>Слайд 6</vt:lpstr>
      <vt:lpstr>Основной этап</vt:lpstr>
      <vt:lpstr>Слайд 8</vt:lpstr>
      <vt:lpstr>Слайд 9</vt:lpstr>
      <vt:lpstr>Мы сажаем огород</vt:lpstr>
      <vt:lpstr>КАЛЕНДАРЬ НАБЛЮДЕНИЙ</vt:lpstr>
      <vt:lpstr>ИЗУЧЕНИЕ КОМНАТНЫХ РАСТЕНИЙ</vt:lpstr>
      <vt:lpstr>Условные обозначения</vt:lpstr>
      <vt:lpstr>ИЗГОТОВЛЕНИЕ МИНИ ПАСПОРТА РАСТЕНИЙ</vt:lpstr>
      <vt:lpstr>Экскурсия по экологической тропе</vt:lpstr>
      <vt:lpstr>Слайд 16</vt:lpstr>
      <vt:lpstr>«Царство животных» Цель: подвести детей к пониманию, что в природе есть удивительный мир животных; ввести и обосновать классификацию животных на диких и домашних (по взаимоотношениям с человеком). </vt:lpstr>
      <vt:lpstr>ЗНАКОМСТВО С КРАСНОЙ КНИГОЙ РОССИИ</vt:lpstr>
      <vt:lpstr>Пластилинография: животные, занесенные в Красную книгу 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Экологический проект в старшей группе «Будь природе другом!»</dc:title>
  <dc:creator>Администратор</dc:creator>
  <cp:lastModifiedBy>Саша</cp:lastModifiedBy>
  <cp:revision>50</cp:revision>
  <dcterms:created xsi:type="dcterms:W3CDTF">2016-10-27T17:21:04Z</dcterms:created>
  <dcterms:modified xsi:type="dcterms:W3CDTF">2022-03-07T12:39:03Z</dcterms:modified>
</cp:coreProperties>
</file>