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3" r:id="rId5"/>
    <p:sldId id="262" r:id="rId6"/>
    <p:sldId id="261" r:id="rId7"/>
    <p:sldId id="264" r:id="rId8"/>
    <p:sldId id="266" r:id="rId9"/>
    <p:sldId id="265" r:id="rId10"/>
    <p:sldId id="267" r:id="rId11"/>
    <p:sldId id="268" r:id="rId12"/>
    <p:sldId id="271" r:id="rId13"/>
    <p:sldId id="270" r:id="rId14"/>
    <p:sldId id="281" r:id="rId15"/>
    <p:sldId id="277" r:id="rId16"/>
    <p:sldId id="276" r:id="rId17"/>
    <p:sldId id="272" r:id="rId18"/>
    <p:sldId id="278" r:id="rId19"/>
    <p:sldId id="273" r:id="rId20"/>
    <p:sldId id="282" r:id="rId21"/>
    <p:sldId id="279" r:id="rId22"/>
    <p:sldId id="283" r:id="rId23"/>
    <p:sldId id="27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37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8564FC-8BE5-46AA-B15C-C9EBC0BEB201}" type="doc">
      <dgm:prSet loTypeId="urn:microsoft.com/office/officeart/2005/8/layout/cycle7" loCatId="cycle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121172A-5273-4654-9388-ADBFC915664B}">
      <dgm:prSet phldrT="[Текст]" custT="1"/>
      <dgm:spPr/>
      <dgm:t>
        <a:bodyPr/>
        <a:lstStyle/>
        <a:p>
          <a:r>
            <a:rPr lang="ru-RU" sz="4400" dirty="0" smtClean="0"/>
            <a:t>ЧЕЛОВЕК</a:t>
          </a:r>
          <a:endParaRPr lang="ru-RU" sz="4400" dirty="0"/>
        </a:p>
      </dgm:t>
    </dgm:pt>
    <dgm:pt modelId="{3B6D8015-D7F0-47E9-967D-F2CB04FDD79E}" type="parTrans" cxnId="{40F00731-452D-427A-96FB-7364A82C9BC9}">
      <dgm:prSet/>
      <dgm:spPr/>
      <dgm:t>
        <a:bodyPr/>
        <a:lstStyle/>
        <a:p>
          <a:endParaRPr lang="ru-RU"/>
        </a:p>
      </dgm:t>
    </dgm:pt>
    <dgm:pt modelId="{2D7813AF-522E-4076-8B62-291F275D7465}" type="sibTrans" cxnId="{40F00731-452D-427A-96FB-7364A82C9BC9}">
      <dgm:prSet/>
      <dgm:spPr/>
      <dgm:t>
        <a:bodyPr/>
        <a:lstStyle/>
        <a:p>
          <a:endParaRPr lang="ru-RU"/>
        </a:p>
      </dgm:t>
    </dgm:pt>
    <dgm:pt modelId="{18412872-7A16-4BE4-ADD1-4D1C0F29C414}">
      <dgm:prSet phldrT="[Текст]" custT="1"/>
      <dgm:spPr/>
      <dgm:t>
        <a:bodyPr/>
        <a:lstStyle/>
        <a:p>
          <a:r>
            <a:rPr lang="ru-RU" sz="4400" dirty="0" smtClean="0"/>
            <a:t>НЕЖИВАЯ</a:t>
          </a:r>
        </a:p>
        <a:p>
          <a:r>
            <a:rPr lang="ru-RU" sz="4400" dirty="0" smtClean="0"/>
            <a:t>ПРИРОДА</a:t>
          </a:r>
          <a:endParaRPr lang="ru-RU" sz="4400" dirty="0"/>
        </a:p>
      </dgm:t>
    </dgm:pt>
    <dgm:pt modelId="{9DB8AA3D-3E8B-45C1-873F-C2C83D2B67BA}" type="parTrans" cxnId="{5E10866C-EC48-4555-A693-1289B0839C1A}">
      <dgm:prSet/>
      <dgm:spPr/>
      <dgm:t>
        <a:bodyPr/>
        <a:lstStyle/>
        <a:p>
          <a:endParaRPr lang="ru-RU"/>
        </a:p>
      </dgm:t>
    </dgm:pt>
    <dgm:pt modelId="{78094D02-C672-4674-AE74-BEA79DE08484}" type="sibTrans" cxnId="{5E10866C-EC48-4555-A693-1289B0839C1A}">
      <dgm:prSet/>
      <dgm:spPr/>
      <dgm:t>
        <a:bodyPr/>
        <a:lstStyle/>
        <a:p>
          <a:endParaRPr lang="ru-RU"/>
        </a:p>
      </dgm:t>
    </dgm:pt>
    <dgm:pt modelId="{CE39A88B-6FE3-42B3-8888-51076B8A4BF0}">
      <dgm:prSet phldrT="[Текст]" custT="1"/>
      <dgm:spPr/>
      <dgm:t>
        <a:bodyPr/>
        <a:lstStyle/>
        <a:p>
          <a:r>
            <a:rPr lang="ru-RU" sz="4400" dirty="0" smtClean="0"/>
            <a:t>ЖИВОТНЫЕ</a:t>
          </a:r>
          <a:endParaRPr lang="ru-RU" sz="4400" dirty="0"/>
        </a:p>
      </dgm:t>
    </dgm:pt>
    <dgm:pt modelId="{65F3FCA7-7ADD-4AAC-9D24-E8DF791812EE}" type="parTrans" cxnId="{35E1C464-63C5-488C-BDBF-EF380C29A331}">
      <dgm:prSet/>
      <dgm:spPr/>
      <dgm:t>
        <a:bodyPr/>
        <a:lstStyle/>
        <a:p>
          <a:endParaRPr lang="ru-RU"/>
        </a:p>
      </dgm:t>
    </dgm:pt>
    <dgm:pt modelId="{6AB4F792-43B0-4F26-B58D-F36E5E99DCD9}" type="sibTrans" cxnId="{35E1C464-63C5-488C-BDBF-EF380C29A331}">
      <dgm:prSet/>
      <dgm:spPr/>
      <dgm:t>
        <a:bodyPr/>
        <a:lstStyle/>
        <a:p>
          <a:endParaRPr lang="ru-RU"/>
        </a:p>
      </dgm:t>
    </dgm:pt>
    <dgm:pt modelId="{5052B5DB-424D-4409-B4BE-B7A72E1317AB}">
      <dgm:prSet custT="1"/>
      <dgm:spPr/>
      <dgm:t>
        <a:bodyPr/>
        <a:lstStyle/>
        <a:p>
          <a:r>
            <a:rPr lang="ru-RU" sz="4400" dirty="0" smtClean="0"/>
            <a:t>РАСТЕНИЯ</a:t>
          </a:r>
          <a:endParaRPr lang="ru-RU" sz="4400" dirty="0"/>
        </a:p>
      </dgm:t>
    </dgm:pt>
    <dgm:pt modelId="{A8FBBADC-4549-4794-8AB9-1EF4437D8367}" type="parTrans" cxnId="{9AAC667A-3305-4522-96AE-2A66D0413043}">
      <dgm:prSet/>
      <dgm:spPr/>
      <dgm:t>
        <a:bodyPr/>
        <a:lstStyle/>
        <a:p>
          <a:endParaRPr lang="ru-RU"/>
        </a:p>
      </dgm:t>
    </dgm:pt>
    <dgm:pt modelId="{A8A3EB86-0E03-452C-B93D-8D764E867758}" type="sibTrans" cxnId="{9AAC667A-3305-4522-96AE-2A66D0413043}">
      <dgm:prSet/>
      <dgm:spPr/>
      <dgm:t>
        <a:bodyPr/>
        <a:lstStyle/>
        <a:p>
          <a:endParaRPr lang="ru-RU"/>
        </a:p>
      </dgm:t>
    </dgm:pt>
    <dgm:pt modelId="{8FC2EE94-191D-494F-82FD-6FDAF0228757}" type="pres">
      <dgm:prSet presAssocID="{ED8564FC-8BE5-46AA-B15C-C9EBC0BEB20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CBC43-9830-4461-9857-F1EB90E19B37}" type="pres">
      <dgm:prSet presAssocID="{4121172A-5273-4654-9388-ADBFC915664B}" presName="node" presStyleLbl="node1" presStyleIdx="0" presStyleCnt="4" custScaleX="183444" custRadScaleRad="97558" custRadScaleInc="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6573E7-6569-49BD-A714-46CB9C40B8BA}" type="pres">
      <dgm:prSet presAssocID="{2D7813AF-522E-4076-8B62-291F275D7465}" presName="sibTrans" presStyleLbl="sibTrans2D1" presStyleIdx="0" presStyleCnt="4" custScaleX="117497" custLinFactNeighborX="22964" custLinFactNeighborY="-591"/>
      <dgm:spPr/>
      <dgm:t>
        <a:bodyPr/>
        <a:lstStyle/>
        <a:p>
          <a:endParaRPr lang="ru-RU"/>
        </a:p>
      </dgm:t>
    </dgm:pt>
    <dgm:pt modelId="{372FC5BC-8921-47B6-BBBB-19E73045CA30}" type="pres">
      <dgm:prSet presAssocID="{2D7813AF-522E-4076-8B62-291F275D7465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1E7944C7-5AB8-468B-B6CF-01536414B39E}" type="pres">
      <dgm:prSet presAssocID="{5052B5DB-424D-4409-B4BE-B7A72E1317AB}" presName="node" presStyleLbl="node1" presStyleIdx="1" presStyleCnt="4" custScaleX="144741" custScaleY="110641" custRadScaleRad="91457" custRadScaleInc="-3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08123D-2AF3-4380-A128-6BEB577FB65A}" type="pres">
      <dgm:prSet presAssocID="{A8A3EB86-0E03-452C-B93D-8D764E867758}" presName="sibTrans" presStyleLbl="sibTrans2D1" presStyleIdx="1" presStyleCnt="4" custScaleX="127376" custLinFactNeighborX="30890" custLinFactNeighborY="1212"/>
      <dgm:spPr/>
      <dgm:t>
        <a:bodyPr/>
        <a:lstStyle/>
        <a:p>
          <a:endParaRPr lang="ru-RU"/>
        </a:p>
      </dgm:t>
    </dgm:pt>
    <dgm:pt modelId="{19C3B8F9-09E3-42EB-A3E0-D85469FA98E4}" type="pres">
      <dgm:prSet presAssocID="{A8A3EB86-0E03-452C-B93D-8D764E867758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8498A50D-D58A-4C73-BC02-20712A3BC9BD}" type="pres">
      <dgm:prSet presAssocID="{18412872-7A16-4BE4-ADD1-4D1C0F29C414}" presName="node" presStyleLbl="node1" presStyleIdx="2" presStyleCnt="4" custScaleX="174540" custRadScaleRad="100197" custRadScaleInc="15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749874-5439-43BD-834A-8F266452077F}" type="pres">
      <dgm:prSet presAssocID="{78094D02-C672-4674-AE74-BEA79DE08484}" presName="sibTrans" presStyleLbl="sibTrans2D1" presStyleIdx="2" presStyleCnt="4" custScaleX="125979" custLinFactNeighborX="-9515" custLinFactNeighborY="-8023"/>
      <dgm:spPr/>
      <dgm:t>
        <a:bodyPr/>
        <a:lstStyle/>
        <a:p>
          <a:endParaRPr lang="ru-RU"/>
        </a:p>
      </dgm:t>
    </dgm:pt>
    <dgm:pt modelId="{F07DC86B-C028-4E93-9115-F6D1A55CA44D}" type="pres">
      <dgm:prSet presAssocID="{78094D02-C672-4674-AE74-BEA79DE08484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A7EE4A1E-6698-4B9F-A238-D508E7ACF38F}" type="pres">
      <dgm:prSet presAssocID="{CE39A88B-6FE3-42B3-8888-51076B8A4BF0}" presName="node" presStyleLbl="node1" presStyleIdx="3" presStyleCnt="4" custScaleX="152132" custScaleY="110642" custRadScaleRad="90323" custRadScaleInc="3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94FFEF-4BDC-40CE-AF0C-D47B68F04F61}" type="pres">
      <dgm:prSet presAssocID="{6AB4F792-43B0-4F26-B58D-F36E5E99DCD9}" presName="sibTrans" presStyleLbl="sibTrans2D1" presStyleIdx="3" presStyleCnt="4" custScaleX="117173" custLinFactNeighborX="-28141" custLinFactNeighborY="-2862"/>
      <dgm:spPr/>
      <dgm:t>
        <a:bodyPr/>
        <a:lstStyle/>
        <a:p>
          <a:endParaRPr lang="ru-RU"/>
        </a:p>
      </dgm:t>
    </dgm:pt>
    <dgm:pt modelId="{1C06C0DC-5D7D-4F07-95B3-E7BDC0CD7B8F}" type="pres">
      <dgm:prSet presAssocID="{6AB4F792-43B0-4F26-B58D-F36E5E99DCD9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E10866C-EC48-4555-A693-1289B0839C1A}" srcId="{ED8564FC-8BE5-46AA-B15C-C9EBC0BEB201}" destId="{18412872-7A16-4BE4-ADD1-4D1C0F29C414}" srcOrd="2" destOrd="0" parTransId="{9DB8AA3D-3E8B-45C1-873F-C2C83D2B67BA}" sibTransId="{78094D02-C672-4674-AE74-BEA79DE08484}"/>
    <dgm:cxn modelId="{D4D76912-951F-4BE5-AAF9-4F7F0BD18280}" type="presOf" srcId="{18412872-7A16-4BE4-ADD1-4D1C0F29C414}" destId="{8498A50D-D58A-4C73-BC02-20712A3BC9BD}" srcOrd="0" destOrd="0" presId="urn:microsoft.com/office/officeart/2005/8/layout/cycle7"/>
    <dgm:cxn modelId="{46040C5B-E8F6-467D-AA01-6DCE7981CDAF}" type="presOf" srcId="{6AB4F792-43B0-4F26-B58D-F36E5E99DCD9}" destId="{1C06C0DC-5D7D-4F07-95B3-E7BDC0CD7B8F}" srcOrd="1" destOrd="0" presId="urn:microsoft.com/office/officeart/2005/8/layout/cycle7"/>
    <dgm:cxn modelId="{5A2469E9-83EC-4391-B4AE-3A60ED42FDF3}" type="presOf" srcId="{ED8564FC-8BE5-46AA-B15C-C9EBC0BEB201}" destId="{8FC2EE94-191D-494F-82FD-6FDAF0228757}" srcOrd="0" destOrd="0" presId="urn:microsoft.com/office/officeart/2005/8/layout/cycle7"/>
    <dgm:cxn modelId="{40F00731-452D-427A-96FB-7364A82C9BC9}" srcId="{ED8564FC-8BE5-46AA-B15C-C9EBC0BEB201}" destId="{4121172A-5273-4654-9388-ADBFC915664B}" srcOrd="0" destOrd="0" parTransId="{3B6D8015-D7F0-47E9-967D-F2CB04FDD79E}" sibTransId="{2D7813AF-522E-4076-8B62-291F275D7465}"/>
    <dgm:cxn modelId="{FF9EA156-6674-465C-9961-A7EE90EDAC9D}" type="presOf" srcId="{2D7813AF-522E-4076-8B62-291F275D7465}" destId="{372FC5BC-8921-47B6-BBBB-19E73045CA30}" srcOrd="1" destOrd="0" presId="urn:microsoft.com/office/officeart/2005/8/layout/cycle7"/>
    <dgm:cxn modelId="{253A532E-A404-4367-81CB-C417F9A49E9F}" type="presOf" srcId="{CE39A88B-6FE3-42B3-8888-51076B8A4BF0}" destId="{A7EE4A1E-6698-4B9F-A238-D508E7ACF38F}" srcOrd="0" destOrd="0" presId="urn:microsoft.com/office/officeart/2005/8/layout/cycle7"/>
    <dgm:cxn modelId="{738CF9B3-7936-4BD7-A94D-D7E6A26A6569}" type="presOf" srcId="{A8A3EB86-0E03-452C-B93D-8D764E867758}" destId="{FC08123D-2AF3-4380-A128-6BEB577FB65A}" srcOrd="0" destOrd="0" presId="urn:microsoft.com/office/officeart/2005/8/layout/cycle7"/>
    <dgm:cxn modelId="{9AAC667A-3305-4522-96AE-2A66D0413043}" srcId="{ED8564FC-8BE5-46AA-B15C-C9EBC0BEB201}" destId="{5052B5DB-424D-4409-B4BE-B7A72E1317AB}" srcOrd="1" destOrd="0" parTransId="{A8FBBADC-4549-4794-8AB9-1EF4437D8367}" sibTransId="{A8A3EB86-0E03-452C-B93D-8D764E867758}"/>
    <dgm:cxn modelId="{D68D3462-91C7-4ED3-BC06-CB1B9DD5B410}" type="presOf" srcId="{A8A3EB86-0E03-452C-B93D-8D764E867758}" destId="{19C3B8F9-09E3-42EB-A3E0-D85469FA98E4}" srcOrd="1" destOrd="0" presId="urn:microsoft.com/office/officeart/2005/8/layout/cycle7"/>
    <dgm:cxn modelId="{28537E72-D93C-4C15-B294-3A34D9C1C20C}" type="presOf" srcId="{5052B5DB-424D-4409-B4BE-B7A72E1317AB}" destId="{1E7944C7-5AB8-468B-B6CF-01536414B39E}" srcOrd="0" destOrd="0" presId="urn:microsoft.com/office/officeart/2005/8/layout/cycle7"/>
    <dgm:cxn modelId="{1C01704F-1EDE-4BD8-A930-B47B17AAB121}" type="presOf" srcId="{4121172A-5273-4654-9388-ADBFC915664B}" destId="{F55CBC43-9830-4461-9857-F1EB90E19B37}" srcOrd="0" destOrd="0" presId="urn:microsoft.com/office/officeart/2005/8/layout/cycle7"/>
    <dgm:cxn modelId="{35E1C464-63C5-488C-BDBF-EF380C29A331}" srcId="{ED8564FC-8BE5-46AA-B15C-C9EBC0BEB201}" destId="{CE39A88B-6FE3-42B3-8888-51076B8A4BF0}" srcOrd="3" destOrd="0" parTransId="{65F3FCA7-7ADD-4AAC-9D24-E8DF791812EE}" sibTransId="{6AB4F792-43B0-4F26-B58D-F36E5E99DCD9}"/>
    <dgm:cxn modelId="{938BD4E7-6999-447F-BA4F-677FB23551DE}" type="presOf" srcId="{6AB4F792-43B0-4F26-B58D-F36E5E99DCD9}" destId="{7A94FFEF-4BDC-40CE-AF0C-D47B68F04F61}" srcOrd="0" destOrd="0" presId="urn:microsoft.com/office/officeart/2005/8/layout/cycle7"/>
    <dgm:cxn modelId="{376E8595-1759-4607-B42A-6AAFB5DD67AC}" type="presOf" srcId="{78094D02-C672-4674-AE74-BEA79DE08484}" destId="{39749874-5439-43BD-834A-8F266452077F}" srcOrd="0" destOrd="0" presId="urn:microsoft.com/office/officeart/2005/8/layout/cycle7"/>
    <dgm:cxn modelId="{48AE670D-364B-48C0-B5D3-DFE246D0F386}" type="presOf" srcId="{78094D02-C672-4674-AE74-BEA79DE08484}" destId="{F07DC86B-C028-4E93-9115-F6D1A55CA44D}" srcOrd="1" destOrd="0" presId="urn:microsoft.com/office/officeart/2005/8/layout/cycle7"/>
    <dgm:cxn modelId="{0450E06D-C9ED-4F15-B4F6-D2C198711B29}" type="presOf" srcId="{2D7813AF-522E-4076-8B62-291F275D7465}" destId="{496573E7-6569-49BD-A714-46CB9C40B8BA}" srcOrd="0" destOrd="0" presId="urn:microsoft.com/office/officeart/2005/8/layout/cycle7"/>
    <dgm:cxn modelId="{1C8209C9-A07A-48B7-9379-429F6BD2DD28}" type="presParOf" srcId="{8FC2EE94-191D-494F-82FD-6FDAF0228757}" destId="{F55CBC43-9830-4461-9857-F1EB90E19B37}" srcOrd="0" destOrd="0" presId="urn:microsoft.com/office/officeart/2005/8/layout/cycle7"/>
    <dgm:cxn modelId="{E9E35CA1-005E-4EC5-9F1D-4A9AD4499481}" type="presParOf" srcId="{8FC2EE94-191D-494F-82FD-6FDAF0228757}" destId="{496573E7-6569-49BD-A714-46CB9C40B8BA}" srcOrd="1" destOrd="0" presId="urn:microsoft.com/office/officeart/2005/8/layout/cycle7"/>
    <dgm:cxn modelId="{8C3C6E47-7B06-461A-98EF-D0E8878A6272}" type="presParOf" srcId="{496573E7-6569-49BD-A714-46CB9C40B8BA}" destId="{372FC5BC-8921-47B6-BBBB-19E73045CA30}" srcOrd="0" destOrd="0" presId="urn:microsoft.com/office/officeart/2005/8/layout/cycle7"/>
    <dgm:cxn modelId="{7EAE9FF0-CAD7-46D0-81CE-36619CB1B5A9}" type="presParOf" srcId="{8FC2EE94-191D-494F-82FD-6FDAF0228757}" destId="{1E7944C7-5AB8-468B-B6CF-01536414B39E}" srcOrd="2" destOrd="0" presId="urn:microsoft.com/office/officeart/2005/8/layout/cycle7"/>
    <dgm:cxn modelId="{A30F47D5-E0EC-4854-B4BA-AAF5F2C20230}" type="presParOf" srcId="{8FC2EE94-191D-494F-82FD-6FDAF0228757}" destId="{FC08123D-2AF3-4380-A128-6BEB577FB65A}" srcOrd="3" destOrd="0" presId="urn:microsoft.com/office/officeart/2005/8/layout/cycle7"/>
    <dgm:cxn modelId="{D2657208-C37C-4415-A562-08F9DDD0ECC7}" type="presParOf" srcId="{FC08123D-2AF3-4380-A128-6BEB577FB65A}" destId="{19C3B8F9-09E3-42EB-A3E0-D85469FA98E4}" srcOrd="0" destOrd="0" presId="urn:microsoft.com/office/officeart/2005/8/layout/cycle7"/>
    <dgm:cxn modelId="{3990B097-B49C-4FB0-A122-BDCA88886865}" type="presParOf" srcId="{8FC2EE94-191D-494F-82FD-6FDAF0228757}" destId="{8498A50D-D58A-4C73-BC02-20712A3BC9BD}" srcOrd="4" destOrd="0" presId="urn:microsoft.com/office/officeart/2005/8/layout/cycle7"/>
    <dgm:cxn modelId="{838DF8E5-2E50-48A9-90D5-7C4CD1806DB0}" type="presParOf" srcId="{8FC2EE94-191D-494F-82FD-6FDAF0228757}" destId="{39749874-5439-43BD-834A-8F266452077F}" srcOrd="5" destOrd="0" presId="urn:microsoft.com/office/officeart/2005/8/layout/cycle7"/>
    <dgm:cxn modelId="{44D3B3A3-A084-44B9-8CEE-03CA52A3E129}" type="presParOf" srcId="{39749874-5439-43BD-834A-8F266452077F}" destId="{F07DC86B-C028-4E93-9115-F6D1A55CA44D}" srcOrd="0" destOrd="0" presId="urn:microsoft.com/office/officeart/2005/8/layout/cycle7"/>
    <dgm:cxn modelId="{EE07BF73-8415-48F1-A64F-2EE007F41FF9}" type="presParOf" srcId="{8FC2EE94-191D-494F-82FD-6FDAF0228757}" destId="{A7EE4A1E-6698-4B9F-A238-D508E7ACF38F}" srcOrd="6" destOrd="0" presId="urn:microsoft.com/office/officeart/2005/8/layout/cycle7"/>
    <dgm:cxn modelId="{A54A089A-11CE-41CE-93E3-FBAE6CC391D0}" type="presParOf" srcId="{8FC2EE94-191D-494F-82FD-6FDAF0228757}" destId="{7A94FFEF-4BDC-40CE-AF0C-D47B68F04F61}" srcOrd="7" destOrd="0" presId="urn:microsoft.com/office/officeart/2005/8/layout/cycle7"/>
    <dgm:cxn modelId="{C1832EB0-E03A-495A-AB62-CE3DB797FEDD}" type="presParOf" srcId="{7A94FFEF-4BDC-40CE-AF0C-D47B68F04F61}" destId="{1C06C0DC-5D7D-4F07-95B3-E7BDC0CD7B8F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5CBC43-9830-4461-9857-F1EB90E19B37}">
      <dsp:nvSpPr>
        <dsp:cNvPr id="0" name=""/>
        <dsp:cNvSpPr/>
      </dsp:nvSpPr>
      <dsp:spPr>
        <a:xfrm>
          <a:off x="1781229" y="64079"/>
          <a:ext cx="4965535" cy="135341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ЧЕЛОВЕК</a:t>
          </a:r>
          <a:endParaRPr lang="ru-RU" sz="4400" kern="1200" dirty="0"/>
        </a:p>
      </dsp:txBody>
      <dsp:txXfrm>
        <a:off x="1781229" y="64079"/>
        <a:ext cx="4965535" cy="1353419"/>
      </dsp:txXfrm>
    </dsp:sp>
    <dsp:sp modelId="{496573E7-6569-49BD-A714-46CB9C40B8BA}">
      <dsp:nvSpPr>
        <dsp:cNvPr id="0" name=""/>
        <dsp:cNvSpPr/>
      </dsp:nvSpPr>
      <dsp:spPr>
        <a:xfrm rot="2807029">
          <a:off x="4993520" y="1729237"/>
          <a:ext cx="1393460" cy="47369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2807029">
        <a:off x="4993520" y="1729237"/>
        <a:ext cx="1393460" cy="473696"/>
      </dsp:txXfrm>
    </dsp:sp>
    <dsp:sp modelId="{1E7944C7-5AB8-468B-B6CF-01536414B39E}">
      <dsp:nvSpPr>
        <dsp:cNvPr id="0" name=""/>
        <dsp:cNvSpPr/>
      </dsp:nvSpPr>
      <dsp:spPr>
        <a:xfrm>
          <a:off x="4680525" y="2520271"/>
          <a:ext cx="3917906" cy="1497437"/>
        </a:xfrm>
        <a:prstGeom prst="roundRect">
          <a:avLst>
            <a:gd name="adj" fmla="val 1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РАСТЕНИЯ</a:t>
          </a:r>
          <a:endParaRPr lang="ru-RU" sz="4400" kern="1200" dirty="0"/>
        </a:p>
      </dsp:txBody>
      <dsp:txXfrm>
        <a:off x="4680525" y="2520271"/>
        <a:ext cx="3917906" cy="1497437"/>
      </dsp:txXfrm>
    </dsp:sp>
    <dsp:sp modelId="{FC08123D-2AF3-4380-A128-6BEB577FB65A}">
      <dsp:nvSpPr>
        <dsp:cNvPr id="0" name=""/>
        <dsp:cNvSpPr/>
      </dsp:nvSpPr>
      <dsp:spPr>
        <a:xfrm rot="8165533">
          <a:off x="4866579" y="4370030"/>
          <a:ext cx="1510621" cy="47369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8165533">
        <a:off x="4866579" y="4370030"/>
        <a:ext cx="1510621" cy="473696"/>
      </dsp:txXfrm>
    </dsp:sp>
    <dsp:sp modelId="{8498A50D-D58A-4C73-BC02-20712A3BC9BD}">
      <dsp:nvSpPr>
        <dsp:cNvPr id="0" name=""/>
        <dsp:cNvSpPr/>
      </dsp:nvSpPr>
      <dsp:spPr>
        <a:xfrm>
          <a:off x="1584167" y="5184566"/>
          <a:ext cx="4724518" cy="1353419"/>
        </a:xfrm>
        <a:prstGeom prst="roundRect">
          <a:avLst>
            <a:gd name="adj" fmla="val 1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НЕЖИВАЯ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ПРИРОДА</a:t>
          </a:r>
          <a:endParaRPr lang="ru-RU" sz="4400" kern="1200" dirty="0"/>
        </a:p>
      </dsp:txBody>
      <dsp:txXfrm>
        <a:off x="1584167" y="5184566"/>
        <a:ext cx="4724518" cy="1353419"/>
      </dsp:txXfrm>
    </dsp:sp>
    <dsp:sp modelId="{39749874-5439-43BD-834A-8F266452077F}">
      <dsp:nvSpPr>
        <dsp:cNvPr id="0" name=""/>
        <dsp:cNvSpPr/>
      </dsp:nvSpPr>
      <dsp:spPr>
        <a:xfrm rot="13914931">
          <a:off x="2099041" y="4326296"/>
          <a:ext cx="1494053" cy="47369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13914931">
        <a:off x="2099041" y="4326296"/>
        <a:ext cx="1494053" cy="473696"/>
      </dsp:txXfrm>
    </dsp:sp>
    <dsp:sp modelId="{A7EE4A1E-6698-4B9F-A238-D508E7ACF38F}">
      <dsp:nvSpPr>
        <dsp:cNvPr id="0" name=""/>
        <dsp:cNvSpPr/>
      </dsp:nvSpPr>
      <dsp:spPr>
        <a:xfrm>
          <a:off x="-144023" y="2520282"/>
          <a:ext cx="4117969" cy="1497450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ЖИВОТНЫЕ</a:t>
          </a:r>
          <a:endParaRPr lang="ru-RU" sz="4400" kern="1200" dirty="0"/>
        </a:p>
      </dsp:txBody>
      <dsp:txXfrm>
        <a:off x="-144023" y="2520282"/>
        <a:ext cx="4117969" cy="1497450"/>
      </dsp:txXfrm>
    </dsp:sp>
    <dsp:sp modelId="{7A94FFEF-4BDC-40CE-AF0C-D47B68F04F61}">
      <dsp:nvSpPr>
        <dsp:cNvPr id="0" name=""/>
        <dsp:cNvSpPr/>
      </dsp:nvSpPr>
      <dsp:spPr>
        <a:xfrm rot="18773760">
          <a:off x="2094386" y="1718485"/>
          <a:ext cx="1389618" cy="47369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18773760">
        <a:off x="2094386" y="1718485"/>
        <a:ext cx="1389618" cy="4736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44225-EAAA-4929-A45D-FBC0BF039D5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FD33-6787-46AB-833D-0C052D4D9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44225-EAAA-4929-A45D-FBC0BF039D5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FD33-6787-46AB-833D-0C052D4D9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44225-EAAA-4929-A45D-FBC0BF039D5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FD33-6787-46AB-833D-0C052D4D9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44225-EAAA-4929-A45D-FBC0BF039D5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FD33-6787-46AB-833D-0C052D4D9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44225-EAAA-4929-A45D-FBC0BF039D5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FD33-6787-46AB-833D-0C052D4D9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44225-EAAA-4929-A45D-FBC0BF039D5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FD33-6787-46AB-833D-0C052D4D9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44225-EAAA-4929-A45D-FBC0BF039D5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FD33-6787-46AB-833D-0C052D4D9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44225-EAAA-4929-A45D-FBC0BF039D5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FD33-6787-46AB-833D-0C052D4D9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44225-EAAA-4929-A45D-FBC0BF039D5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FD33-6787-46AB-833D-0C052D4D9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44225-EAAA-4929-A45D-FBC0BF039D5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FD33-6787-46AB-833D-0C052D4D9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44225-EAAA-4929-A45D-FBC0BF039D5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FD33-6787-46AB-833D-0C052D4D9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44225-EAAA-4929-A45D-FBC0BF039D5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FFD33-6787-46AB-833D-0C052D4D9D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1;&#1045;&#1057;\Golosa_ptic_Penie_ptic_-_Zvuki_prirody_Penie_ptic.mp3" TargetMode="External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7" Type="http://schemas.openxmlformats.org/officeDocument/2006/relationships/image" Target="../media/image53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gif"/><Relationship Id="rId5" Type="http://schemas.openxmlformats.org/officeDocument/2006/relationships/image" Target="../media/image51.gif"/><Relationship Id="rId4" Type="http://schemas.openxmlformats.org/officeDocument/2006/relationships/image" Target="../media/image50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1;&#1045;&#1057;\Lesnye_pticy_penie_ptic_-_Lesnye_pticy_penie_ptic.mp3" TargetMode="Externa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4.jpeg"/><Relationship Id="rId9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16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http://dcpg.ru/images/pics/entries/123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392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79512" y="692696"/>
            <a:ext cx="89644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Путешествие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 экологической тропе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user.frantob.ru/do/photos/2013/07/04/1519c87c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6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Воздух</a:t>
            </a:r>
            <a:endParaRPr lang="ru-RU" sz="54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oreninform.ru/upload/iblock/af1/2c47078a98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63001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Засорение отходами</a:t>
            </a:r>
            <a:endParaRPr lang="ru-RU" sz="4400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  <a:p>
            <a:endParaRPr lang="ru-RU" sz="4400" dirty="0">
              <a:ln>
                <a:solidFill>
                  <a:sysClr val="windowText" lastClr="000000"/>
                </a:solidFill>
              </a:ln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-fotki.yandex.ru/get/4604/pollika-rzn.78/0_4323e_5cde35c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8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1835696" y="404664"/>
            <a:ext cx="3600400" cy="2664296"/>
          </a:xfrm>
          <a:prstGeom prst="cloudCallou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000" dirty="0" smtClean="0">
                <a:solidFill>
                  <a:srgbClr val="FF0000"/>
                </a:solidFill>
              </a:rPr>
              <a:t>Помогите вернуть 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былую красоту, 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птиц и животных!</a:t>
            </a:r>
          </a:p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691680" y="836712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260648"/>
            <a:ext cx="47827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0000FF"/>
                </a:solidFill>
              </a:rPr>
              <a:t>Что  такое  экология?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268760"/>
            <a:ext cx="8280920" cy="1726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i="1" u="sng" dirty="0" smtClean="0">
                <a:solidFill>
                  <a:srgbClr val="0000CC"/>
                </a:solidFill>
              </a:rPr>
              <a:t>«</a:t>
            </a:r>
            <a:r>
              <a:rPr lang="ru-RU" sz="3200" b="1" i="1" u="sng" dirty="0" err="1" smtClean="0">
                <a:solidFill>
                  <a:srgbClr val="0000CC"/>
                </a:solidFill>
              </a:rPr>
              <a:t>Экос</a:t>
            </a:r>
            <a:r>
              <a:rPr lang="ru-RU" sz="3200" b="1" i="1" u="sng" dirty="0" smtClean="0">
                <a:solidFill>
                  <a:srgbClr val="0000CC"/>
                </a:solidFill>
              </a:rPr>
              <a:t>»</a:t>
            </a:r>
            <a:r>
              <a:rPr lang="ru-RU" sz="3200" b="1" i="1" dirty="0" smtClean="0">
                <a:solidFill>
                  <a:srgbClr val="0000CC"/>
                </a:solidFill>
              </a:rPr>
              <a:t> - дом </a:t>
            </a:r>
            <a:r>
              <a:rPr lang="ru-RU" sz="3200" b="1" i="1" u="sng" dirty="0" smtClean="0">
                <a:solidFill>
                  <a:srgbClr val="0000CC"/>
                </a:solidFill>
              </a:rPr>
              <a:t>«Логос»</a:t>
            </a:r>
            <a:r>
              <a:rPr lang="ru-RU" sz="3200" b="1" i="1" dirty="0" smtClean="0">
                <a:solidFill>
                  <a:srgbClr val="0000CC"/>
                </a:solidFill>
              </a:rPr>
              <a:t> - ученье, наука</a:t>
            </a:r>
          </a:p>
          <a:p>
            <a:pPr algn="ctr">
              <a:lnSpc>
                <a:spcPct val="90000"/>
              </a:lnSpc>
            </a:pPr>
            <a:r>
              <a:rPr lang="ru-RU" sz="3200" b="1" i="1" dirty="0" smtClean="0">
                <a:solidFill>
                  <a:srgbClr val="0000CC"/>
                </a:solidFill>
              </a:rPr>
              <a:t>(в переводе с греческого языка)</a:t>
            </a:r>
          </a:p>
          <a:p>
            <a:pPr algn="ctr">
              <a:lnSpc>
                <a:spcPct val="90000"/>
              </a:lnSpc>
            </a:pPr>
            <a:endParaRPr lang="ru-RU" b="1" i="1" dirty="0" smtClean="0">
              <a:solidFill>
                <a:srgbClr val="0000CC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b="1" i="1" dirty="0" smtClean="0">
                <a:solidFill>
                  <a:srgbClr val="0000CC"/>
                </a:solidFill>
              </a:rPr>
              <a:t> </a:t>
            </a:r>
          </a:p>
          <a:p>
            <a:pPr algn="ctr">
              <a:lnSpc>
                <a:spcPct val="90000"/>
              </a:lnSpc>
            </a:pPr>
            <a:endParaRPr lang="ru-RU" b="1" i="1" dirty="0">
              <a:solidFill>
                <a:srgbClr val="0000CC"/>
              </a:solidFill>
            </a:endParaRPr>
          </a:p>
        </p:txBody>
      </p:sp>
      <p:pic>
        <p:nvPicPr>
          <p:cNvPr id="8" name="Picture 2" descr="http://img-fotki.yandex.ru/get/5314/66124276.25/0_64ebb_376e8537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3613"/>
            <a:ext cx="1500188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1835696" y="2348880"/>
            <a:ext cx="6768752" cy="2880320"/>
          </a:xfrm>
          <a:prstGeom prst="wedgeRoundRectCallout">
            <a:avLst>
              <a:gd name="adj1" fmla="val -57717"/>
              <a:gd name="adj2" fmla="val 60090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buNone/>
            </a:pPr>
            <a:r>
              <a:rPr lang="ru-RU" sz="4800" b="1" i="1" u="sng" dirty="0" smtClean="0">
                <a:solidFill>
                  <a:srgbClr val="FF0000"/>
                </a:solidFill>
                <a:latin typeface="Baskerville Old Face" pitchFamily="18" charset="0"/>
              </a:rPr>
              <a:t>Экология</a:t>
            </a:r>
            <a:r>
              <a:rPr lang="ru-RU" sz="4800" b="1" i="1" dirty="0" smtClean="0">
                <a:solidFill>
                  <a:srgbClr val="FF0000"/>
                </a:solidFill>
                <a:latin typeface="Baskerville Old Face" pitchFamily="18" charset="0"/>
              </a:rPr>
              <a:t> – наука </a:t>
            </a:r>
          </a:p>
          <a:p>
            <a:pPr algn="ctr">
              <a:lnSpc>
                <a:spcPct val="90000"/>
              </a:lnSpc>
              <a:buNone/>
            </a:pPr>
            <a:r>
              <a:rPr lang="ru-RU" sz="4800" b="1" i="1" dirty="0" smtClean="0">
                <a:solidFill>
                  <a:srgbClr val="FF0000"/>
                </a:solidFill>
                <a:latin typeface="Baskerville Old Face" pitchFamily="18" charset="0"/>
              </a:rPr>
              <a:t>о нашем общем доме – планете Земля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268760"/>
            <a:ext cx="828092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endParaRPr lang="ru-RU" b="1" i="1" dirty="0" smtClean="0">
              <a:solidFill>
                <a:srgbClr val="0000CC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b="1" i="1" dirty="0" smtClean="0">
                <a:solidFill>
                  <a:srgbClr val="0000CC"/>
                </a:solidFill>
              </a:rPr>
              <a:t> </a:t>
            </a:r>
          </a:p>
          <a:p>
            <a:pPr algn="ctr">
              <a:lnSpc>
                <a:spcPct val="90000"/>
              </a:lnSpc>
            </a:pPr>
            <a:endParaRPr lang="ru-RU" b="1" i="1" dirty="0">
              <a:solidFill>
                <a:srgbClr val="0000CC"/>
              </a:solidFill>
            </a:endParaRPr>
          </a:p>
        </p:txBody>
      </p:sp>
      <p:graphicFrame>
        <p:nvGraphicFramePr>
          <p:cNvPr id="9" name="Объект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82837366"/>
              </p:ext>
            </p:extLst>
          </p:nvPr>
        </p:nvGraphicFramePr>
        <p:xfrm>
          <a:off x="395536" y="116632"/>
          <a:ext cx="8424936" cy="6552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037.radikal.ru/1103/5e/12e1ae3258a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1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/>
          <p:cNvSpPr/>
          <p:nvPr/>
        </p:nvSpPr>
        <p:spPr>
          <a:xfrm>
            <a:off x="285720" y="5072074"/>
            <a:ext cx="3286148" cy="1785926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Тропинка 1  </a:t>
            </a:r>
            <a:r>
              <a:rPr lang="ru-RU" sz="2400" b="1" dirty="0">
                <a:solidFill>
                  <a:srgbClr val="FFFF00"/>
                </a:solidFill>
              </a:rPr>
              <a:t>«ЛЕСНАЯ»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428750" y="642938"/>
            <a:ext cx="32861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С моего цветка берёт</a:t>
            </a:r>
            <a:br>
              <a:rPr lang="ru-RU" sz="20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0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Пчёлка самый вкусный мёд.</a:t>
            </a:r>
            <a:br>
              <a:rPr lang="ru-RU" sz="20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0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А меня все ж обижают,</a:t>
            </a:r>
            <a:br>
              <a:rPr lang="ru-RU" sz="20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0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Шкурку тонкую сдирают. </a:t>
            </a:r>
            <a:r>
              <a:rPr lang="ru-RU" sz="14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ru-RU" sz="14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14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ru-RU" sz="14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</a:br>
            <a:endParaRPr lang="ru-RU">
              <a:latin typeface="Calibri" pitchFamily="34" charset="0"/>
            </a:endParaRPr>
          </a:p>
        </p:txBody>
      </p:sp>
      <p:pic>
        <p:nvPicPr>
          <p:cNvPr id="40963" name="Picture 3" descr="http://900igr.net/datai/biologija/Derevja-kustarniki-travy/0007-010-Derevja-Kustarniki-Trav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0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 descr="http://womantalks.ru/uploads/post-121732-12739546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14625"/>
            <a:ext cx="31083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7" descr="http://cs405431.vk.me/v405431651/4343/cfIsLyPNww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50" y="2643188"/>
            <a:ext cx="2405063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9" descr="http://900igr.net/datai/biologija/Rasprostranenie-plodov-i-semjan/0011-010-Rasprostranenie-semjan-s-pomoschju-vetra.png"/>
          <p:cNvPicPr>
            <a:picLocks noChangeAspect="1" noChangeArrowheads="1"/>
          </p:cNvPicPr>
          <p:nvPr/>
        </p:nvPicPr>
        <p:blipFill>
          <a:blip r:embed="rId5" cstate="print"/>
          <a:srcRect t="1785" r="31960"/>
          <a:stretch>
            <a:fillRect/>
          </a:stretch>
        </p:blipFill>
        <p:spPr bwMode="auto">
          <a:xfrm>
            <a:off x="5286375" y="2643188"/>
            <a:ext cx="2281238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1" name="Picture 11" descr="http://900igr.net/data/rastenija-i-griby/Derevja-1.files/0004-010-Lipa.jpg"/>
          <p:cNvPicPr>
            <a:picLocks noChangeAspect="1" noChangeArrowheads="1"/>
          </p:cNvPicPr>
          <p:nvPr/>
        </p:nvPicPr>
        <p:blipFill>
          <a:blip r:embed="rId6" cstate="print"/>
          <a:srcRect l="48810" t="1785" r="23808"/>
          <a:stretch>
            <a:fillRect/>
          </a:stretch>
        </p:blipFill>
        <p:spPr bwMode="auto">
          <a:xfrm>
            <a:off x="7500938" y="2928938"/>
            <a:ext cx="1643062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71500" y="857250"/>
            <a:ext cx="4929188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Весной зеленела, летом загорела, </a:t>
            </a:r>
            <a:br>
              <a:rPr lang="ru-RU" sz="24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4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Осень в сад пришла, красный факел зажгла. </a:t>
            </a:r>
            <a:br>
              <a:rPr lang="ru-RU" sz="24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</a:br>
            <a:endParaRPr lang="ru-RU">
              <a:latin typeface="Calibri" pitchFamily="34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71500" y="642938"/>
            <a:ext cx="4572000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dirty="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Не заботясь о погоде, </a:t>
            </a:r>
            <a:br>
              <a:rPr lang="ru-RU" sz="2400" dirty="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400" dirty="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В сарафане белом ходит, </a:t>
            </a:r>
            <a:br>
              <a:rPr lang="ru-RU" sz="2400" dirty="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400" dirty="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А в один из тёплых дней </a:t>
            </a:r>
            <a:br>
              <a:rPr lang="ru-RU" sz="2400" dirty="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400" dirty="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Май серёжки дарит ей. </a:t>
            </a:r>
            <a:r>
              <a:rPr lang="ru-RU" dirty="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</a:br>
            <a:endParaRPr lang="ru-RU" sz="1400" dirty="0">
              <a:latin typeface="Calibri" pitchFamily="34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928688" y="785813"/>
            <a:ext cx="45720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8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Зимой и летом – одним цветом. </a:t>
            </a:r>
            <a:br>
              <a:rPr lang="ru-RU" sz="280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285875" y="857250"/>
            <a:ext cx="36433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800" dirty="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Никто её не пугает,</a:t>
            </a:r>
            <a:br>
              <a:rPr lang="ru-RU" sz="2800" dirty="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800" dirty="0">
                <a:solidFill>
                  <a:srgbClr val="333333"/>
                </a:solidFill>
                <a:latin typeface="Calibri" pitchFamily="34" charset="0"/>
                <a:cs typeface="Times New Roman" pitchFamily="18" charset="0"/>
              </a:rPr>
              <a:t>А она вся дрожит. </a:t>
            </a:r>
            <a:endParaRPr lang="ru-RU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40961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eb03b9210d3ac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037.radikal.ru/1103/5e/12e1ae3258a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1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/>
          <p:cNvSpPr/>
          <p:nvPr/>
        </p:nvSpPr>
        <p:spPr>
          <a:xfrm>
            <a:off x="285720" y="5072074"/>
            <a:ext cx="3286148" cy="1785926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Тропинка </a:t>
            </a:r>
            <a:r>
              <a:rPr lang="ru-RU" sz="2400" dirty="0" smtClean="0"/>
              <a:t>2  </a:t>
            </a:r>
            <a:r>
              <a:rPr lang="ru-RU" sz="2400" b="1" dirty="0">
                <a:solidFill>
                  <a:srgbClr val="FFFF00"/>
                </a:solidFill>
              </a:rPr>
              <a:t>«</a:t>
            </a:r>
            <a:r>
              <a:rPr lang="ru-RU" sz="2400" b="1" dirty="0" smtClean="0">
                <a:solidFill>
                  <a:srgbClr val="FFFF00"/>
                </a:solidFill>
              </a:rPr>
              <a:t>ЛЕСНЫЕ ЖИТЕЛИ»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losa_ptic_Penie_ptic_-_Zvuki_prirody_Penie_pti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44408" y="6237312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ech_detskie11016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2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vsehpozdravil.ru/res/files/postcards/112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</a:rPr>
              <a:t>Лес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2268538" y="2781300"/>
            <a:ext cx="5616575" cy="501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2268538" y="3284538"/>
            <a:ext cx="475138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2268538" y="3789363"/>
            <a:ext cx="4751387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2268538" y="4437063"/>
            <a:ext cx="3959225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2268538" y="5013325"/>
            <a:ext cx="790575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80" name="Rectangle 12"/>
          <p:cNvSpPr>
            <a:spLocks noChangeArrowheads="1"/>
          </p:cNvSpPr>
          <p:nvPr/>
        </p:nvSpPr>
        <p:spPr bwMode="auto">
          <a:xfrm>
            <a:off x="3851275" y="5013325"/>
            <a:ext cx="1512888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81" name="Rectangle 13"/>
          <p:cNvSpPr>
            <a:spLocks noChangeArrowheads="1"/>
          </p:cNvSpPr>
          <p:nvPr/>
        </p:nvSpPr>
        <p:spPr bwMode="auto">
          <a:xfrm>
            <a:off x="4572000" y="6453188"/>
            <a:ext cx="792163" cy="4048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82" name="Rectangle 14"/>
          <p:cNvSpPr>
            <a:spLocks noChangeArrowheads="1"/>
          </p:cNvSpPr>
          <p:nvPr/>
        </p:nvSpPr>
        <p:spPr bwMode="auto">
          <a:xfrm>
            <a:off x="3851275" y="2276475"/>
            <a:ext cx="7207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/>
            </a:r>
            <a:br>
              <a:rPr lang="ru-RU"/>
            </a:br>
            <a:r>
              <a:rPr lang="ru-RU" b="1">
                <a:solidFill>
                  <a:srgbClr val="000000"/>
                </a:solidFill>
              </a:rPr>
              <a:t>Ж</a:t>
            </a: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58383" name="Rectangle 15"/>
          <p:cNvSpPr>
            <a:spLocks noChangeArrowheads="1"/>
          </p:cNvSpPr>
          <p:nvPr/>
        </p:nvSpPr>
        <p:spPr bwMode="auto">
          <a:xfrm>
            <a:off x="5364163" y="2205038"/>
            <a:ext cx="2520950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84" name="Rectangle 16"/>
          <p:cNvSpPr>
            <a:spLocks noChangeArrowheads="1"/>
          </p:cNvSpPr>
          <p:nvPr/>
        </p:nvSpPr>
        <p:spPr bwMode="auto">
          <a:xfrm>
            <a:off x="5364163" y="1700213"/>
            <a:ext cx="2520950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85" name="Rectangle 17"/>
          <p:cNvSpPr>
            <a:spLocks noChangeArrowheads="1"/>
          </p:cNvSpPr>
          <p:nvPr/>
        </p:nvSpPr>
        <p:spPr bwMode="auto">
          <a:xfrm>
            <a:off x="5364163" y="1196975"/>
            <a:ext cx="2520950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386" name="Rectangle 18"/>
          <p:cNvSpPr>
            <a:spLocks noChangeArrowheads="1"/>
          </p:cNvSpPr>
          <p:nvPr/>
        </p:nvSpPr>
        <p:spPr bwMode="auto">
          <a:xfrm>
            <a:off x="7019925" y="692150"/>
            <a:ext cx="86518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58387" name="Rectangle 19"/>
          <p:cNvSpPr>
            <a:spLocks noChangeArrowheads="1"/>
          </p:cNvSpPr>
          <p:nvPr/>
        </p:nvSpPr>
        <p:spPr bwMode="auto">
          <a:xfrm rot="10800000" flipH="1" flipV="1">
            <a:off x="7019925" y="188913"/>
            <a:ext cx="865188" cy="5032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8389" name="Line 21"/>
          <p:cNvSpPr>
            <a:spLocks noChangeShapeType="1"/>
          </p:cNvSpPr>
          <p:nvPr/>
        </p:nvSpPr>
        <p:spPr bwMode="auto">
          <a:xfrm>
            <a:off x="7019925" y="1196975"/>
            <a:ext cx="0" cy="2160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391" name="Line 23"/>
          <p:cNvSpPr>
            <a:spLocks noChangeShapeType="1"/>
          </p:cNvSpPr>
          <p:nvPr/>
        </p:nvSpPr>
        <p:spPr bwMode="auto">
          <a:xfrm>
            <a:off x="6227763" y="1196975"/>
            <a:ext cx="0" cy="316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392" name="Line 24"/>
          <p:cNvSpPr>
            <a:spLocks noChangeShapeType="1"/>
          </p:cNvSpPr>
          <p:nvPr/>
        </p:nvSpPr>
        <p:spPr bwMode="auto">
          <a:xfrm>
            <a:off x="5364163" y="1341438"/>
            <a:ext cx="0" cy="3671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393" name="Line 25"/>
          <p:cNvSpPr>
            <a:spLocks noChangeShapeType="1"/>
          </p:cNvSpPr>
          <p:nvPr/>
        </p:nvSpPr>
        <p:spPr bwMode="auto">
          <a:xfrm>
            <a:off x="4572000" y="2781300"/>
            <a:ext cx="0" cy="3743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394" name="Line 26"/>
          <p:cNvSpPr>
            <a:spLocks noChangeShapeType="1"/>
          </p:cNvSpPr>
          <p:nvPr/>
        </p:nvSpPr>
        <p:spPr bwMode="auto">
          <a:xfrm>
            <a:off x="3851275" y="5516563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396" name="Line 28"/>
          <p:cNvSpPr>
            <a:spLocks noChangeShapeType="1"/>
          </p:cNvSpPr>
          <p:nvPr/>
        </p:nvSpPr>
        <p:spPr bwMode="auto">
          <a:xfrm flipV="1">
            <a:off x="3851275" y="5949950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397" name="Line 29"/>
          <p:cNvSpPr>
            <a:spLocks noChangeShapeType="1"/>
          </p:cNvSpPr>
          <p:nvPr/>
        </p:nvSpPr>
        <p:spPr bwMode="auto">
          <a:xfrm flipV="1">
            <a:off x="3851275" y="2565400"/>
            <a:ext cx="0" cy="2519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398" name="Line 30"/>
          <p:cNvSpPr>
            <a:spLocks noChangeShapeType="1"/>
          </p:cNvSpPr>
          <p:nvPr/>
        </p:nvSpPr>
        <p:spPr bwMode="auto">
          <a:xfrm>
            <a:off x="3059113" y="2781300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399" name="Line 31"/>
          <p:cNvSpPr>
            <a:spLocks noChangeShapeType="1"/>
          </p:cNvSpPr>
          <p:nvPr/>
        </p:nvSpPr>
        <p:spPr bwMode="auto">
          <a:xfrm>
            <a:off x="7019925" y="3213100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400" name="Text Box 32"/>
          <p:cNvSpPr txBox="1">
            <a:spLocks noChangeArrowheads="1"/>
          </p:cNvSpPr>
          <p:nvPr/>
        </p:nvSpPr>
        <p:spPr bwMode="auto">
          <a:xfrm>
            <a:off x="2339975" y="2852738"/>
            <a:ext cx="631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8401" name="Text Box 33"/>
          <p:cNvSpPr txBox="1">
            <a:spLocks noChangeArrowheads="1"/>
          </p:cNvSpPr>
          <p:nvPr/>
        </p:nvSpPr>
        <p:spPr bwMode="auto">
          <a:xfrm>
            <a:off x="2411413" y="2852738"/>
            <a:ext cx="504825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П</a:t>
            </a:r>
          </a:p>
          <a:p>
            <a:endParaRPr lang="ru-RU" b="1">
              <a:solidFill>
                <a:srgbClr val="FF0000"/>
              </a:solidFill>
            </a:endParaRPr>
          </a:p>
          <a:p>
            <a:r>
              <a:rPr lang="ru-RU" b="1">
                <a:solidFill>
                  <a:srgbClr val="000000"/>
                </a:solidFill>
              </a:rPr>
              <a:t>О</a:t>
            </a:r>
          </a:p>
          <a:p>
            <a:endParaRPr lang="ru-RU" b="1">
              <a:solidFill>
                <a:srgbClr val="000000"/>
              </a:solidFill>
            </a:endParaRPr>
          </a:p>
          <a:p>
            <a:r>
              <a:rPr lang="ru-RU" b="1">
                <a:solidFill>
                  <a:srgbClr val="000000"/>
                </a:solidFill>
              </a:rPr>
              <a:t>Ч</a:t>
            </a:r>
          </a:p>
          <a:p>
            <a:endParaRPr lang="ru-RU" b="1">
              <a:solidFill>
                <a:srgbClr val="000000"/>
              </a:solidFill>
            </a:endParaRPr>
          </a:p>
          <a:p>
            <a:r>
              <a:rPr lang="ru-RU" b="1">
                <a:solidFill>
                  <a:srgbClr val="000000"/>
                </a:solidFill>
              </a:rPr>
              <a:t>В</a:t>
            </a:r>
          </a:p>
          <a:p>
            <a:endParaRPr lang="ru-RU" b="1">
              <a:solidFill>
                <a:srgbClr val="000000"/>
              </a:solidFill>
            </a:endParaRPr>
          </a:p>
          <a:p>
            <a:r>
              <a:rPr lang="ru-RU" b="1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58403" name="Text Box 35"/>
          <p:cNvSpPr txBox="1">
            <a:spLocks noChangeArrowheads="1"/>
          </p:cNvSpPr>
          <p:nvPr/>
        </p:nvSpPr>
        <p:spPr bwMode="auto">
          <a:xfrm>
            <a:off x="3255963" y="2852738"/>
            <a:ext cx="3683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Р</a:t>
            </a:r>
            <a:br>
              <a:rPr lang="ru-RU" b="1">
                <a:solidFill>
                  <a:srgbClr val="FF0000"/>
                </a:solidFill>
              </a:rPr>
            </a:br>
            <a:r>
              <a:rPr lang="ru-RU"/>
              <a:t/>
            </a:r>
            <a:br>
              <a:rPr lang="ru-RU"/>
            </a:br>
            <a:r>
              <a:rPr lang="ru-RU" b="1">
                <a:solidFill>
                  <a:srgbClr val="000000"/>
                </a:solidFill>
              </a:rPr>
              <a:t>Е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К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58404" name="Text Box 36"/>
          <p:cNvSpPr txBox="1">
            <a:spLocks noChangeArrowheads="1"/>
          </p:cNvSpPr>
          <p:nvPr/>
        </p:nvSpPr>
        <p:spPr bwMode="auto">
          <a:xfrm>
            <a:off x="3924300" y="2349500"/>
            <a:ext cx="561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8406" name="Text Box 38"/>
          <p:cNvSpPr txBox="1">
            <a:spLocks noChangeArrowheads="1"/>
          </p:cNvSpPr>
          <p:nvPr/>
        </p:nvSpPr>
        <p:spPr bwMode="auto">
          <a:xfrm>
            <a:off x="4067175" y="2852738"/>
            <a:ext cx="433388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И</a:t>
            </a:r>
            <a:br>
              <a:rPr lang="ru-RU" b="1">
                <a:solidFill>
                  <a:srgbClr val="FF0000"/>
                </a:solidFill>
              </a:rPr>
            </a:br>
            <a:r>
              <a:rPr lang="ru-RU"/>
              <a:t/>
            </a:r>
            <a:br>
              <a:rPr lang="ru-RU"/>
            </a:br>
            <a:r>
              <a:rPr lang="ru-RU" b="1">
                <a:solidFill>
                  <a:srgbClr val="000000"/>
                </a:solidFill>
              </a:rPr>
              <a:t>В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О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Т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Н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Ы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Е</a:t>
            </a:r>
          </a:p>
        </p:txBody>
      </p:sp>
      <p:sp>
        <p:nvSpPr>
          <p:cNvPr id="58407" name="Text Box 39"/>
          <p:cNvSpPr txBox="1">
            <a:spLocks noChangeArrowheads="1"/>
          </p:cNvSpPr>
          <p:nvPr/>
        </p:nvSpPr>
        <p:spPr bwMode="auto">
          <a:xfrm>
            <a:off x="4787900" y="2852738"/>
            <a:ext cx="504825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Р</a:t>
            </a:r>
            <a:br>
              <a:rPr lang="ru-RU" b="1">
                <a:solidFill>
                  <a:srgbClr val="FF0000"/>
                </a:solidFill>
              </a:rPr>
            </a:br>
            <a:r>
              <a:rPr lang="ru-RU"/>
              <a:t/>
            </a:r>
            <a:br>
              <a:rPr lang="ru-RU"/>
            </a:br>
            <a:r>
              <a:rPr lang="ru-RU" b="1">
                <a:solidFill>
                  <a:srgbClr val="000000"/>
                </a:solidFill>
              </a:rPr>
              <a:t>А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С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Т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Е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Н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И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Я</a:t>
            </a:r>
          </a:p>
        </p:txBody>
      </p:sp>
      <p:sp>
        <p:nvSpPr>
          <p:cNvPr id="58409" name="Text Box 41"/>
          <p:cNvSpPr txBox="1">
            <a:spLocks noChangeArrowheads="1"/>
          </p:cNvSpPr>
          <p:nvPr/>
        </p:nvSpPr>
        <p:spPr bwMode="auto">
          <a:xfrm>
            <a:off x="5487988" y="1196975"/>
            <a:ext cx="361950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Ч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Е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Л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FF0000"/>
                </a:solidFill>
              </a:rPr>
              <a:t>О</a:t>
            </a:r>
            <a:br>
              <a:rPr lang="ru-RU" b="1">
                <a:solidFill>
                  <a:srgbClr val="FF0000"/>
                </a:solidFill>
              </a:rPr>
            </a:br>
            <a:r>
              <a:rPr lang="ru-RU"/>
              <a:t/>
            </a:r>
            <a:br>
              <a:rPr lang="ru-RU"/>
            </a:br>
            <a:r>
              <a:rPr lang="ru-RU" b="1">
                <a:solidFill>
                  <a:srgbClr val="000000"/>
                </a:solidFill>
              </a:rPr>
              <a:t>В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Е</a:t>
            </a:r>
          </a:p>
          <a:p>
            <a:endParaRPr lang="ru-RU" b="1">
              <a:solidFill>
                <a:srgbClr val="000000"/>
              </a:solidFill>
            </a:endParaRPr>
          </a:p>
          <a:p>
            <a:r>
              <a:rPr lang="ru-RU" b="1">
                <a:solidFill>
                  <a:srgbClr val="000000"/>
                </a:solidFill>
              </a:rPr>
              <a:t>К</a:t>
            </a:r>
          </a:p>
        </p:txBody>
      </p:sp>
      <p:sp>
        <p:nvSpPr>
          <p:cNvPr id="58410" name="Text Box 42"/>
          <p:cNvSpPr txBox="1">
            <a:spLocks noChangeArrowheads="1"/>
          </p:cNvSpPr>
          <p:nvPr/>
        </p:nvSpPr>
        <p:spPr bwMode="auto">
          <a:xfrm>
            <a:off x="6372225" y="1196975"/>
            <a:ext cx="4318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В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О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З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/>
              <a:t/>
            </a:r>
            <a:br>
              <a:rPr lang="ru-RU"/>
            </a:br>
            <a:r>
              <a:rPr lang="ru-RU" b="1">
                <a:solidFill>
                  <a:srgbClr val="FF0000"/>
                </a:solidFill>
              </a:rPr>
              <a:t>Д</a:t>
            </a:r>
            <a:br>
              <a:rPr lang="ru-RU" b="1">
                <a:solidFill>
                  <a:srgbClr val="FF0000"/>
                </a:solidFill>
              </a:rPr>
            </a:br>
            <a:r>
              <a:rPr lang="ru-RU"/>
              <a:t/>
            </a:r>
            <a:br>
              <a:rPr lang="ru-RU"/>
            </a:br>
            <a:r>
              <a:rPr lang="ru-RU" b="1">
                <a:solidFill>
                  <a:srgbClr val="000000"/>
                </a:solidFill>
              </a:rPr>
              <a:t>У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Х</a:t>
            </a:r>
          </a:p>
        </p:txBody>
      </p:sp>
      <p:sp>
        <p:nvSpPr>
          <p:cNvPr id="58414" name="Text Box 46"/>
          <p:cNvSpPr txBox="1">
            <a:spLocks noChangeArrowheads="1"/>
          </p:cNvSpPr>
          <p:nvPr/>
        </p:nvSpPr>
        <p:spPr bwMode="auto">
          <a:xfrm>
            <a:off x="7216775" y="857250"/>
            <a:ext cx="18415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58416" name="Text Box 48"/>
          <p:cNvSpPr txBox="1">
            <a:spLocks noChangeArrowheads="1"/>
          </p:cNvSpPr>
          <p:nvPr/>
        </p:nvSpPr>
        <p:spPr bwMode="auto">
          <a:xfrm>
            <a:off x="7019925" y="188913"/>
            <a:ext cx="647700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</a:rPr>
              <a:t>З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В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Е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З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/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 b="1">
                <a:solidFill>
                  <a:srgbClr val="000000"/>
                </a:solidFill>
              </a:rPr>
              <a:t>Д</a:t>
            </a:r>
            <a:br>
              <a:rPr lang="ru-RU" b="1">
                <a:solidFill>
                  <a:srgbClr val="000000"/>
                </a:solidFill>
              </a:rPr>
            </a:br>
            <a:r>
              <a:rPr lang="ru-RU"/>
              <a:t/>
            </a:r>
            <a:br>
              <a:rPr lang="ru-RU"/>
            </a:br>
            <a:r>
              <a:rPr lang="ru-RU" b="1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58417" name="Text Box 49"/>
          <p:cNvSpPr txBox="1">
            <a:spLocks noChangeArrowheads="1"/>
          </p:cNvSpPr>
          <p:nvPr/>
        </p:nvSpPr>
        <p:spPr bwMode="auto">
          <a:xfrm>
            <a:off x="2411413" y="22764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8418" name="Text Box 50"/>
          <p:cNvSpPr txBox="1">
            <a:spLocks noChangeArrowheads="1"/>
          </p:cNvSpPr>
          <p:nvPr/>
        </p:nvSpPr>
        <p:spPr bwMode="auto">
          <a:xfrm>
            <a:off x="2555875" y="2349500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1</a:t>
            </a:r>
          </a:p>
        </p:txBody>
      </p:sp>
      <p:sp>
        <p:nvSpPr>
          <p:cNvPr id="58419" name="Text Box 51"/>
          <p:cNvSpPr txBox="1">
            <a:spLocks noChangeArrowheads="1"/>
          </p:cNvSpPr>
          <p:nvPr/>
        </p:nvSpPr>
        <p:spPr bwMode="auto">
          <a:xfrm>
            <a:off x="3327400" y="23685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2</a:t>
            </a:r>
          </a:p>
        </p:txBody>
      </p:sp>
      <p:sp>
        <p:nvSpPr>
          <p:cNvPr id="58420" name="Text Box 52"/>
          <p:cNvSpPr txBox="1">
            <a:spLocks noChangeArrowheads="1"/>
          </p:cNvSpPr>
          <p:nvPr/>
        </p:nvSpPr>
        <p:spPr bwMode="auto">
          <a:xfrm>
            <a:off x="4067175" y="1773238"/>
            <a:ext cx="4333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3</a:t>
            </a:r>
          </a:p>
        </p:txBody>
      </p:sp>
      <p:sp>
        <p:nvSpPr>
          <p:cNvPr id="58422" name="Text Box 54"/>
          <p:cNvSpPr txBox="1">
            <a:spLocks noChangeArrowheads="1"/>
          </p:cNvSpPr>
          <p:nvPr/>
        </p:nvSpPr>
        <p:spPr bwMode="auto">
          <a:xfrm>
            <a:off x="4730750" y="2409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4</a:t>
            </a:r>
          </a:p>
        </p:txBody>
      </p:sp>
      <p:sp>
        <p:nvSpPr>
          <p:cNvPr id="58423" name="Text Box 55"/>
          <p:cNvSpPr txBox="1">
            <a:spLocks noChangeArrowheads="1"/>
          </p:cNvSpPr>
          <p:nvPr/>
        </p:nvSpPr>
        <p:spPr bwMode="auto">
          <a:xfrm>
            <a:off x="5487988" y="5683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5</a:t>
            </a:r>
          </a:p>
        </p:txBody>
      </p:sp>
      <p:sp>
        <p:nvSpPr>
          <p:cNvPr id="58424" name="Text Box 56"/>
          <p:cNvSpPr txBox="1">
            <a:spLocks noChangeArrowheads="1"/>
          </p:cNvSpPr>
          <p:nvPr/>
        </p:nvSpPr>
        <p:spPr bwMode="auto">
          <a:xfrm>
            <a:off x="6351588" y="6397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6</a:t>
            </a:r>
          </a:p>
        </p:txBody>
      </p:sp>
      <p:sp>
        <p:nvSpPr>
          <p:cNvPr id="58425" name="Text Box 57"/>
          <p:cNvSpPr txBox="1">
            <a:spLocks noChangeArrowheads="1"/>
          </p:cNvSpPr>
          <p:nvPr/>
        </p:nvSpPr>
        <p:spPr bwMode="auto">
          <a:xfrm>
            <a:off x="6659563" y="260350"/>
            <a:ext cx="2365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7</a:t>
            </a:r>
          </a:p>
        </p:txBody>
      </p:sp>
      <p:pic>
        <p:nvPicPr>
          <p:cNvPr id="58428" name="Picture 60" descr="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1727200" cy="2087562"/>
          </a:xfrm>
          <a:prstGeom prst="rect">
            <a:avLst/>
          </a:prstGeom>
          <a:noFill/>
        </p:spPr>
      </p:pic>
      <p:pic>
        <p:nvPicPr>
          <p:cNvPr id="58432" name="Picture 64" descr="4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088" y="3644900"/>
            <a:ext cx="1079500" cy="1296988"/>
          </a:xfrm>
          <a:prstGeom prst="rect">
            <a:avLst/>
          </a:prstGeom>
          <a:noFill/>
        </p:spPr>
      </p:pic>
      <p:pic>
        <p:nvPicPr>
          <p:cNvPr id="58434" name="Picture 66" descr="9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788" y="5516563"/>
            <a:ext cx="1943100" cy="1096962"/>
          </a:xfrm>
          <a:prstGeom prst="rect">
            <a:avLst/>
          </a:prstGeom>
          <a:noFill/>
        </p:spPr>
      </p:pic>
      <p:pic>
        <p:nvPicPr>
          <p:cNvPr id="58435" name="Picture 67" descr="река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5013325"/>
            <a:ext cx="1760538" cy="1360488"/>
          </a:xfrm>
          <a:prstGeom prst="rect">
            <a:avLst/>
          </a:prstGeom>
          <a:noFill/>
        </p:spPr>
      </p:pic>
      <p:pic>
        <p:nvPicPr>
          <p:cNvPr id="58437" name="Picture 69" descr="3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50" y="404813"/>
            <a:ext cx="695325" cy="1871662"/>
          </a:xfrm>
          <a:prstGeom prst="rect">
            <a:avLst/>
          </a:prstGeom>
          <a:noFill/>
        </p:spPr>
      </p:pic>
      <p:pic>
        <p:nvPicPr>
          <p:cNvPr id="58438" name="Picture 70" descr="40r3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675" y="260350"/>
            <a:ext cx="1728788" cy="15843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01" grpId="0"/>
      <p:bldP spid="58403" grpId="0"/>
      <p:bldP spid="58406" grpId="0"/>
      <p:bldP spid="58407" grpId="0"/>
      <p:bldP spid="58409" grpId="0"/>
      <p:bldP spid="58410" grpId="0"/>
      <p:bldP spid="584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037.radikal.ru/1103/5e/12e1ae3258a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1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/>
          <p:cNvSpPr/>
          <p:nvPr/>
        </p:nvSpPr>
        <p:spPr>
          <a:xfrm>
            <a:off x="285720" y="5072074"/>
            <a:ext cx="3286148" cy="1785926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Тропинка </a:t>
            </a:r>
            <a:r>
              <a:rPr lang="ru-RU" sz="2400" dirty="0" smtClean="0"/>
              <a:t>3  </a:t>
            </a:r>
            <a:r>
              <a:rPr lang="ru-RU" sz="2400" b="1" dirty="0" smtClean="0">
                <a:solidFill>
                  <a:srgbClr val="FFFF00"/>
                </a:solidFill>
              </a:rPr>
              <a:t>«ОХРАННАЯ»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260648"/>
            <a:ext cx="820891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Охранять природу нужно от мусора, грязи, дыма и копоти, нерадивых туристов и других нарушителей экологии.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лесу нужно проводить субботники по уборке мусора, лесничий должен охранять лес от браконьеров и вырубки, пожарные тушить лесные пожары, государство создавать заповедники для сохранения редких животных и растений ученики школ помогать взрослым посильным трудом.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eb03b9210d3ac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683568" y="2132856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Спасибо за внимание</a:t>
            </a:r>
            <a:endParaRPr lang="ru-RU" sz="5400" dirty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Lesnye_pticy_penie_ptic_-_Lesnye_pticy_penie_pti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44408" y="630932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79950_les_derevya_tuman_priroda_4672x3104_www.Gde-Fon.com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Рисунок 5" descr="2593636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0"/>
            <a:ext cx="2853317" cy="1944216"/>
          </a:xfrm>
          <a:prstGeom prst="rect">
            <a:avLst/>
          </a:prstGeom>
        </p:spPr>
      </p:pic>
      <p:pic>
        <p:nvPicPr>
          <p:cNvPr id="7" name="Рисунок 6" descr="13718755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75656" y="1556792"/>
            <a:ext cx="1386154" cy="1008112"/>
          </a:xfrm>
          <a:prstGeom prst="rect">
            <a:avLst/>
          </a:prstGeom>
        </p:spPr>
      </p:pic>
      <p:pic>
        <p:nvPicPr>
          <p:cNvPr id="8" name="Рисунок 7" descr="i-35989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4797152"/>
            <a:ext cx="1080120" cy="799289"/>
          </a:xfrm>
          <a:prstGeom prst="rect">
            <a:avLst/>
          </a:prstGeom>
        </p:spPr>
      </p:pic>
      <p:pic>
        <p:nvPicPr>
          <p:cNvPr id="10" name="Рисунок 9" descr="21837463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72200" y="4869160"/>
            <a:ext cx="1944216" cy="1555373"/>
          </a:xfrm>
          <a:prstGeom prst="rect">
            <a:avLst/>
          </a:prstGeom>
        </p:spPr>
      </p:pic>
      <p:pic>
        <p:nvPicPr>
          <p:cNvPr id="11" name="Рисунок 10" descr="22242332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329339">
            <a:off x="4252766" y="2166687"/>
            <a:ext cx="1655176" cy="1686114"/>
          </a:xfrm>
          <a:prstGeom prst="rect">
            <a:avLst/>
          </a:prstGeom>
        </p:spPr>
      </p:pic>
      <p:pic>
        <p:nvPicPr>
          <p:cNvPr id="16" name="Рисунок 15" descr="12317029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43608" y="2852936"/>
            <a:ext cx="687015" cy="12241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0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</a:rPr>
              <a:t>Птицы</a:t>
            </a:r>
            <a:endParaRPr lang="ru-RU" sz="5400" dirty="0" smtClean="0">
              <a:ln>
                <a:solidFill>
                  <a:schemeClr val="tx1"/>
                </a:solidFill>
              </a:ln>
              <a:solidFill>
                <a:srgbClr val="92D05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3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g_forest_fine0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2239754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1412776"/>
            <a:ext cx="2227684" cy="2134864"/>
          </a:xfrm>
          <a:prstGeom prst="rect">
            <a:avLst/>
          </a:prstGeom>
        </p:spPr>
      </p:pic>
      <p:pic>
        <p:nvPicPr>
          <p:cNvPr id="6" name="Рисунок 5" descr="8447172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4941168"/>
            <a:ext cx="742950" cy="1476375"/>
          </a:xfrm>
          <a:prstGeom prst="rect">
            <a:avLst/>
          </a:prstGeom>
        </p:spPr>
      </p:pic>
      <p:pic>
        <p:nvPicPr>
          <p:cNvPr id="7" name="Рисунок 6" descr="jivotniea-308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96336" y="3501008"/>
            <a:ext cx="1374945" cy="1656184"/>
          </a:xfrm>
          <a:prstGeom prst="rect">
            <a:avLst/>
          </a:prstGeom>
        </p:spPr>
      </p:pic>
      <p:pic>
        <p:nvPicPr>
          <p:cNvPr id="8" name="Picture 14" descr="3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5373216"/>
            <a:ext cx="1296144" cy="1175171"/>
          </a:xfrm>
          <a:prstGeom prst="rect">
            <a:avLst/>
          </a:prstGeom>
          <a:noFill/>
        </p:spPr>
      </p:pic>
      <p:pic>
        <p:nvPicPr>
          <p:cNvPr id="9" name="Рисунок 8" descr="14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06402" y="3415252"/>
            <a:ext cx="1885950" cy="123224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0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</a:rPr>
              <a:t>Звери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21534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2843808" cy="1907532"/>
          </a:xfrm>
        </p:spPr>
      </p:pic>
      <p:pic>
        <p:nvPicPr>
          <p:cNvPr id="4" name="Picture 18" descr="http://as.baikal.tv/news/nimg/2004_04_16/big/V%20-%20himprom07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068960"/>
            <a:ext cx="2709863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09a73f05208377fffcd9d298e6204c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1268760"/>
            <a:ext cx="3635896" cy="2377368"/>
          </a:xfrm>
          <a:prstGeom prst="rect">
            <a:avLst/>
          </a:prstGeom>
        </p:spPr>
      </p:pic>
      <p:pic>
        <p:nvPicPr>
          <p:cNvPr id="7" name="Рисунок 6" descr="89687698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869160"/>
            <a:ext cx="2863169" cy="1988840"/>
          </a:xfrm>
          <a:prstGeom prst="rect">
            <a:avLst/>
          </a:prstGeom>
        </p:spPr>
      </p:pic>
      <p:pic>
        <p:nvPicPr>
          <p:cNvPr id="8" name="Рисунок 7" descr="9626_cr-1600x0-c-defaul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80112" y="4725144"/>
            <a:ext cx="3563888" cy="21328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0"/>
            <a:ext cx="3456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Человек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Zakarpatskogo-lesnika-oshtrafujut-na-100-tysjach-za-dopushhenie-masshtabnoj-vyrubk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796135" cy="3861048"/>
          </a:xfrm>
        </p:spPr>
      </p:pic>
      <p:pic>
        <p:nvPicPr>
          <p:cNvPr id="5" name="Рисунок 4" descr="563883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25995"/>
            <a:ext cx="4716016" cy="3032005"/>
          </a:xfrm>
          <a:prstGeom prst="rect">
            <a:avLst/>
          </a:prstGeom>
        </p:spPr>
      </p:pic>
      <p:pic>
        <p:nvPicPr>
          <p:cNvPr id="6" name="Рисунок 5" descr="af97e49b7a5433b3d630243f1bc72f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59624" y="0"/>
            <a:ext cx="3384376" cy="3789040"/>
          </a:xfrm>
          <a:prstGeom prst="rect">
            <a:avLst/>
          </a:prstGeom>
        </p:spPr>
      </p:pic>
      <p:pic>
        <p:nvPicPr>
          <p:cNvPr id="7" name="Рисунок 6" descr="content_rainforest-destruction_jpg_838x0_q8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3789040"/>
            <a:ext cx="4427984" cy="30689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0"/>
            <a:ext cx="5832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Вырубка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</a:rPr>
              <a:t> 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леса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e2e3235064dc1150d2758ac141abd6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0"/>
            <a:ext cx="5580112" cy="3573016"/>
          </a:xfrm>
          <a:prstGeom prst="rect">
            <a:avLst/>
          </a:prstGeom>
        </p:spPr>
      </p:pic>
      <p:pic>
        <p:nvPicPr>
          <p:cNvPr id="6" name="Рисунок 5" descr="fire-in-the-jungle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3212976"/>
            <a:ext cx="5436096" cy="36450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707904" cy="3578060"/>
          </a:xfrm>
        </p:spPr>
      </p:pic>
      <p:pic>
        <p:nvPicPr>
          <p:cNvPr id="7" name="Рисунок 6" descr="0005-008-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284985"/>
            <a:ext cx="3707904" cy="35730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0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Пожар в лесу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rshn32.ru/files/2010/09/077-01-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3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sobitie.com.ua/sites/default/files/images/75583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://www.fresher.ru/manager_content/images/zagryaznenie-vody-v-kitae/big/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0"/>
            <a:ext cx="478631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smartysmile.ru/uploads/images/20111208/14a8ae004d0bc3c4d47b68571dd1deb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51387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bnn.lv/wp-content/gallery/02-07/47rs130702a398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3380127"/>
            <a:ext cx="5004048" cy="3477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0"/>
            <a:ext cx="720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Загрязнение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</a:rPr>
              <a:t> 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водоемов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190</Words>
  <Application>Microsoft Office PowerPoint</Application>
  <PresentationFormat>Экран (4:3)</PresentationFormat>
  <Paragraphs>68</Paragraphs>
  <Slides>23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Мария</dc:creator>
  <cp:lastModifiedBy>Мария</cp:lastModifiedBy>
  <cp:revision>74</cp:revision>
  <dcterms:created xsi:type="dcterms:W3CDTF">2018-10-27T14:38:00Z</dcterms:created>
  <dcterms:modified xsi:type="dcterms:W3CDTF">2018-11-04T15:54:28Z</dcterms:modified>
</cp:coreProperties>
</file>