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92" r:id="rId2"/>
    <p:sldMasterId id="2147483704" r:id="rId3"/>
    <p:sldMasterId id="2147483716" r:id="rId4"/>
    <p:sldMasterId id="2147483728" r:id="rId5"/>
    <p:sldMasterId id="2147483740" r:id="rId6"/>
    <p:sldMasterId id="2147483752" r:id="rId7"/>
    <p:sldMasterId id="2147483764" r:id="rId8"/>
    <p:sldMasterId id="2147483776" r:id="rId9"/>
    <p:sldMasterId id="2147483788" r:id="rId10"/>
  </p:sldMasterIdLst>
  <p:sldIdLst>
    <p:sldId id="256" r:id="rId11"/>
    <p:sldId id="257" r:id="rId12"/>
    <p:sldId id="258" r:id="rId13"/>
    <p:sldId id="269" r:id="rId14"/>
    <p:sldId id="259" r:id="rId15"/>
    <p:sldId id="268" r:id="rId16"/>
    <p:sldId id="260" r:id="rId17"/>
    <p:sldId id="261" r:id="rId18"/>
    <p:sldId id="262" r:id="rId19"/>
    <p:sldId id="264" r:id="rId20"/>
    <p:sldId id="273" r:id="rId21"/>
    <p:sldId id="274" r:id="rId22"/>
    <p:sldId id="275" r:id="rId23"/>
    <p:sldId id="265" r:id="rId24"/>
    <p:sldId id="270" r:id="rId25"/>
    <p:sldId id="271" r:id="rId26"/>
    <p:sldId id="272" r:id="rId27"/>
    <p:sldId id="277" r:id="rId28"/>
    <p:sldId id="266" r:id="rId29"/>
    <p:sldId id="278" r:id="rId30"/>
    <p:sldId id="267" r:id="rId31"/>
    <p:sldId id="276" r:id="rId32"/>
    <p:sldId id="280" r:id="rId33"/>
    <p:sldId id="281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3300"/>
    <a:srgbClr val="7B5003"/>
    <a:srgbClr val="7E69FD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38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4A75F-0F72-45D2-90A4-C5904413F43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14F07B-31EC-4BE6-9242-0E8EA575C4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FFB968-29B6-49FD-B87C-56B3C8F7B4D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9667D-A237-477A-9F38-53E17BC750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CED893-979F-405D-8FEC-35AC5708108C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8390567-571F-4E7B-923D-0370450C59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1217874-A434-41F7-9066-6D7EE62952C8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73A2BA-4BD3-4491-8500-BB0D28577B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3D22A8-C6BF-47DE-B2B2-87C8803EE9E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DBC98F-0619-4AA5-ADB9-4B186D614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113AEE-8EBC-446F-8F49-C2B49B28E29F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4371ED-A9A0-4E3F-9C03-6E8EC0EC15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EAE3BE-1C61-478B-BD48-7BA81974592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42CEA89-5D83-4188-8FCF-7F54F9787D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BA234-AB76-4B22-9BD6-BCB66FBA9CEA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77A0F2-8179-4537-9700-5FD235F9AB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0E93E9-6FD0-4D05-98C9-A37122C9B504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2A7CF0-F868-4C9E-9047-20E9F7E20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32E71D6-1F54-49AC-A278-E6D6BBB188C0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7C80D3-D3CE-4966-8FEB-82D3D6CA50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311AE4-E696-4A7A-9025-9D9F763E933E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9AC2859-C688-4CD8-8843-D9F35471BA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ransition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DE8842B-2512-4383-AA8C-F99F3ED074F7}" type="datetimeFigureOut">
              <a:rPr lang="ru-RU" smtClean="0"/>
              <a:pPr>
                <a:defRPr/>
              </a:pPr>
              <a:t>25.12.2022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F4E498FF-3D68-4CB2-9A78-6D93FE6E17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fp=3&amp;img_url=http://uroki.es/images/stories/uroki/uroki.jpg&amp;iorient=&amp;ih=&amp;icolor=&amp;p=3&amp;site=&amp;text=%D0%9A%D0%B0%D1%80%D1%82%D0%B8%D0%BD%D0%BA%D0%B8%20%D1%81%D1%82%D0%B0%D1%80%D1%88%D0%B5%D0%BA%D0%BB%D0%B0%D1%81%D1%81%D0%BD%D0%B8%D0%BA%D0%BE%D0%B2%20%D0%BD%D0%B0%20%D1%83%D1%80%D0%BE%D0%BA%D0%B0%D1%85%20%D0%B8%D0%BD.%D1%8F%D0%B7%D1%8B%D0%BA%D0%B0%20%D0%BD%D0%B0%20%D1%83%D1%80%D0%BE%D0%BA%D0%B0%D1%85&amp;iw=&amp;wp=&amp;pos=95&amp;recent=&amp;type=&amp;isize=&amp;rpt=simage&amp;itype=&amp;nojs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000109"/>
            <a:ext cx="8458200" cy="2140859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Hello, friends!</a:t>
            </a: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323528" y="1268760"/>
            <a:ext cx="928688" cy="92868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467544" y="3645024"/>
            <a:ext cx="928687" cy="9286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1259632" y="5589240"/>
            <a:ext cx="928687" cy="92868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283968" y="5661248"/>
            <a:ext cx="928688" cy="928687"/>
          </a:xfrm>
          <a:prstGeom prst="star5">
            <a:avLst>
              <a:gd name="adj" fmla="val 19320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7812360" y="3429000"/>
            <a:ext cx="928688" cy="9286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7524328" y="908720"/>
            <a:ext cx="928687" cy="9286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D:\с контакта\smayl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4843611" cy="2664296"/>
          </a:xfrm>
          <a:prstGeom prst="rect">
            <a:avLst/>
          </a:prstGeom>
          <a:noFill/>
        </p:spPr>
      </p:pic>
      <p:sp>
        <p:nvSpPr>
          <p:cNvPr id="11" name="5-конечная звезда 10"/>
          <p:cNvSpPr/>
          <p:nvPr/>
        </p:nvSpPr>
        <p:spPr>
          <a:xfrm>
            <a:off x="7308304" y="5589240"/>
            <a:ext cx="928688" cy="9286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sing/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gena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 / can?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Yes, …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50" name="Picture 2" descr="D:\с контакта\dbd58d40ad80eed0e9d33cdf3e80c55911 resize 2000x2000 same d1cc4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4191000" cy="314113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 контакта\jerry-vector-15047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0062" y="1844824"/>
            <a:ext cx="4756354" cy="396044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7936" y="476672"/>
            <a:ext cx="8596064" cy="5847928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7030A0"/>
                </a:solidFill>
                <a:latin typeface="Comic Sans MS" pitchFamily="66" charset="0"/>
              </a:rPr>
              <a:t>Jerry / run / Can?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4000" b="1" dirty="0" smtClean="0">
                <a:solidFill>
                  <a:srgbClr val="7030A0"/>
                </a:solidFill>
              </a:rPr>
              <a:t>                                                                                          Yes, ….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speak English / Can /the Wolf?</a:t>
            </a:r>
            <a:endParaRPr lang="ru-RU" dirty="0"/>
          </a:p>
        </p:txBody>
      </p:sp>
      <p:pic>
        <p:nvPicPr>
          <p:cNvPr id="4098" name="Picture 2" descr="D:\Люда\документы\для уроков\герои\Wol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8"/>
            <a:ext cx="5266928" cy="496855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</a:rPr>
              <a:t>No , …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Peter Pan / fly / Can?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D:\с контакта\зщ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4965923" cy="46085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Yes, …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83880" cy="1051560"/>
          </a:xfrm>
        </p:spPr>
        <p:txBody>
          <a:bodyPr/>
          <a:lstStyle/>
          <a:p>
            <a:pPr algn="ctr"/>
            <a:r>
              <a:rPr lang="en-US" b="1" i="1" dirty="0" smtClean="0">
                <a:latin typeface="Comic Sans MS" pitchFamily="66" charset="0"/>
              </a:rPr>
              <a:t>Well done!</a:t>
            </a:r>
            <a:endParaRPr lang="ru-RU" b="1" i="1" dirty="0">
              <a:latin typeface="Comic Sans MS" pitchFamily="66" charset="0"/>
            </a:endParaRPr>
          </a:p>
        </p:txBody>
      </p:sp>
      <p:pic>
        <p:nvPicPr>
          <p:cNvPr id="6146" name="Picture 2" descr="D:\с контакта\Winnie-Pooh-Sitting-34446.gif"/>
          <p:cNvPicPr>
            <a:picLocks noGrp="1" noChangeAspect="1" noChangeArrowheads="1" noCro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6192688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2"/>
          <p:cNvSpPr>
            <a:spLocks noChangeShapeType="1"/>
          </p:cNvSpPr>
          <p:nvPr/>
        </p:nvSpPr>
        <p:spPr bwMode="auto">
          <a:xfrm>
            <a:off x="395288" y="3141663"/>
            <a:ext cx="8064500" cy="0"/>
          </a:xfrm>
          <a:prstGeom prst="line">
            <a:avLst/>
          </a:prstGeom>
          <a:noFill/>
          <a:ln w="1016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250825" y="2781300"/>
            <a:ext cx="720725" cy="719138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571472" y="428604"/>
            <a:ext cx="8229600" cy="79690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+mj-cs"/>
              </a:rPr>
              <a:t>Отдохни: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3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63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9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63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63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25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63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0"/>
                            </p:stCondLst>
                            <p:childTnLst>
                              <p:par>
                                <p:cTn id="30" presetID="63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31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5" grpId="1" animBg="1"/>
      <p:bldP spid="8195" grpId="2" animBg="1"/>
      <p:bldP spid="8195" grpId="3" animBg="1"/>
      <p:bldP spid="8195" grpId="4" animBg="1"/>
      <p:bldP spid="8195" grpId="5" animBg="1"/>
      <p:bldP spid="8195" grpId="6" animBg="1"/>
      <p:bldP spid="8195" grpId="7" animBg="1"/>
      <p:bldP spid="8195" grpId="8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2"/>
          <p:cNvSpPr>
            <a:spLocks noChangeShapeType="1"/>
          </p:cNvSpPr>
          <p:nvPr/>
        </p:nvSpPr>
        <p:spPr bwMode="auto">
          <a:xfrm flipH="1">
            <a:off x="395288" y="404813"/>
            <a:ext cx="8353425" cy="6048375"/>
          </a:xfrm>
          <a:prstGeom prst="line">
            <a:avLst/>
          </a:prstGeom>
          <a:noFill/>
          <a:ln w="101600">
            <a:solidFill>
              <a:srgbClr val="CCFF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 rot="3358315">
            <a:off x="8154194" y="207169"/>
            <a:ext cx="755650" cy="719138"/>
          </a:xfrm>
          <a:prstGeom prst="plus">
            <a:avLst>
              <a:gd name="adj" fmla="val 25000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</p:spTree>
  </p:cSld>
  <p:clrMapOvr>
    <a:masterClrMapping/>
  </p:clrMapOvr>
  <p:transition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75 0.86798 L -2.22222E-6 -4.16185E-6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00" y="-4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00" y="-4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177 0.85734 L 3.88889E-6 -3.3526E-6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56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00" y="-4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56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177 0.85734 L 3.88889E-6 -3.3526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56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00" y="-4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56" presetClass="path" presetSubtype="0" accel="50000" decel="5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177 0.85734 L 3.88889E-6 -3.3526E-6 " pathEditMode="relative" rAng="0" ptsTypes="AA">
                                      <p:cBhvr>
                                        <p:cTn id="28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0" y="-4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56" presetClass="path" presetSubtype="0" accel="50000" decel="5000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5988 L 2.77778E-7 1.38778E-1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00" y="-4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6147" grpId="2" animBg="1"/>
      <p:bldP spid="6147" grpId="3" animBg="1"/>
      <p:bldP spid="6147" grpId="4" animBg="1"/>
      <p:bldP spid="6147" grpId="5" animBg="1"/>
      <p:bldP spid="6147" grpId="6" animBg="1"/>
      <p:bldP spid="6147" grpId="7" animBg="1"/>
      <p:bldP spid="6147" grpId="8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4"/>
          <p:cNvSpPr>
            <a:spLocks noChangeArrowheads="1"/>
          </p:cNvSpPr>
          <p:nvPr/>
        </p:nvSpPr>
        <p:spPr bwMode="auto">
          <a:xfrm>
            <a:off x="1187450" y="476250"/>
            <a:ext cx="6840538" cy="5976938"/>
          </a:xfrm>
          <a:prstGeom prst="ellipse">
            <a:avLst/>
          </a:prstGeom>
          <a:solidFill>
            <a:srgbClr val="00B050"/>
          </a:solidFill>
          <a:ln w="101600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Берегите   зрение.</a:t>
            </a:r>
            <a:endParaRPr lang="ru-RU" sz="3200" b="1" dirty="0">
              <a:solidFill>
                <a:srgbClr val="C0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067175" y="260350"/>
            <a:ext cx="1009650" cy="5048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08092E-6 C 0.20642 -2.08092E-6 0.37431 0.19122 0.37431 0.42729 C 0.37431 0.66243 0.20642 0.8548 0 0.8548 C -0.20625 0.8548 -0.37378 0.66243 -0.37378 0.42729 C -0.37378 0.19122 -0.20625 -2.08092E-6 0 -2.08092E-6 Z " pathEditMode="relative" rAng="0" ptsTypes="fffff">
                                      <p:cBhvr>
                                        <p:cTn id="12" dur="3000" spd="-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 контакта\2681bc90f39601326f5fc6410c64c41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268760"/>
            <a:ext cx="2669730" cy="2160240"/>
          </a:xfrm>
          <a:prstGeom prst="rect">
            <a:avLst/>
          </a:prstGeom>
          <a:noFill/>
        </p:spPr>
      </p:pic>
      <p:pic>
        <p:nvPicPr>
          <p:cNvPr id="1027" name="Picture 3" descr="D:\с контакта\упр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1914073" cy="1800200"/>
          </a:xfrm>
          <a:prstGeom prst="rect">
            <a:avLst/>
          </a:prstGeom>
          <a:noFill/>
        </p:spPr>
      </p:pic>
      <p:pic>
        <p:nvPicPr>
          <p:cNvPr id="1028" name="Picture 4" descr="D:\с контакта\зар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836712"/>
            <a:ext cx="1716470" cy="1800200"/>
          </a:xfrm>
          <a:prstGeom prst="rect">
            <a:avLst/>
          </a:prstGeom>
          <a:noFill/>
        </p:spPr>
      </p:pic>
      <p:pic>
        <p:nvPicPr>
          <p:cNvPr id="1029" name="Picture 5" descr="D:\с контакта\skipitri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9882" y="3645024"/>
            <a:ext cx="5676414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pPr algn="ctr"/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Let’ s </a:t>
            </a:r>
            <a:r>
              <a:rPr lang="en-US" i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play </a:t>
            </a:r>
            <a:r>
              <a:rPr lang="en-US" i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with the </a:t>
            </a:r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ball!</a:t>
            </a:r>
            <a:endParaRPr lang="ru-RU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171" name="Picture 3" descr="D:\с контакта\мя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317" y="1700808"/>
            <a:ext cx="7259958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663" y="471488"/>
            <a:ext cx="8686799" cy="838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Bookman Old Style" pitchFamily="18" charset="0"/>
              </a:rPr>
              <a:t>Let’s </a:t>
            </a:r>
            <a:r>
              <a:rPr lang="en-US" sz="3600" b="1" dirty="0" smtClean="0"/>
              <a:t>practice</a:t>
            </a:r>
            <a:r>
              <a:rPr lang="en-US" sz="3600" b="1" dirty="0" smtClean="0">
                <a:latin typeface="Bookman Old Style" pitchFamily="18" charset="0"/>
              </a:rPr>
              <a:t> our tongue!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323850" y="1557338"/>
            <a:ext cx="8686800" cy="4525962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endParaRPr lang="en-US" sz="1800" dirty="0" smtClean="0">
              <a:latin typeface="Bookman Old Style" pitchFamily="18" charset="0"/>
            </a:endParaRPr>
          </a:p>
          <a:p>
            <a:pPr eaLnBrk="1" hangingPunct="1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[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ai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] – 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i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ke, n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i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ne, M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i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ke, fl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y</a:t>
            </a:r>
          </a:p>
          <a:p>
            <a:pPr eaLnBrk="1" hangingPunct="1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[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ŋ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] – si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ng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, stro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ng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, ki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ng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[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θ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] –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irteen,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ree,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ink</a:t>
            </a:r>
          </a:p>
          <a:p>
            <a:pPr eaLnBrk="1" hangingPunct="1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[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л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] – b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u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t, r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u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n, f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u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nny</a:t>
            </a:r>
          </a:p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[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æ] –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m, S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m, h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s, c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" name="Рисунок 3" descr="http://im7-tub-ru.yandex.net/i?id=183151428-3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861048"/>
            <a:ext cx="421246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Люда\документы\для уроков\герои\Winnie the Poo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268760"/>
            <a:ext cx="3255070" cy="223709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20688"/>
            <a:ext cx="7239000" cy="223224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3600" dirty="0" smtClean="0"/>
              <a:t>1) I can </a:t>
            </a:r>
            <a:r>
              <a:rPr lang="en-US" sz="3600" dirty="0" smtClean="0">
                <a:solidFill>
                  <a:srgbClr val="FF0000"/>
                </a:solidFill>
              </a:rPr>
              <a:t>swim</a:t>
            </a:r>
            <a:r>
              <a:rPr lang="en-US" sz="3600" dirty="0" smtClean="0"/>
              <a:t>. Can you </a:t>
            </a:r>
            <a:r>
              <a:rPr lang="en-US" sz="3600" dirty="0" smtClean="0">
                <a:solidFill>
                  <a:srgbClr val="FF0000"/>
                </a:solidFill>
              </a:rPr>
              <a:t>swim</a:t>
            </a:r>
            <a:r>
              <a:rPr lang="en-US" sz="3600" dirty="0" smtClean="0"/>
              <a:t>?</a:t>
            </a:r>
          </a:p>
          <a:p>
            <a:pPr>
              <a:buNone/>
            </a:pPr>
            <a:r>
              <a:rPr lang="en-US" sz="3600" dirty="0" smtClean="0"/>
              <a:t> </a:t>
            </a:r>
          </a:p>
          <a:p>
            <a:pPr>
              <a:buNone/>
            </a:pPr>
            <a:r>
              <a:rPr lang="en-US" sz="3600" dirty="0" smtClean="0"/>
              <a:t>       2)Yes, I can. I can </a:t>
            </a:r>
            <a:r>
              <a:rPr lang="en-US" sz="3600" dirty="0" smtClean="0">
                <a:solidFill>
                  <a:srgbClr val="FF0000"/>
                </a:solidFill>
              </a:rPr>
              <a:t>run</a:t>
            </a:r>
            <a:r>
              <a:rPr lang="en-US" sz="3600" dirty="0" smtClean="0"/>
              <a:t>. Can you </a:t>
            </a:r>
            <a:r>
              <a:rPr lang="en-US" sz="3600" dirty="0" smtClean="0">
                <a:solidFill>
                  <a:srgbClr val="FF0000"/>
                </a:solidFill>
              </a:rPr>
              <a:t>run</a:t>
            </a:r>
            <a:r>
              <a:rPr lang="en-US" sz="3600" dirty="0" smtClean="0"/>
              <a:t>?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1) Yes, I can. I can …</a:t>
            </a:r>
          </a:p>
          <a:p>
            <a:endParaRPr lang="ru-RU" dirty="0"/>
          </a:p>
        </p:txBody>
      </p:sp>
      <p:pic>
        <p:nvPicPr>
          <p:cNvPr id="1026" name="Picture 2" descr="D:\с контакта\detskaya-druzh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81" y="2924944"/>
            <a:ext cx="7015939" cy="391949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с контакта\с ц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7560840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0040"/>
            <a:ext cx="7571184" cy="732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Оцените, как вы усвоили урок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411760" y="1920085"/>
            <a:ext cx="6275040" cy="37411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Все было понятно. Урок понравился.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Не все было ясно. Урок не понравился.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D:\с контакта\нен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933056"/>
            <a:ext cx="1837184" cy="1964521"/>
          </a:xfrm>
          <a:prstGeom prst="rect">
            <a:avLst/>
          </a:prstGeom>
          <a:noFill/>
        </p:spPr>
      </p:pic>
      <p:pic>
        <p:nvPicPr>
          <p:cNvPr id="1028" name="Picture 4" descr="D:\с контакта\рад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1952107" cy="20162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4738856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002060"/>
                </a:solidFill>
              </a:rPr>
              <a:t>Homework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ru-RU" sz="5400" dirty="0" smtClean="0">
                <a:solidFill>
                  <a:srgbClr val="002060"/>
                </a:solidFill>
              </a:rPr>
              <a:t>написать в тетради 5 вопросов с глаголом </a:t>
            </a:r>
            <a:r>
              <a:rPr lang="en-US" sz="5400" dirty="0" smtClean="0">
                <a:solidFill>
                  <a:srgbClr val="002060"/>
                </a:solidFill>
              </a:rPr>
              <a:t>can</a:t>
            </a:r>
            <a:br>
              <a:rPr lang="en-US" sz="5400" dirty="0" smtClean="0">
                <a:solidFill>
                  <a:srgbClr val="002060"/>
                </a:solidFill>
              </a:rPr>
            </a:b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4"/>
            <a:ext cx="8435280" cy="4673674"/>
          </a:xfrm>
        </p:spPr>
        <p:txBody>
          <a:bodyPr>
            <a:normAutofit/>
          </a:bodyPr>
          <a:lstStyle/>
          <a:p>
            <a:pPr algn="ctr"/>
            <a:r>
              <a:rPr lang="en-US" sz="880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Thank you for your work!</a:t>
            </a:r>
            <a:br>
              <a:rPr lang="en-US" sz="880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880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Good bye!</a:t>
            </a:r>
            <a:endParaRPr lang="ru-RU" sz="8800" dirty="0">
              <a:solidFill>
                <a:srgbClr val="7030A0"/>
              </a:solidFill>
              <a:cs typeface="Angsana New" pitchFamily="18" charset="-34"/>
            </a:endParaRP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692696"/>
            <a:ext cx="8183880" cy="590465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  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I can run.</a:t>
            </a:r>
            <a:br>
              <a:rPr lang="en-US" dirty="0" smtClean="0"/>
            </a:br>
            <a:r>
              <a:rPr lang="en-US" dirty="0" smtClean="0"/>
              <a:t>               I can jump.</a:t>
            </a:r>
            <a:br>
              <a:rPr lang="en-US" dirty="0" smtClean="0"/>
            </a:br>
            <a:r>
              <a:rPr lang="en-US" dirty="0" smtClean="0"/>
              <a:t>I can play the ball.</a:t>
            </a:r>
            <a:br>
              <a:rPr lang="en-US" dirty="0" smtClean="0"/>
            </a:br>
            <a:r>
              <a:rPr lang="en-US" dirty="0" smtClean="0"/>
              <a:t>    I can dance.</a:t>
            </a:r>
            <a:br>
              <a:rPr lang="en-US" dirty="0" smtClean="0"/>
            </a:br>
            <a:r>
              <a:rPr lang="en-US" dirty="0" smtClean="0"/>
              <a:t>   But I can’t swim.</a:t>
            </a:r>
            <a:br>
              <a:rPr lang="en-US" dirty="0" smtClean="0"/>
            </a:br>
            <a:r>
              <a:rPr lang="en-US" dirty="0" smtClean="0"/>
              <a:t>       Can you swim?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3074" name="Picture 2" descr="D:\с контакта\poohbeweeg3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0"/>
            <a:ext cx="1504950" cy="2152650"/>
          </a:xfrm>
          <a:prstGeom prst="rect">
            <a:avLst/>
          </a:prstGeom>
          <a:noFill/>
        </p:spPr>
      </p:pic>
      <p:pic>
        <p:nvPicPr>
          <p:cNvPr id="3075" name="Picture 3" descr="D:\с контакта\unname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132856"/>
            <a:ext cx="2597274" cy="259727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2920" y="4221088"/>
            <a:ext cx="8183880" cy="936104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0033CC"/>
                </a:solidFill>
                <a:latin typeface="Comic Sans MS" pitchFamily="66" charset="0"/>
              </a:rPr>
              <a:t>I can’t swim.</a:t>
            </a:r>
            <a:endParaRPr lang="ru-RU" b="1" i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1121370"/>
          </a:xfrm>
        </p:spPr>
        <p:txBody>
          <a:bodyPr>
            <a:normAutofit/>
          </a:bodyPr>
          <a:lstStyle/>
          <a:p>
            <a:r>
              <a:rPr lang="en-US" sz="4000" i="1" dirty="0" smtClean="0">
                <a:solidFill>
                  <a:schemeClr val="accent2"/>
                </a:solidFill>
              </a:rPr>
              <a:t>I can fly.</a:t>
            </a:r>
            <a:endParaRPr lang="ru-RU" sz="4000" i="1" dirty="0">
              <a:solidFill>
                <a:schemeClr val="accent2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1265386"/>
          </a:xfrm>
        </p:spPr>
        <p:txBody>
          <a:bodyPr>
            <a:noAutofit/>
          </a:bodyPr>
          <a:lstStyle/>
          <a:p>
            <a:endParaRPr lang="en-US" sz="3600" dirty="0" smtClean="0"/>
          </a:p>
          <a:p>
            <a:r>
              <a:rPr lang="en-US" sz="3600" dirty="0" smtClean="0">
                <a:solidFill>
                  <a:srgbClr val="7030A0"/>
                </a:solidFill>
              </a:rPr>
              <a:t>We can jump well.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D:\с контакта\2667198.gif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7544" y="1556792"/>
            <a:ext cx="2952328" cy="2304256"/>
          </a:xfrm>
          <a:prstGeom prst="rect">
            <a:avLst/>
          </a:prstGeom>
          <a:noFill/>
        </p:spPr>
      </p:pic>
      <p:pic>
        <p:nvPicPr>
          <p:cNvPr id="1027" name="Picture 3" descr="D:\с контакта\Flanders-Family-214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340768"/>
            <a:ext cx="2736304" cy="2304256"/>
          </a:xfrm>
          <a:prstGeom prst="rect">
            <a:avLst/>
          </a:prstGeom>
          <a:noFill/>
        </p:spPr>
      </p:pic>
      <p:pic>
        <p:nvPicPr>
          <p:cNvPr id="1028" name="Picture 4" descr="D:\с контакта\Grumpy-bunn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05064"/>
            <a:ext cx="3308323" cy="220830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 bwMode="auto">
          <a:xfrm>
            <a:off x="323850" y="476250"/>
            <a:ext cx="8686800" cy="811213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ru-RU" sz="2800" b="1" i="1" cap="none" dirty="0" smtClean="0">
                <a:solidFill>
                  <a:srgbClr val="CC3300"/>
                </a:solidFill>
                <a:effectLst/>
                <a:latin typeface="Comic Sans MS" pitchFamily="66" charset="0"/>
              </a:rPr>
              <a:t>Вопросительные предложения с глаголом </a:t>
            </a:r>
            <a:r>
              <a:rPr lang="en-US" b="1" i="1" cap="none" dirty="0" smtClean="0">
                <a:solidFill>
                  <a:srgbClr val="CC3300"/>
                </a:solidFill>
                <a:effectLst/>
                <a:latin typeface="Comic Sans MS" pitchFamily="66" charset="0"/>
              </a:rPr>
              <a:t>can.</a:t>
            </a:r>
            <a:endParaRPr lang="ru-RU" b="1" i="1" cap="none" dirty="0" smtClean="0">
              <a:solidFill>
                <a:srgbClr val="CC3300"/>
              </a:solidFill>
              <a:effectLst/>
              <a:latin typeface="Comic Sans MS" pitchFamily="66" charset="0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539750" y="1340768"/>
            <a:ext cx="8208963" cy="5260057"/>
          </a:xfrm>
        </p:spPr>
        <p:txBody>
          <a:bodyPr/>
          <a:lstStyle/>
          <a:p>
            <a:pPr eaLnBrk="1" hangingPunct="1">
              <a:buNone/>
            </a:pPr>
            <a:r>
              <a:rPr lang="en-US" sz="1800" dirty="0" smtClean="0">
                <a:latin typeface="Bookman Old Style" pitchFamily="18" charset="0"/>
              </a:rPr>
              <a:t>    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Чтобы спросить о том, кто что умеет делать, мы используем глагол 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can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 (уметь), только ставим его перед подлежащим.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  <a:p>
            <a:pPr eaLnBrk="1" hangingPunct="1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                                     </a:t>
            </a:r>
            <a:r>
              <a:rPr lang="en-US" sz="2400" b="1" dirty="0" smtClean="0">
                <a:solidFill>
                  <a:srgbClr val="FF0000"/>
                </a:solidFill>
                <a:latin typeface="Bookman Old Style" pitchFamily="18" charset="0"/>
              </a:rPr>
              <a:t>Yes</a:t>
            </a:r>
            <a:r>
              <a:rPr lang="en-US" sz="2400" b="1" dirty="0" smtClean="0">
                <a:latin typeface="Bookman Old Style" pitchFamily="18" charset="0"/>
              </a:rPr>
              <a:t>, I can.  </a:t>
            </a:r>
            <a:r>
              <a:rPr lang="ru-RU" sz="2400" b="1" dirty="0" smtClean="0">
                <a:latin typeface="Bookman Old Style" pitchFamily="18" charset="0"/>
              </a:rPr>
              <a:t>- Да.</a:t>
            </a:r>
            <a:r>
              <a:rPr lang="en-US" sz="2400" b="1" dirty="0" smtClean="0">
                <a:latin typeface="Bookman Old Style" pitchFamily="18" charset="0"/>
              </a:rPr>
              <a:t>      </a:t>
            </a:r>
          </a:p>
          <a:p>
            <a:pPr eaLnBrk="1" hangingPunct="1">
              <a:buNone/>
            </a:pPr>
            <a:r>
              <a:rPr lang="en-US" sz="1800" dirty="0" smtClean="0">
                <a:latin typeface="Bookman Old Style" pitchFamily="18" charset="0"/>
              </a:rPr>
              <a:t>           </a:t>
            </a:r>
          </a:p>
          <a:p>
            <a:pPr eaLnBrk="1" hangingPunct="1">
              <a:buNone/>
            </a:pPr>
            <a:r>
              <a:rPr lang="en-US" sz="2400" b="1" dirty="0" smtClean="0">
                <a:latin typeface="Bookman Old Style" pitchFamily="18" charset="0"/>
              </a:rPr>
              <a:t>  Can </a:t>
            </a:r>
            <a:r>
              <a:rPr lang="en-US" sz="2400" b="1" u="sng" dirty="0" smtClean="0">
                <a:latin typeface="Bookman Old Style" pitchFamily="18" charset="0"/>
              </a:rPr>
              <a:t>you</a:t>
            </a:r>
            <a:r>
              <a:rPr lang="en-US" sz="2400" b="1" dirty="0" smtClean="0">
                <a:latin typeface="Bookman Old Style" pitchFamily="18" charset="0"/>
              </a:rPr>
              <a:t> swim?</a:t>
            </a:r>
            <a:endParaRPr lang="ru-RU" sz="2400" b="1" dirty="0" smtClean="0">
              <a:latin typeface="Bookman Old Style" pitchFamily="18" charset="0"/>
            </a:endParaRPr>
          </a:p>
          <a:p>
            <a:pPr eaLnBrk="1" hangingPunct="1">
              <a:buNone/>
            </a:pPr>
            <a:endParaRPr lang="en-US" sz="1800" dirty="0" smtClean="0">
              <a:latin typeface="Bookman Old Style" pitchFamily="18" charset="0"/>
            </a:endParaRPr>
          </a:p>
          <a:p>
            <a:pPr eaLnBrk="1" hangingPunct="1">
              <a:buNone/>
            </a:pPr>
            <a:r>
              <a:rPr lang="ru-RU" sz="2400" b="1" dirty="0" smtClean="0">
                <a:latin typeface="Bookman Old Style" pitchFamily="18" charset="0"/>
              </a:rPr>
              <a:t>Ты умеешь плавать?</a:t>
            </a:r>
            <a:endParaRPr lang="en-US" sz="2400" b="1" dirty="0" smtClean="0">
              <a:latin typeface="Bookman Old Style" pitchFamily="18" charset="0"/>
            </a:endParaRPr>
          </a:p>
          <a:p>
            <a:pPr eaLnBrk="1" hangingPunct="1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Bookman Old Style" pitchFamily="18" charset="0"/>
              </a:rPr>
              <a:t>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Bookman Old Style" pitchFamily="18" charset="0"/>
              </a:rPr>
              <a:t>No</a:t>
            </a:r>
            <a:r>
              <a:rPr lang="en-US" sz="2400" b="1" dirty="0" smtClean="0">
                <a:latin typeface="Bookman Old Style" pitchFamily="18" charset="0"/>
              </a:rPr>
              <a:t>, I can</a:t>
            </a:r>
            <a:r>
              <a:rPr lang="en-US" sz="2400" b="1" dirty="0" smtClean="0">
                <a:solidFill>
                  <a:srgbClr val="FF0000"/>
                </a:solidFill>
                <a:latin typeface="Bookman Old Style" pitchFamily="18" charset="0"/>
              </a:rPr>
              <a:t>not</a:t>
            </a:r>
            <a:r>
              <a:rPr lang="en-US" sz="2400" b="1" dirty="0" smtClean="0">
                <a:latin typeface="Bookman Old Style" pitchFamily="18" charset="0"/>
              </a:rPr>
              <a:t>/</a:t>
            </a:r>
            <a:r>
              <a:rPr lang="en-US" sz="2400" b="1" dirty="0" smtClean="0">
                <a:solidFill>
                  <a:srgbClr val="FF0000"/>
                </a:solidFill>
                <a:latin typeface="Bookman Old Style" pitchFamily="18" charset="0"/>
              </a:rPr>
              <a:t>can’t</a:t>
            </a:r>
            <a:r>
              <a:rPr lang="en-US" sz="2400" b="1" dirty="0" smtClean="0">
                <a:latin typeface="Bookman Old Style" pitchFamily="18" charset="0"/>
              </a:rPr>
              <a:t>.</a:t>
            </a:r>
            <a:r>
              <a:rPr lang="ru-RU" sz="2400" b="1" dirty="0" smtClean="0">
                <a:latin typeface="Bookman Old Style" pitchFamily="18" charset="0"/>
              </a:rPr>
              <a:t> – Нет.</a:t>
            </a:r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323850" y="5876925"/>
            <a:ext cx="865188" cy="719138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3708400" y="5876925"/>
            <a:ext cx="865188" cy="719138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AutoShape 6"/>
          <p:cNvSpPr>
            <a:spLocks noChangeArrowheads="1"/>
          </p:cNvSpPr>
          <p:nvPr/>
        </p:nvSpPr>
        <p:spPr bwMode="auto">
          <a:xfrm>
            <a:off x="2124075" y="5445125"/>
            <a:ext cx="865188" cy="719138"/>
          </a:xfrm>
          <a:prstGeom prst="irregularSeal2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5580063" y="5445125"/>
            <a:ext cx="865187" cy="719138"/>
          </a:xfrm>
          <a:prstGeom prst="irregularSeal2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auto">
          <a:xfrm>
            <a:off x="7235825" y="5876925"/>
            <a:ext cx="865188" cy="719138"/>
          </a:xfrm>
          <a:prstGeom prst="irregularSeal2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AutoShape 9"/>
          <p:cNvSpPr>
            <a:spLocks noChangeArrowheads="1"/>
          </p:cNvSpPr>
          <p:nvPr/>
        </p:nvSpPr>
        <p:spPr bwMode="auto">
          <a:xfrm>
            <a:off x="8278813" y="4797425"/>
            <a:ext cx="865187" cy="719138"/>
          </a:xfrm>
          <a:prstGeom prst="irregularSeal2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9856940">
            <a:off x="3467959" y="3071157"/>
            <a:ext cx="93610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215869">
            <a:off x="3513244" y="3911808"/>
            <a:ext cx="93610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cap="none" dirty="0" smtClean="0">
                <a:solidFill>
                  <a:srgbClr val="CC3300"/>
                </a:solidFill>
                <a:effectLst/>
                <a:latin typeface="Comic Sans MS" pitchFamily="66" charset="0"/>
              </a:rPr>
              <a:t>Вопросительные предложения с глаголом </a:t>
            </a:r>
            <a:r>
              <a:rPr lang="en-US" sz="2800" b="1" i="1" cap="none" dirty="0" smtClean="0">
                <a:solidFill>
                  <a:srgbClr val="CC3300"/>
                </a:solidFill>
                <a:effectLst/>
                <a:latin typeface="Comic Sans MS" pitchFamily="66" charset="0"/>
              </a:rPr>
              <a:t>can.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u="sng" dirty="0" err="1" smtClean="0"/>
              <a:t>Malvina</a:t>
            </a:r>
            <a:r>
              <a:rPr lang="en-US" dirty="0" smtClean="0"/>
              <a:t> can read.</a:t>
            </a:r>
          </a:p>
          <a:p>
            <a:pPr>
              <a:buNone/>
            </a:pPr>
            <a:r>
              <a:rPr lang="en-US" dirty="0" smtClean="0"/>
              <a:t>                                                 Yes, </a:t>
            </a:r>
            <a:r>
              <a:rPr lang="en-US" dirty="0" smtClean="0">
                <a:solidFill>
                  <a:srgbClr val="FF0000"/>
                </a:solidFill>
              </a:rPr>
              <a:t>she</a:t>
            </a:r>
            <a:r>
              <a:rPr lang="en-US" dirty="0" smtClean="0"/>
              <a:t> can.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Can </a:t>
            </a:r>
            <a:r>
              <a:rPr lang="en-US" u="sng" dirty="0" err="1" smtClean="0"/>
              <a:t>Malvina</a:t>
            </a:r>
            <a:r>
              <a:rPr lang="en-US" dirty="0" smtClean="0"/>
              <a:t> read?</a:t>
            </a:r>
          </a:p>
          <a:p>
            <a:pPr>
              <a:buNone/>
            </a:pPr>
            <a:r>
              <a:rPr lang="en-US" dirty="0" smtClean="0"/>
              <a:t>                                             </a:t>
            </a:r>
          </a:p>
          <a:p>
            <a:pPr>
              <a:buNone/>
            </a:pPr>
            <a:r>
              <a:rPr lang="en-US" dirty="0" smtClean="0"/>
              <a:t>                                              No, </a:t>
            </a:r>
            <a:r>
              <a:rPr lang="en-US" dirty="0" smtClean="0">
                <a:solidFill>
                  <a:srgbClr val="FF0000"/>
                </a:solidFill>
              </a:rPr>
              <a:t>she</a:t>
            </a:r>
            <a:r>
              <a:rPr lang="en-US" dirty="0" smtClean="0"/>
              <a:t> can’t.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 rot="19436840">
            <a:off x="4099584" y="3165425"/>
            <a:ext cx="86409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807741">
            <a:off x="4117726" y="4068186"/>
            <a:ext cx="86409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D:\с контакта\drqfukzkoaytmdrknpmto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61048"/>
            <a:ext cx="2441520" cy="29969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 bwMode="auto">
          <a:xfrm>
            <a:off x="304800" y="116632"/>
            <a:ext cx="8686800" cy="117876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400" b="1" cap="none" dirty="0" smtClean="0">
                <a:effectLst/>
                <a:latin typeface="Bookman Old Style" pitchFamily="18" charset="0"/>
              </a:rPr>
              <a:t>Задайте вопросы нашим героям и составьте ответы</a:t>
            </a:r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179388" y="1268413"/>
            <a:ext cx="8812212" cy="5329237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Bookman Old Style" pitchFamily="18" charset="0"/>
              </a:rPr>
              <a:t> </a:t>
            </a:r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Can you fly?</a:t>
            </a:r>
          </a:p>
          <a:p>
            <a:pPr>
              <a:buNone/>
            </a:pPr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pPr>
              <a:buNone/>
            </a:pPr>
            <a:endParaRPr lang="en-US" sz="18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                                                                         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Yes, I …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D:\Люда\документы\для уроков\герои\Karl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00808"/>
            <a:ext cx="3024337" cy="382861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323850" y="1340768"/>
            <a:ext cx="8686800" cy="5260057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Can the Cat in boots swim?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endParaRPr lang="en-US" sz="1800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                                                             </a:t>
            </a:r>
          </a:p>
          <a:p>
            <a:pPr>
              <a:buNone/>
            </a:pP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No, he …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sz="1800" dirty="0" smtClean="0">
              <a:latin typeface="Bookman Old Style" pitchFamily="18" charset="0"/>
            </a:endParaRPr>
          </a:p>
          <a:p>
            <a:endParaRPr lang="ru-RU" sz="1800" dirty="0" smtClean="0">
              <a:latin typeface="Bookman Old Style" pitchFamily="18" charset="0"/>
            </a:endParaRPr>
          </a:p>
        </p:txBody>
      </p:sp>
      <p:pic>
        <p:nvPicPr>
          <p:cNvPr id="3074" name="Picture 2" descr="D:\Люда\документы\для уроков\герои\The cat in boo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060848"/>
            <a:ext cx="3450492" cy="352839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457200" y="620688"/>
            <a:ext cx="7239000" cy="5835048"/>
          </a:xfrm>
        </p:spPr>
        <p:txBody>
          <a:bodyPr/>
          <a:lstStyle/>
          <a:p>
            <a:pPr>
              <a:buNone/>
            </a:pP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</a:rPr>
              <a:t>Masha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/ Can /ride a bike?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Yes, …</a:t>
            </a:r>
          </a:p>
        </p:txBody>
      </p: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2771800" y="1844824"/>
            <a:ext cx="5014913" cy="31718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ru-RU" sz="7200" b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6" name="Picture 2" descr="D:\с контакта\May27.Masha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824536" cy="433834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Изящ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Апекс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хниче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597</TotalTime>
  <Words>315</Words>
  <Application>Microsoft Office PowerPoint</Application>
  <PresentationFormat>Экран (4:3)</PresentationFormat>
  <Paragraphs>122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Поток</vt:lpstr>
      <vt:lpstr>Аспект</vt:lpstr>
      <vt:lpstr>Трек</vt:lpstr>
      <vt:lpstr>Изящная</vt:lpstr>
      <vt:lpstr>Яркая</vt:lpstr>
      <vt:lpstr>1_Изящная</vt:lpstr>
      <vt:lpstr>Апекс</vt:lpstr>
      <vt:lpstr>Техническая</vt:lpstr>
      <vt:lpstr>1_Аспект</vt:lpstr>
      <vt:lpstr>2_Изящная</vt:lpstr>
      <vt:lpstr>Hello, friends! </vt:lpstr>
      <vt:lpstr>Let’s practice our tongue!</vt:lpstr>
      <vt:lpstr>                                                       I can run.                I can jump. I can play the ball.     I can dance.    But I can’t swim.        Can you swim?   </vt:lpstr>
      <vt:lpstr>I can’t swim.</vt:lpstr>
      <vt:lpstr>Вопросительные предложения с глаголом can.</vt:lpstr>
      <vt:lpstr>Вопросительные предложения с глаголом can.</vt:lpstr>
      <vt:lpstr>Задайте вопросы нашим героям и составьте ответы</vt:lpstr>
      <vt:lpstr>Слайд 8</vt:lpstr>
      <vt:lpstr>Слайд 9</vt:lpstr>
      <vt:lpstr> sing/ gena / can?</vt:lpstr>
      <vt:lpstr>Слайд 11</vt:lpstr>
      <vt:lpstr>speak English / Can /the Wolf?</vt:lpstr>
      <vt:lpstr>Peter Pan / fly / Can?</vt:lpstr>
      <vt:lpstr>Well done!</vt:lpstr>
      <vt:lpstr>Слайд 15</vt:lpstr>
      <vt:lpstr>Слайд 16</vt:lpstr>
      <vt:lpstr>Слайд 17</vt:lpstr>
      <vt:lpstr>Слайд 18</vt:lpstr>
      <vt:lpstr>Let’ s play with the ball!</vt:lpstr>
      <vt:lpstr>Слайд 20</vt:lpstr>
      <vt:lpstr>Слайд 21</vt:lpstr>
      <vt:lpstr>Оцените, как вы усвоили урок</vt:lpstr>
      <vt:lpstr>Homework   написать в тетради 5 вопросов с глаголом can </vt:lpstr>
      <vt:lpstr>Thank you for your work! Good bye!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Грамматические упражнения по теме:  «Past Simple и Present Perfect».   </dc:title>
  <dc:creator>Super</dc:creator>
  <cp:lastModifiedBy>DEXP</cp:lastModifiedBy>
  <cp:revision>45</cp:revision>
  <dcterms:created xsi:type="dcterms:W3CDTF">2015-02-06T18:47:08Z</dcterms:created>
  <dcterms:modified xsi:type="dcterms:W3CDTF">2022-12-25T13:10:43Z</dcterms:modified>
</cp:coreProperties>
</file>