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33CC33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F0000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33CC33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1">
                <a:solidFill>
                  <a:srgbClr val="33CC33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239"/>
            <a:ext cx="9143999" cy="102616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06928" y="0"/>
            <a:ext cx="4737070" cy="59983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090762" cy="102006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-880" y="52959"/>
            <a:ext cx="9145642" cy="90081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9576" y="-69138"/>
            <a:ext cx="7584846" cy="1123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1">
                <a:solidFill>
                  <a:srgbClr val="33CC33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60138" y="2202053"/>
            <a:ext cx="4079240" cy="37928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F0000"/>
                </a:solidFill>
                <a:latin typeface="Constantia"/>
                <a:cs typeface="Constant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6438" y="106105"/>
            <a:ext cx="4453255" cy="186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40410">
              <a:lnSpc>
                <a:spcPct val="107300"/>
              </a:lnSpc>
              <a:spcBef>
                <a:spcPts val="100"/>
              </a:spcBef>
            </a:pPr>
            <a:r>
              <a:rPr sz="3600" i="0" spc="-30" dirty="0">
                <a:solidFill>
                  <a:srgbClr val="FF0066"/>
                </a:solidFill>
                <a:latin typeface="Constantia"/>
                <a:cs typeface="Constantia"/>
              </a:rPr>
              <a:t>Родительское </a:t>
            </a:r>
            <a:r>
              <a:rPr sz="3600" i="0" spc="-2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3600" i="0" spc="-10" dirty="0">
                <a:solidFill>
                  <a:srgbClr val="FF0066"/>
                </a:solidFill>
                <a:latin typeface="Constantia"/>
                <a:cs typeface="Constantia"/>
              </a:rPr>
              <a:t>собрание</a:t>
            </a:r>
            <a:r>
              <a:rPr sz="3600" i="0" spc="-17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3600" i="0" dirty="0">
                <a:solidFill>
                  <a:srgbClr val="FF0066"/>
                </a:solidFill>
                <a:latin typeface="Constantia"/>
                <a:cs typeface="Constantia"/>
              </a:rPr>
              <a:t>в</a:t>
            </a:r>
            <a:r>
              <a:rPr sz="3600" i="0" spc="-14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3600" i="0" dirty="0">
                <a:solidFill>
                  <a:srgbClr val="FF0066"/>
                </a:solidFill>
                <a:latin typeface="Constantia"/>
                <a:cs typeface="Constantia"/>
              </a:rPr>
              <a:t>средней</a:t>
            </a:r>
            <a:endParaRPr sz="3600">
              <a:latin typeface="Constantia"/>
              <a:cs typeface="Constantia"/>
            </a:endParaRPr>
          </a:p>
          <a:p>
            <a:pPr marL="143510">
              <a:lnSpc>
                <a:spcPct val="100000"/>
              </a:lnSpc>
              <a:spcBef>
                <a:spcPts val="865"/>
              </a:spcBef>
            </a:pPr>
            <a:r>
              <a:rPr sz="3600" i="0" dirty="0">
                <a:solidFill>
                  <a:srgbClr val="FF0066"/>
                </a:solidFill>
                <a:latin typeface="Constantia"/>
                <a:cs typeface="Constantia"/>
              </a:rPr>
              <a:t>смешанной</a:t>
            </a:r>
            <a:r>
              <a:rPr sz="3600" i="0" spc="-15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3600" i="0" spc="-5" dirty="0">
                <a:solidFill>
                  <a:srgbClr val="FF0066"/>
                </a:solidFill>
                <a:latin typeface="Constantia"/>
                <a:cs typeface="Constantia"/>
              </a:rPr>
              <a:t>группе</a:t>
            </a:r>
            <a:endParaRPr sz="36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49" y="2692399"/>
            <a:ext cx="8630285" cy="3760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820795" algn="ctr">
              <a:lnSpc>
                <a:spcPct val="100000"/>
              </a:lnSpc>
              <a:spcBef>
                <a:spcPts val="105"/>
              </a:spcBef>
            </a:pPr>
            <a:r>
              <a:rPr sz="2800" b="1" spc="-225" dirty="0">
                <a:solidFill>
                  <a:srgbClr val="FF0066"/>
                </a:solidFill>
                <a:latin typeface="Constantia"/>
                <a:cs typeface="Constantia"/>
              </a:rPr>
              <a:t>Т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ема:</a:t>
            </a:r>
            <a:r>
              <a:rPr sz="2800" b="1" spc="-2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spc="-10" dirty="0">
                <a:solidFill>
                  <a:srgbClr val="FF0066"/>
                </a:solidFill>
                <a:latin typeface="Constantia"/>
                <a:cs typeface="Constantia"/>
              </a:rPr>
              <a:t>«</a:t>
            </a:r>
            <a:r>
              <a:rPr sz="2800" b="1" spc="-35" dirty="0">
                <a:solidFill>
                  <a:srgbClr val="FF0066"/>
                </a:solidFill>
                <a:latin typeface="Constantia"/>
                <a:cs typeface="Constantia"/>
              </a:rPr>
              <a:t>Р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азвит</a:t>
            </a:r>
            <a:r>
              <a:rPr sz="2800" b="1" spc="15" dirty="0">
                <a:solidFill>
                  <a:srgbClr val="FF0066"/>
                </a:solidFill>
                <a:latin typeface="Constantia"/>
                <a:cs typeface="Constantia"/>
              </a:rPr>
              <a:t>и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</a:t>
            </a:r>
            <a:r>
              <a:rPr sz="2800" b="1" spc="-190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spc="-45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ен</a:t>
            </a:r>
            <a:r>
              <a:rPr sz="2800" b="1" spc="-50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о</a:t>
            </a:r>
            <a:r>
              <a:rPr sz="2800" b="1" spc="5" dirty="0">
                <a:solidFill>
                  <a:srgbClr val="FF0066"/>
                </a:solidFill>
                <a:latin typeface="Constantia"/>
                <a:cs typeface="Constantia"/>
              </a:rPr>
              <a:t>р</a:t>
            </a:r>
            <a:r>
              <a:rPr sz="2800" b="1" spc="-5" dirty="0">
                <a:solidFill>
                  <a:srgbClr val="FF0066"/>
                </a:solidFill>
                <a:latin typeface="Constantia"/>
                <a:cs typeface="Constantia"/>
              </a:rPr>
              <a:t>н</a:t>
            </a:r>
            <a:r>
              <a:rPr sz="2800" b="1" spc="-15" dirty="0">
                <a:solidFill>
                  <a:srgbClr val="FF0066"/>
                </a:solidFill>
                <a:latin typeface="Constantia"/>
                <a:cs typeface="Constantia"/>
              </a:rPr>
              <a:t>ы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х  </a:t>
            </a:r>
            <a:r>
              <a:rPr sz="2800" b="1" spc="5" dirty="0">
                <a:solidFill>
                  <a:srgbClr val="FF0066"/>
                </a:solidFill>
                <a:latin typeface="Constantia"/>
                <a:cs typeface="Constantia"/>
              </a:rPr>
              <a:t>и</a:t>
            </a:r>
            <a:r>
              <a:rPr sz="2800" b="1" spc="-9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spc="-5" dirty="0">
                <a:solidFill>
                  <a:srgbClr val="FF0066"/>
                </a:solidFill>
                <a:latin typeface="Constantia"/>
                <a:cs typeface="Constantia"/>
              </a:rPr>
              <a:t>мыслительных</a:t>
            </a:r>
            <a:endParaRPr sz="2800">
              <a:latin typeface="Constantia"/>
              <a:cs typeface="Constantia"/>
            </a:endParaRPr>
          </a:p>
          <a:p>
            <a:pPr marL="521970" marR="4338955" algn="ctr">
              <a:lnSpc>
                <a:spcPct val="100000"/>
              </a:lnSpc>
              <a:spcBef>
                <a:spcPts val="5"/>
              </a:spcBef>
            </a:pP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spc="10" dirty="0">
                <a:solidFill>
                  <a:srgbClr val="FF0066"/>
                </a:solidFill>
                <a:latin typeface="Constantia"/>
                <a:cs typeface="Constantia"/>
              </a:rPr>
              <a:t>п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о</a:t>
            </a:r>
            <a:r>
              <a:rPr sz="2800" b="1" spc="-45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о</a:t>
            </a:r>
            <a:r>
              <a:rPr sz="2800" b="1" spc="5" dirty="0">
                <a:solidFill>
                  <a:srgbClr val="FF0066"/>
                </a:solidFill>
                <a:latin typeface="Constantia"/>
                <a:cs typeface="Constantia"/>
              </a:rPr>
              <a:t>б</a:t>
            </a:r>
            <a:r>
              <a:rPr sz="2800" b="1" spc="-5" dirty="0">
                <a:solidFill>
                  <a:srgbClr val="FF0066"/>
                </a:solidFill>
                <a:latin typeface="Constantia"/>
                <a:cs typeface="Constantia"/>
              </a:rPr>
              <a:t>н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ос</a:t>
            </a:r>
            <a:r>
              <a:rPr sz="2800" b="1" spc="-20" dirty="0">
                <a:solidFill>
                  <a:srgbClr val="FF0066"/>
                </a:solidFill>
                <a:latin typeface="Constantia"/>
                <a:cs typeface="Constantia"/>
              </a:rPr>
              <a:t>т</a:t>
            </a:r>
            <a:r>
              <a:rPr sz="2800" b="1" spc="-25" dirty="0">
                <a:solidFill>
                  <a:srgbClr val="FF0066"/>
                </a:solidFill>
                <a:latin typeface="Constantia"/>
                <a:cs typeface="Constantia"/>
              </a:rPr>
              <a:t>е</a:t>
            </a:r>
            <a:r>
              <a:rPr sz="2800" b="1" spc="5" dirty="0">
                <a:solidFill>
                  <a:srgbClr val="FF0066"/>
                </a:solidFill>
                <a:latin typeface="Constantia"/>
                <a:cs typeface="Constantia"/>
              </a:rPr>
              <a:t>й</a:t>
            </a:r>
            <a:r>
              <a:rPr sz="2800" b="1" spc="-18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spc="-25" dirty="0">
                <a:solidFill>
                  <a:srgbClr val="FF0066"/>
                </a:solidFill>
                <a:latin typeface="Constantia"/>
                <a:cs typeface="Constantia"/>
              </a:rPr>
              <a:t>д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</a:t>
            </a:r>
            <a:r>
              <a:rPr sz="2800" b="1" spc="-25" dirty="0">
                <a:solidFill>
                  <a:srgbClr val="FF0066"/>
                </a:solidFill>
                <a:latin typeface="Constantia"/>
                <a:cs typeface="Constantia"/>
              </a:rPr>
              <a:t>т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ей</a:t>
            </a:r>
            <a:r>
              <a:rPr sz="2800" b="1" spc="-110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в  </a:t>
            </a:r>
            <a:r>
              <a:rPr sz="2800" b="1" spc="15" dirty="0">
                <a:solidFill>
                  <a:srgbClr val="FF0066"/>
                </a:solidFill>
                <a:latin typeface="Constantia"/>
                <a:cs typeface="Constantia"/>
              </a:rPr>
              <a:t>пр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о</a:t>
            </a:r>
            <a:r>
              <a:rPr sz="2800" b="1" spc="-25" dirty="0">
                <a:solidFill>
                  <a:srgbClr val="FF0066"/>
                </a:solidFill>
                <a:latin typeface="Constantia"/>
                <a:cs typeface="Constantia"/>
              </a:rPr>
              <a:t>ц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</a:t>
            </a:r>
            <a:r>
              <a:rPr sz="2800" b="1" spc="-40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spc="-45" dirty="0">
                <a:solidFill>
                  <a:srgbClr val="FF0066"/>
                </a:solidFill>
                <a:latin typeface="Constantia"/>
                <a:cs typeface="Constantia"/>
              </a:rPr>
              <a:t>с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е</a:t>
            </a:r>
            <a:r>
              <a:rPr sz="2800" b="1" spc="-190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dirty="0">
                <a:solidFill>
                  <a:srgbClr val="FF0066"/>
                </a:solidFill>
                <a:latin typeface="Constantia"/>
                <a:cs typeface="Constantia"/>
              </a:rPr>
              <a:t>занятий</a:t>
            </a:r>
            <a:endParaRPr sz="2800">
              <a:latin typeface="Constantia"/>
              <a:cs typeface="Constantia"/>
            </a:endParaRPr>
          </a:p>
          <a:p>
            <a:pPr marL="43180" marR="3853179" algn="ctr">
              <a:lnSpc>
                <a:spcPct val="100000"/>
              </a:lnSpc>
            </a:pPr>
            <a:r>
              <a:rPr sz="2800" b="1" spc="-15" dirty="0">
                <a:solidFill>
                  <a:srgbClr val="FF0066"/>
                </a:solidFill>
                <a:latin typeface="Constantia"/>
                <a:cs typeface="Constantia"/>
              </a:rPr>
              <a:t>конструктивно-модельной </a:t>
            </a:r>
            <a:r>
              <a:rPr sz="2800" b="1" spc="-655" dirty="0">
                <a:solidFill>
                  <a:srgbClr val="FF0066"/>
                </a:solidFill>
                <a:latin typeface="Constantia"/>
                <a:cs typeface="Constantia"/>
              </a:rPr>
              <a:t> </a:t>
            </a:r>
            <a:r>
              <a:rPr sz="2800" b="1" spc="-5" dirty="0">
                <a:solidFill>
                  <a:srgbClr val="FF0066"/>
                </a:solidFill>
                <a:latin typeface="Constantia"/>
                <a:cs typeface="Constantia"/>
              </a:rPr>
              <a:t>деятельностью»</a:t>
            </a:r>
            <a:endParaRPr sz="2800">
              <a:latin typeface="Constantia"/>
              <a:cs typeface="Constantia"/>
            </a:endParaRPr>
          </a:p>
          <a:p>
            <a:pPr marL="3832225" marR="5080" indent="1432560" algn="r">
              <a:lnSpc>
                <a:spcPct val="100000"/>
              </a:lnSpc>
              <a:spcBef>
                <a:spcPts val="2035"/>
              </a:spcBef>
            </a:pPr>
            <a:r>
              <a:rPr sz="2000" spc="-25" dirty="0">
                <a:latin typeface="Constantia"/>
                <a:cs typeface="Constantia"/>
              </a:rPr>
              <a:t>Подготовил: </a:t>
            </a:r>
            <a:r>
              <a:rPr sz="2000" spc="-15" dirty="0">
                <a:latin typeface="Constantia"/>
                <a:cs typeface="Constantia"/>
              </a:rPr>
              <a:t>педагог </a:t>
            </a:r>
            <a:r>
              <a:rPr sz="2000" spc="-35" dirty="0">
                <a:latin typeface="Constantia"/>
                <a:cs typeface="Constantia"/>
              </a:rPr>
              <a:t>МБДОУ </a:t>
            </a:r>
            <a:r>
              <a:rPr sz="2000" spc="-49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детского</a:t>
            </a:r>
            <a:r>
              <a:rPr sz="2000" spc="-6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сада</a:t>
            </a:r>
            <a:r>
              <a:rPr sz="2000" spc="-3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№</a:t>
            </a:r>
            <a:r>
              <a:rPr sz="200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5</a:t>
            </a:r>
            <a:r>
              <a:rPr sz="2000" spc="15" dirty="0">
                <a:latin typeface="Constantia"/>
                <a:cs typeface="Constantia"/>
              </a:rPr>
              <a:t> </a:t>
            </a:r>
            <a:r>
              <a:rPr sz="2000" spc="5" dirty="0">
                <a:latin typeface="Constantia"/>
                <a:cs typeface="Constantia"/>
              </a:rPr>
              <a:t>«Ромашка»</a:t>
            </a:r>
            <a:r>
              <a:rPr sz="2000" spc="-25" dirty="0">
                <a:latin typeface="Constantia"/>
                <a:cs typeface="Constantia"/>
              </a:rPr>
              <a:t> села</a:t>
            </a:r>
            <a:r>
              <a:rPr sz="2000" spc="-20" dirty="0">
                <a:latin typeface="Constantia"/>
                <a:cs typeface="Constantia"/>
              </a:rPr>
              <a:t> </a:t>
            </a:r>
            <a:r>
              <a:rPr sz="2000" spc="-105" dirty="0">
                <a:latin typeface="Constantia"/>
                <a:cs typeface="Constantia"/>
              </a:rPr>
              <a:t>Шедок </a:t>
            </a:r>
            <a:r>
              <a:rPr sz="2000" spc="-490" dirty="0">
                <a:latin typeface="Constantia"/>
                <a:cs typeface="Constantia"/>
              </a:rPr>
              <a:t> </a:t>
            </a:r>
            <a:r>
              <a:rPr sz="2000" spc="10" dirty="0">
                <a:latin typeface="Constantia"/>
                <a:cs typeface="Constantia"/>
              </a:rPr>
              <a:t>Сапрыкина</a:t>
            </a:r>
            <a:r>
              <a:rPr sz="2000" spc="20" dirty="0">
                <a:latin typeface="Constantia"/>
                <a:cs typeface="Constantia"/>
              </a:rPr>
              <a:t> </a:t>
            </a:r>
            <a:r>
              <a:rPr sz="2000" spc="-20" dirty="0">
                <a:latin typeface="Constantia"/>
                <a:cs typeface="Constantia"/>
              </a:rPr>
              <a:t>Наталья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Александровна</a:t>
            </a:r>
            <a:endParaRPr sz="2000">
              <a:latin typeface="Constantia"/>
              <a:cs typeface="Constant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1223" y="259079"/>
            <a:ext cx="3499104" cy="44348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94944" y="941870"/>
            <a:ext cx="4213860" cy="1217930"/>
            <a:chOff x="694944" y="941870"/>
            <a:chExt cx="4213860" cy="12179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4944" y="941870"/>
              <a:ext cx="4213733" cy="7907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26336" y="1368590"/>
              <a:ext cx="1942845" cy="79079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6576" y="1021461"/>
            <a:ext cx="3695065" cy="8807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i="0" spc="-35" dirty="0">
                <a:solidFill>
                  <a:srgbClr val="FF0000"/>
                </a:solidFill>
                <a:latin typeface="Constantia"/>
                <a:cs typeface="Constantia"/>
              </a:rPr>
              <a:t>К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i="0" spc="-10" dirty="0">
                <a:solidFill>
                  <a:srgbClr val="FF0000"/>
                </a:solidFill>
                <a:latin typeface="Constantia"/>
                <a:cs typeface="Constantia"/>
              </a:rPr>
              <a:t>н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ст</a:t>
            </a:r>
            <a:r>
              <a:rPr i="0" spc="-40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spc="-5" dirty="0">
                <a:solidFill>
                  <a:srgbClr val="FF0000"/>
                </a:solidFill>
                <a:latin typeface="Constantia"/>
                <a:cs typeface="Constantia"/>
              </a:rPr>
              <a:t>уи</a:t>
            </a:r>
            <a:r>
              <a:rPr i="0" spc="15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i="0" spc="-25" dirty="0">
                <a:solidFill>
                  <a:srgbClr val="FF0000"/>
                </a:solidFill>
                <a:latin typeface="Constantia"/>
                <a:cs typeface="Constantia"/>
              </a:rPr>
              <a:t>в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ан</a:t>
            </a:r>
            <a:r>
              <a:rPr i="0" spc="-15" dirty="0">
                <a:solidFill>
                  <a:srgbClr val="FF0000"/>
                </a:solidFill>
                <a:latin typeface="Constantia"/>
                <a:cs typeface="Constantia"/>
              </a:rPr>
              <a:t>и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е</a:t>
            </a:r>
            <a:r>
              <a:rPr i="0" spc="-165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i="0" spc="10" dirty="0">
                <a:solidFill>
                  <a:srgbClr val="FF0000"/>
                </a:solidFill>
                <a:latin typeface="Constantia"/>
                <a:cs typeface="Constantia"/>
              </a:rPr>
              <a:t>п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</a:p>
          <a:p>
            <a:pPr marL="1243965">
              <a:lnSpc>
                <a:spcPct val="100000"/>
              </a:lnSpc>
            </a:pP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замыслу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24864" y="1957273"/>
            <a:ext cx="3891915" cy="43853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25805">
              <a:lnSpc>
                <a:spcPct val="100000"/>
              </a:lnSpc>
              <a:spcBef>
                <a:spcPts val="95"/>
              </a:spcBef>
            </a:pPr>
            <a:r>
              <a:rPr sz="2600" spc="-20" dirty="0">
                <a:latin typeface="Constantia"/>
                <a:cs typeface="Constantia"/>
              </a:rPr>
              <a:t>Здесь</a:t>
            </a:r>
            <a:r>
              <a:rPr sz="2600" spc="-95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ничто</a:t>
            </a:r>
            <a:r>
              <a:rPr sz="2600" spc="-100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не</a:t>
            </a:r>
            <a:endParaRPr sz="2600">
              <a:latin typeface="Constantia"/>
              <a:cs typeface="Constantia"/>
            </a:endParaRPr>
          </a:p>
          <a:p>
            <a:pPr marL="12700" marR="276860">
              <a:lnSpc>
                <a:spcPct val="100000"/>
              </a:lnSpc>
            </a:pPr>
            <a:r>
              <a:rPr sz="2600" spc="-10" dirty="0">
                <a:latin typeface="Constantia"/>
                <a:cs typeface="Constantia"/>
              </a:rPr>
              <a:t>ограничивает</a:t>
            </a:r>
            <a:r>
              <a:rPr sz="2600" spc="-135" dirty="0">
                <a:latin typeface="Constantia"/>
                <a:cs typeface="Constantia"/>
              </a:rPr>
              <a:t> </a:t>
            </a:r>
            <a:r>
              <a:rPr sz="2600" spc="-10" dirty="0">
                <a:latin typeface="Constantia"/>
                <a:cs typeface="Constantia"/>
              </a:rPr>
              <a:t>фантазии </a:t>
            </a:r>
            <a:r>
              <a:rPr sz="2600" spc="-635" dirty="0">
                <a:latin typeface="Constantia"/>
                <a:cs typeface="Constantia"/>
              </a:rPr>
              <a:t> </a:t>
            </a:r>
            <a:r>
              <a:rPr sz="2600" spc="30" dirty="0">
                <a:latin typeface="Constantia"/>
                <a:cs typeface="Constantia"/>
              </a:rPr>
              <a:t>ребенка </a:t>
            </a:r>
            <a:r>
              <a:rPr sz="2600" spc="-5" dirty="0">
                <a:latin typeface="Constantia"/>
                <a:cs typeface="Constantia"/>
              </a:rPr>
              <a:t>и </a:t>
            </a:r>
            <a:r>
              <a:rPr sz="2600" spc="-25" dirty="0">
                <a:latin typeface="Constantia"/>
                <a:cs typeface="Constantia"/>
              </a:rPr>
              <a:t>самого </a:t>
            </a:r>
            <a:r>
              <a:rPr sz="2600" spc="-20" dirty="0">
                <a:latin typeface="Constantia"/>
                <a:cs typeface="Constantia"/>
              </a:rPr>
              <a:t> строительного</a:t>
            </a:r>
            <a:endParaRPr sz="2600">
              <a:latin typeface="Constantia"/>
              <a:cs typeface="Constantia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600" spc="-15" dirty="0">
                <a:latin typeface="Constantia"/>
                <a:cs typeface="Constantia"/>
              </a:rPr>
              <a:t>материала. </a:t>
            </a:r>
            <a:r>
              <a:rPr sz="2600" spc="-30" dirty="0">
                <a:latin typeface="Constantia"/>
                <a:cs typeface="Constantia"/>
              </a:rPr>
              <a:t>Этого </a:t>
            </a:r>
            <a:r>
              <a:rPr sz="2600" spc="-10" dirty="0">
                <a:latin typeface="Constantia"/>
                <a:cs typeface="Constantia"/>
              </a:rPr>
              <a:t>типа </a:t>
            </a:r>
            <a:r>
              <a:rPr sz="2600" spc="-5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конструирования</a:t>
            </a:r>
            <a:r>
              <a:rPr sz="2600" spc="10" dirty="0">
                <a:latin typeface="Constantia"/>
                <a:cs typeface="Constantia"/>
              </a:rPr>
              <a:t> </a:t>
            </a:r>
            <a:r>
              <a:rPr sz="2600" spc="-65" dirty="0">
                <a:latin typeface="Constantia"/>
                <a:cs typeface="Constantia"/>
              </a:rPr>
              <a:t>обычно </a:t>
            </a:r>
            <a:r>
              <a:rPr sz="2600" spc="-640" dirty="0">
                <a:latin typeface="Constantia"/>
                <a:cs typeface="Constantia"/>
              </a:rPr>
              <a:t> </a:t>
            </a:r>
            <a:r>
              <a:rPr sz="2600" spc="-25" dirty="0">
                <a:latin typeface="Constantia"/>
                <a:cs typeface="Constantia"/>
              </a:rPr>
              <a:t>требует </a:t>
            </a:r>
            <a:r>
              <a:rPr sz="2600" spc="-5" dirty="0">
                <a:latin typeface="Constantia"/>
                <a:cs typeface="Constantia"/>
              </a:rPr>
              <a:t>игра. </a:t>
            </a:r>
            <a:r>
              <a:rPr sz="2600" spc="-15" dirty="0">
                <a:latin typeface="Constantia"/>
                <a:cs typeface="Constantia"/>
              </a:rPr>
              <a:t>Дети </a:t>
            </a:r>
            <a:r>
              <a:rPr sz="2600" spc="-10" dirty="0">
                <a:latin typeface="Constantia"/>
                <a:cs typeface="Constantia"/>
              </a:rPr>
              <a:t> стремятся </a:t>
            </a:r>
            <a:r>
              <a:rPr sz="2600" spc="-30" dirty="0">
                <a:latin typeface="Constantia"/>
                <a:cs typeface="Constantia"/>
              </a:rPr>
              <a:t>сделать </a:t>
            </a:r>
            <a:r>
              <a:rPr sz="2600" spc="40" dirty="0">
                <a:latin typeface="Constantia"/>
                <a:cs typeface="Constantia"/>
              </a:rPr>
              <a:t>такую </a:t>
            </a:r>
            <a:r>
              <a:rPr sz="2600" spc="4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постройку, </a:t>
            </a:r>
            <a:r>
              <a:rPr sz="2600" spc="-15" dirty="0">
                <a:latin typeface="Constantia"/>
                <a:cs typeface="Constantia"/>
              </a:rPr>
              <a:t>чтобы она </a:t>
            </a:r>
            <a:r>
              <a:rPr sz="2600" spc="-10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соответствовала </a:t>
            </a:r>
            <a:r>
              <a:rPr sz="2600" spc="-10" dirty="0">
                <a:latin typeface="Constantia"/>
                <a:cs typeface="Constantia"/>
              </a:rPr>
              <a:t>замыслу </a:t>
            </a:r>
            <a:r>
              <a:rPr sz="2600" spc="-640" dirty="0">
                <a:latin typeface="Constantia"/>
                <a:cs typeface="Constantia"/>
              </a:rPr>
              <a:t> </a:t>
            </a:r>
            <a:r>
              <a:rPr sz="2600" spc="-10" dirty="0">
                <a:latin typeface="Constantia"/>
                <a:cs typeface="Constantia"/>
              </a:rPr>
              <a:t>игры.</a:t>
            </a:r>
            <a:endParaRPr sz="2600">
              <a:latin typeface="Constantia"/>
              <a:cs typeface="Constantia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28615" y="935736"/>
            <a:ext cx="3742943" cy="49865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3906" rIns="0" bIns="0" rtlCol="0">
            <a:spAutoFit/>
          </a:bodyPr>
          <a:lstStyle/>
          <a:p>
            <a:pPr marL="969644" marR="5080" indent="-561340">
              <a:lnSpc>
                <a:spcPct val="100000"/>
              </a:lnSpc>
              <a:spcBef>
                <a:spcPts val="110"/>
              </a:spcBef>
            </a:pPr>
            <a:r>
              <a:rPr spc="5" dirty="0"/>
              <a:t>Задачи</a:t>
            </a:r>
            <a:r>
              <a:rPr spc="-85" dirty="0"/>
              <a:t> </a:t>
            </a:r>
            <a:r>
              <a:rPr dirty="0"/>
              <a:t>по</a:t>
            </a:r>
            <a:r>
              <a:rPr spc="-40" dirty="0"/>
              <a:t> </a:t>
            </a:r>
            <a:r>
              <a:rPr spc="-5" dirty="0"/>
              <a:t>конструктивно-модельной </a:t>
            </a:r>
            <a:r>
              <a:rPr spc="-630" dirty="0"/>
              <a:t> </a:t>
            </a:r>
            <a:r>
              <a:rPr spc="-5" dirty="0"/>
              <a:t>деятельности</a:t>
            </a:r>
            <a:r>
              <a:rPr spc="-40" dirty="0"/>
              <a:t> </a:t>
            </a:r>
            <a:r>
              <a:rPr spc="5" dirty="0"/>
              <a:t>в</a:t>
            </a:r>
            <a:r>
              <a:rPr spc="-20" dirty="0"/>
              <a:t> </a:t>
            </a:r>
            <a:r>
              <a:rPr dirty="0"/>
              <a:t>средней</a:t>
            </a:r>
            <a:r>
              <a:rPr spc="-35" dirty="0"/>
              <a:t> </a:t>
            </a:r>
            <a:r>
              <a:rPr spc="-5" dirty="0"/>
              <a:t>группе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3319" y="1184275"/>
            <a:ext cx="8541385" cy="5184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indent="-274320">
              <a:lnSpc>
                <a:spcPts val="1945"/>
              </a:lnSpc>
              <a:spcBef>
                <a:spcPts val="100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25" dirty="0">
                <a:latin typeface="Constantia"/>
                <a:cs typeface="Constantia"/>
              </a:rPr>
              <a:t>Продолжать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развивать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у</a:t>
            </a:r>
            <a:r>
              <a:rPr sz="1800" spc="-114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детей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способность</a:t>
            </a:r>
            <a:r>
              <a:rPr sz="1800" spc="-14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различать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называть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730"/>
              </a:lnSpc>
            </a:pPr>
            <a:r>
              <a:rPr sz="1800" spc="-5" dirty="0">
                <a:latin typeface="Constantia"/>
                <a:cs typeface="Constantia"/>
              </a:rPr>
              <a:t>строительные</a:t>
            </a:r>
            <a:r>
              <a:rPr sz="1800" spc="-13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детали </a:t>
            </a:r>
            <a:r>
              <a:rPr sz="1800" spc="30" dirty="0">
                <a:latin typeface="Constantia"/>
                <a:cs typeface="Constantia"/>
              </a:rPr>
              <a:t>(куб,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пластина,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45" dirty="0">
                <a:latin typeface="Constantia"/>
                <a:cs typeface="Constantia"/>
              </a:rPr>
              <a:t>кирпичик,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10" dirty="0">
                <a:latin typeface="Constantia"/>
                <a:cs typeface="Constantia"/>
              </a:rPr>
              <a:t>брусок),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учить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использовать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730"/>
              </a:lnSpc>
            </a:pPr>
            <a:r>
              <a:rPr sz="1800" dirty="0">
                <a:latin typeface="Constantia"/>
                <a:cs typeface="Constantia"/>
              </a:rPr>
              <a:t>их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учетом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20" dirty="0">
                <a:latin typeface="Constantia"/>
                <a:cs typeface="Constantia"/>
              </a:rPr>
              <a:t>конструктивных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свойств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(устойчивость,</a:t>
            </a:r>
            <a:r>
              <a:rPr sz="1800" spc="-114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форма,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величина).</a:t>
            </a:r>
            <a:endParaRPr sz="1800">
              <a:latin typeface="Constantia"/>
              <a:cs typeface="Constantia"/>
            </a:endParaRPr>
          </a:p>
          <a:p>
            <a:pPr marL="286385" marR="234315">
              <a:lnSpc>
                <a:spcPts val="1730"/>
              </a:lnSpc>
              <a:spcBef>
                <a:spcPts val="200"/>
              </a:spcBef>
            </a:pPr>
            <a:r>
              <a:rPr sz="1800" spc="-15" dirty="0">
                <a:latin typeface="Constantia"/>
                <a:cs typeface="Constantia"/>
              </a:rPr>
              <a:t>Развивать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умение</a:t>
            </a:r>
            <a:r>
              <a:rPr sz="1800" spc="-135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устанавливать</a:t>
            </a:r>
            <a:r>
              <a:rPr sz="1800" spc="-11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ассоциативные</a:t>
            </a:r>
            <a:r>
              <a:rPr sz="1800" spc="-16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связи,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предлагая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вспомнить,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80" dirty="0">
                <a:latin typeface="Constantia"/>
                <a:cs typeface="Constantia"/>
              </a:rPr>
              <a:t>какие</a:t>
            </a:r>
            <a:r>
              <a:rPr sz="1800" spc="-120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похожие</a:t>
            </a:r>
            <a:r>
              <a:rPr sz="1800" spc="-12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сооружения</a:t>
            </a:r>
            <a:r>
              <a:rPr sz="1800" spc="-1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дети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видели.</a:t>
            </a:r>
            <a:endParaRPr sz="1800">
              <a:latin typeface="Constantia"/>
              <a:cs typeface="Constantia"/>
            </a:endParaRPr>
          </a:p>
          <a:p>
            <a:pPr marL="287020" indent="-274320">
              <a:lnSpc>
                <a:spcPts val="1945"/>
              </a:lnSpc>
              <a:spcBef>
                <a:spcPts val="10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15" dirty="0">
                <a:latin typeface="Constantia"/>
                <a:cs typeface="Constantia"/>
              </a:rPr>
              <a:t>Развивать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умение</a:t>
            </a:r>
            <a:r>
              <a:rPr sz="1800" spc="32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анализировать</a:t>
            </a:r>
            <a:r>
              <a:rPr sz="1800" spc="-114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образец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20" dirty="0">
                <a:latin typeface="Constantia"/>
                <a:cs typeface="Constantia"/>
              </a:rPr>
              <a:t>постройки: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выделять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основные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730"/>
              </a:lnSpc>
            </a:pPr>
            <a:r>
              <a:rPr sz="1800" spc="-5" dirty="0">
                <a:latin typeface="Constantia"/>
                <a:cs typeface="Constantia"/>
              </a:rPr>
              <a:t>части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различать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соотносить</a:t>
            </a:r>
            <a:r>
              <a:rPr sz="1800" spc="-1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их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по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величине</a:t>
            </a:r>
            <a:r>
              <a:rPr sz="1800" spc="-14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форме,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устанавливать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730"/>
              </a:lnSpc>
            </a:pPr>
            <a:r>
              <a:rPr sz="1800" spc="-5" dirty="0">
                <a:latin typeface="Constantia"/>
                <a:cs typeface="Constantia"/>
              </a:rPr>
              <a:t>пространственное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расположение</a:t>
            </a:r>
            <a:r>
              <a:rPr sz="1800" spc="-13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этих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частей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относительно</a:t>
            </a:r>
            <a:r>
              <a:rPr sz="1800" spc="-15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друг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друга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(в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домах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945"/>
              </a:lnSpc>
            </a:pPr>
            <a:r>
              <a:rPr sz="1800" dirty="0">
                <a:latin typeface="Constantia"/>
                <a:cs typeface="Constantia"/>
              </a:rPr>
              <a:t>-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стены,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вверху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-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перекрытие,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spc="35" dirty="0">
                <a:latin typeface="Constantia"/>
                <a:cs typeface="Constantia"/>
              </a:rPr>
              <a:t>крыша;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в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автомобиле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-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spc="25" dirty="0">
                <a:latin typeface="Constantia"/>
                <a:cs typeface="Constantia"/>
              </a:rPr>
              <a:t>кабина,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35" dirty="0">
                <a:latin typeface="Constantia"/>
                <a:cs typeface="Constantia"/>
              </a:rPr>
              <a:t>кузов</a:t>
            </a:r>
            <a:r>
              <a:rPr sz="1800" spc="-2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65" dirty="0">
                <a:latin typeface="Constantia"/>
                <a:cs typeface="Constantia"/>
              </a:rPr>
              <a:t>т.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д.).</a:t>
            </a:r>
            <a:endParaRPr sz="1800">
              <a:latin typeface="Constantia"/>
              <a:cs typeface="Constantia"/>
            </a:endParaRPr>
          </a:p>
          <a:p>
            <a:pPr marL="286385" marR="24130" indent="-274320">
              <a:lnSpc>
                <a:spcPct val="80000"/>
              </a:lnSpc>
              <a:spcBef>
                <a:spcPts val="434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15" dirty="0">
                <a:latin typeface="Constantia"/>
                <a:cs typeface="Constantia"/>
              </a:rPr>
              <a:t>Развивать </a:t>
            </a:r>
            <a:r>
              <a:rPr sz="1800" dirty="0">
                <a:latin typeface="Constantia"/>
                <a:cs typeface="Constantia"/>
              </a:rPr>
              <a:t>умение </a:t>
            </a:r>
            <a:r>
              <a:rPr sz="1800" spc="-10" dirty="0">
                <a:latin typeface="Constantia"/>
                <a:cs typeface="Constantia"/>
              </a:rPr>
              <a:t>самостоятельно </a:t>
            </a:r>
            <a:r>
              <a:rPr sz="1800" spc="-5" dirty="0">
                <a:latin typeface="Constantia"/>
                <a:cs typeface="Constantia"/>
              </a:rPr>
              <a:t>измерять </a:t>
            </a:r>
            <a:r>
              <a:rPr sz="1800" spc="20" dirty="0">
                <a:latin typeface="Constantia"/>
                <a:cs typeface="Constantia"/>
              </a:rPr>
              <a:t>постройки </a:t>
            </a:r>
            <a:r>
              <a:rPr sz="1800" spc="-5" dirty="0">
                <a:latin typeface="Constantia"/>
                <a:cs typeface="Constantia"/>
              </a:rPr>
              <a:t>(по </a:t>
            </a:r>
            <a:r>
              <a:rPr sz="1800" spc="-10" dirty="0">
                <a:latin typeface="Constantia"/>
                <a:cs typeface="Constantia"/>
              </a:rPr>
              <a:t>высоте, </a:t>
            </a:r>
            <a:r>
              <a:rPr sz="1800" dirty="0">
                <a:latin typeface="Constantia"/>
                <a:cs typeface="Constantia"/>
              </a:rPr>
              <a:t>длине и </a:t>
            </a:r>
            <a:r>
              <a:rPr sz="1800" spc="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ширине),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соблюдать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заданный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воспитателем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принцип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spc="30" dirty="0">
                <a:latin typeface="Constantia"/>
                <a:cs typeface="Constantia"/>
              </a:rPr>
              <a:t>конструкции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40" dirty="0">
                <a:latin typeface="Constantia"/>
                <a:cs typeface="Constantia"/>
              </a:rPr>
              <a:t>(«Построй </a:t>
            </a:r>
            <a:r>
              <a:rPr sz="1800" spc="-440" dirty="0">
                <a:latin typeface="Constantia"/>
                <a:cs typeface="Constantia"/>
              </a:rPr>
              <a:t> </a:t>
            </a:r>
            <a:r>
              <a:rPr sz="1800" spc="20" dirty="0">
                <a:latin typeface="Constantia"/>
                <a:cs typeface="Constantia"/>
              </a:rPr>
              <a:t>такой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же</a:t>
            </a:r>
            <a:r>
              <a:rPr sz="1800" spc="-140" dirty="0">
                <a:latin typeface="Constantia"/>
                <a:cs typeface="Constantia"/>
              </a:rPr>
              <a:t> </a:t>
            </a:r>
            <a:r>
              <a:rPr sz="1800" spc="30" dirty="0">
                <a:latin typeface="Constantia"/>
                <a:cs typeface="Constantia"/>
              </a:rPr>
              <a:t>домик,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но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высокий»).</a:t>
            </a:r>
            <a:endParaRPr sz="1800">
              <a:latin typeface="Constantia"/>
              <a:cs typeface="Constantia"/>
            </a:endParaRPr>
          </a:p>
          <a:p>
            <a:pPr marL="286385" marR="165735" indent="-274320">
              <a:lnSpc>
                <a:spcPct val="80000"/>
              </a:lnSpc>
              <a:spcBef>
                <a:spcPts val="434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25" dirty="0">
                <a:latin typeface="Constantia"/>
                <a:cs typeface="Constantia"/>
              </a:rPr>
              <a:t>Учить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сооружать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20" dirty="0">
                <a:latin typeface="Constantia"/>
                <a:cs typeface="Constantia"/>
              </a:rPr>
              <a:t>постройки</a:t>
            </a:r>
            <a:r>
              <a:rPr sz="1800" spc="-9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из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10" dirty="0">
                <a:latin typeface="Constantia"/>
                <a:cs typeface="Constantia"/>
              </a:rPr>
              <a:t>крупного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10" dirty="0">
                <a:latin typeface="Constantia"/>
                <a:cs typeface="Constantia"/>
              </a:rPr>
              <a:t>мелкого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строительного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-60" dirty="0">
                <a:latin typeface="Constantia"/>
                <a:cs typeface="Constantia"/>
              </a:rPr>
              <a:t>материала,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20" dirty="0">
                <a:latin typeface="Constantia"/>
                <a:cs typeface="Constantia"/>
              </a:rPr>
              <a:t>использовать</a:t>
            </a:r>
            <a:r>
              <a:rPr sz="1800" spc="-14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детали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разного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цвета.</a:t>
            </a:r>
            <a:endParaRPr sz="1800">
              <a:latin typeface="Constantia"/>
              <a:cs typeface="Constantia"/>
            </a:endParaRPr>
          </a:p>
          <a:p>
            <a:pPr marL="286385" marR="248920" indent="-274320">
              <a:lnSpc>
                <a:spcPct val="80000"/>
              </a:lnSpc>
              <a:spcBef>
                <a:spcPts val="434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20" dirty="0">
                <a:latin typeface="Constantia"/>
                <a:cs typeface="Constantia"/>
              </a:rPr>
              <a:t>Обучать </a:t>
            </a:r>
            <a:r>
              <a:rPr sz="1800" spc="10" dirty="0">
                <a:latin typeface="Constantia"/>
                <a:cs typeface="Constantia"/>
              </a:rPr>
              <a:t>конструированию </a:t>
            </a:r>
            <a:r>
              <a:rPr sz="1800" dirty="0">
                <a:latin typeface="Constantia"/>
                <a:cs typeface="Constantia"/>
              </a:rPr>
              <a:t>из </a:t>
            </a:r>
            <a:r>
              <a:rPr sz="1800" spc="-10" dirty="0">
                <a:latin typeface="Constantia"/>
                <a:cs typeface="Constantia"/>
              </a:rPr>
              <a:t>бумаги: </a:t>
            </a:r>
            <a:r>
              <a:rPr sz="1800" spc="-15" dirty="0">
                <a:latin typeface="Constantia"/>
                <a:cs typeface="Constantia"/>
              </a:rPr>
              <a:t>сгибать прямоугольный </a:t>
            </a:r>
            <a:r>
              <a:rPr sz="1800" dirty="0">
                <a:latin typeface="Constantia"/>
                <a:cs typeface="Constantia"/>
              </a:rPr>
              <a:t>лист </a:t>
            </a:r>
            <a:r>
              <a:rPr sz="1800" spc="-15" dirty="0">
                <a:latin typeface="Constantia"/>
                <a:cs typeface="Constantia"/>
              </a:rPr>
              <a:t>бумаги 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пополам,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совмещая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стороны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40" dirty="0">
                <a:latin typeface="Constantia"/>
                <a:cs typeface="Constantia"/>
              </a:rPr>
              <a:t>углы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(альбом,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флажки</a:t>
            </a:r>
            <a:r>
              <a:rPr sz="1800" spc="-10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для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20" dirty="0">
                <a:latin typeface="Constantia"/>
                <a:cs typeface="Constantia"/>
              </a:rPr>
              <a:t>украшения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-35" dirty="0">
                <a:latin typeface="Constantia"/>
                <a:cs typeface="Constantia"/>
              </a:rPr>
              <a:t>участка,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поздравительная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40" dirty="0">
                <a:latin typeface="Constantia"/>
                <a:cs typeface="Constantia"/>
              </a:rPr>
              <a:t>открытка),</a:t>
            </a:r>
            <a:r>
              <a:rPr sz="1800" spc="-15" dirty="0">
                <a:latin typeface="Constantia"/>
                <a:cs typeface="Constantia"/>
              </a:rPr>
              <a:t> </a:t>
            </a:r>
            <a:r>
              <a:rPr sz="1800" spc="10" dirty="0">
                <a:latin typeface="Constantia"/>
                <a:cs typeface="Constantia"/>
              </a:rPr>
              <a:t>приклеивать</a:t>
            </a:r>
            <a:r>
              <a:rPr sz="1800" spc="-110" dirty="0">
                <a:latin typeface="Constantia"/>
                <a:cs typeface="Constantia"/>
              </a:rPr>
              <a:t> </a:t>
            </a:r>
            <a:r>
              <a:rPr sz="1800" spc="210" dirty="0">
                <a:latin typeface="Constantia"/>
                <a:cs typeface="Constantia"/>
              </a:rPr>
              <a:t>к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основной</a:t>
            </a:r>
            <a:r>
              <a:rPr sz="1800" spc="-12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форме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детали</a:t>
            </a:r>
            <a:r>
              <a:rPr sz="1800" dirty="0">
                <a:latin typeface="Constantia"/>
                <a:cs typeface="Constantia"/>
              </a:rPr>
              <a:t> </a:t>
            </a:r>
            <a:r>
              <a:rPr sz="1800" spc="105" dirty="0">
                <a:latin typeface="Constantia"/>
                <a:cs typeface="Constantia"/>
              </a:rPr>
              <a:t>(к</a:t>
            </a:r>
            <a:r>
              <a:rPr sz="1800" spc="-125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дому</a:t>
            </a:r>
            <a:r>
              <a:rPr sz="1800" spc="-480" dirty="0">
                <a:latin typeface="Constantia"/>
                <a:cs typeface="Constantia"/>
              </a:rPr>
              <a:t>-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40" dirty="0">
                <a:latin typeface="Constantia"/>
                <a:cs typeface="Constantia"/>
              </a:rPr>
              <a:t>окна,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двери,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трубу;</a:t>
            </a:r>
            <a:r>
              <a:rPr sz="1800" spc="-10" dirty="0">
                <a:latin typeface="Constantia"/>
                <a:cs typeface="Constantia"/>
              </a:rPr>
              <a:t> </a:t>
            </a:r>
            <a:r>
              <a:rPr sz="1800" spc="210" dirty="0">
                <a:latin typeface="Constantia"/>
                <a:cs typeface="Constantia"/>
              </a:rPr>
              <a:t>к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автобусу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-</a:t>
            </a:r>
            <a:r>
              <a:rPr sz="1800" spc="-20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колеса;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spc="210" dirty="0">
                <a:latin typeface="Constantia"/>
                <a:cs typeface="Constantia"/>
              </a:rPr>
              <a:t>к</a:t>
            </a:r>
            <a:r>
              <a:rPr sz="1800" spc="-85" dirty="0">
                <a:latin typeface="Constantia"/>
                <a:cs typeface="Constantia"/>
              </a:rPr>
              <a:t> </a:t>
            </a:r>
            <a:r>
              <a:rPr sz="1800" spc="-25" dirty="0">
                <a:latin typeface="Constantia"/>
                <a:cs typeface="Constantia"/>
              </a:rPr>
              <a:t>стулу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—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25" dirty="0">
                <a:latin typeface="Constantia"/>
                <a:cs typeface="Constantia"/>
              </a:rPr>
              <a:t>спинку).</a:t>
            </a:r>
            <a:endParaRPr sz="1800">
              <a:latin typeface="Constantia"/>
              <a:cs typeface="Constantia"/>
            </a:endParaRPr>
          </a:p>
          <a:p>
            <a:pPr marL="286385" marR="375285" indent="-274320">
              <a:lnSpc>
                <a:spcPct val="80100"/>
              </a:lnSpc>
              <a:spcBef>
                <a:spcPts val="430"/>
              </a:spcBef>
              <a:buClr>
                <a:srgbClr val="0AD0D9"/>
              </a:buClr>
              <a:buSzPct val="94444"/>
              <a:buFont typeface="Segoe UI Symbol"/>
              <a:buChar char="⚫"/>
              <a:tabLst>
                <a:tab pos="286385" algn="l"/>
                <a:tab pos="287020" algn="l"/>
              </a:tabLst>
            </a:pPr>
            <a:r>
              <a:rPr sz="1800" spc="-15" dirty="0">
                <a:latin typeface="Constantia"/>
                <a:cs typeface="Constantia"/>
              </a:rPr>
              <a:t>Приобщать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15" dirty="0">
                <a:latin typeface="Constantia"/>
                <a:cs typeface="Constantia"/>
              </a:rPr>
              <a:t>детей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210" dirty="0">
                <a:latin typeface="Constantia"/>
                <a:cs typeface="Constantia"/>
              </a:rPr>
              <a:t>к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изготовлению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поделок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из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природного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материала:</a:t>
            </a:r>
            <a:r>
              <a:rPr sz="1800" spc="-45" dirty="0">
                <a:latin typeface="Constantia"/>
                <a:cs typeface="Constantia"/>
              </a:rPr>
              <a:t> </a:t>
            </a:r>
            <a:r>
              <a:rPr sz="1800" spc="-75" dirty="0">
                <a:latin typeface="Constantia"/>
                <a:cs typeface="Constantia"/>
              </a:rPr>
              <a:t>коры, </a:t>
            </a:r>
            <a:r>
              <a:rPr sz="1800" spc="-434" dirty="0">
                <a:latin typeface="Constantia"/>
                <a:cs typeface="Constantia"/>
              </a:rPr>
              <a:t> </a:t>
            </a:r>
            <a:r>
              <a:rPr sz="1800" spc="25" dirty="0">
                <a:latin typeface="Constantia"/>
                <a:cs typeface="Constantia"/>
              </a:rPr>
              <a:t>веток, </a:t>
            </a:r>
            <a:r>
              <a:rPr sz="1800" spc="-5" dirty="0">
                <a:latin typeface="Constantia"/>
                <a:cs typeface="Constantia"/>
              </a:rPr>
              <a:t>листьев, </a:t>
            </a:r>
            <a:r>
              <a:rPr sz="1800" spc="35" dirty="0">
                <a:latin typeface="Constantia"/>
                <a:cs typeface="Constantia"/>
              </a:rPr>
              <a:t>шишек, </a:t>
            </a:r>
            <a:r>
              <a:rPr sz="1800" spc="20" dirty="0">
                <a:latin typeface="Constantia"/>
                <a:cs typeface="Constantia"/>
              </a:rPr>
              <a:t>каштанов, </a:t>
            </a:r>
            <a:r>
              <a:rPr sz="1800" spc="-5" dirty="0">
                <a:latin typeface="Constantia"/>
                <a:cs typeface="Constantia"/>
              </a:rPr>
              <a:t>ореховой </a:t>
            </a:r>
            <a:r>
              <a:rPr sz="1800" spc="5" dirty="0">
                <a:latin typeface="Constantia"/>
                <a:cs typeface="Constantia"/>
              </a:rPr>
              <a:t>скорлупы, </a:t>
            </a:r>
            <a:r>
              <a:rPr sz="1800" spc="-15" dirty="0">
                <a:latin typeface="Constantia"/>
                <a:cs typeface="Constantia"/>
              </a:rPr>
              <a:t>соломы </a:t>
            </a:r>
            <a:r>
              <a:rPr sz="1800" spc="10" dirty="0">
                <a:latin typeface="Constantia"/>
                <a:cs typeface="Constantia"/>
              </a:rPr>
              <a:t>(лодочки, </a:t>
            </a:r>
            <a:r>
              <a:rPr sz="1800" spc="15" dirty="0">
                <a:latin typeface="Constantia"/>
                <a:cs typeface="Constantia"/>
              </a:rPr>
              <a:t> </a:t>
            </a:r>
            <a:r>
              <a:rPr sz="1800" spc="40" dirty="0">
                <a:latin typeface="Constantia"/>
                <a:cs typeface="Constantia"/>
              </a:rPr>
              <a:t>ежики</a:t>
            </a:r>
            <a:r>
              <a:rPr sz="1800" spc="-10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60" dirty="0">
                <a:latin typeface="Constantia"/>
                <a:cs typeface="Constantia"/>
              </a:rPr>
              <a:t> </a:t>
            </a:r>
            <a:r>
              <a:rPr sz="1800" spc="-65" dirty="0">
                <a:latin typeface="Constantia"/>
                <a:cs typeface="Constantia"/>
              </a:rPr>
              <a:t>т.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д.). </a:t>
            </a:r>
            <a:r>
              <a:rPr sz="1800" spc="-20" dirty="0">
                <a:latin typeface="Constantia"/>
                <a:cs typeface="Constantia"/>
              </a:rPr>
              <a:t>Использовать</a:t>
            </a:r>
            <a:r>
              <a:rPr sz="1800" spc="-14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для</a:t>
            </a:r>
            <a:r>
              <a:rPr sz="1800" spc="-65" dirty="0">
                <a:latin typeface="Constantia"/>
                <a:cs typeface="Constantia"/>
              </a:rPr>
              <a:t> </a:t>
            </a:r>
            <a:r>
              <a:rPr sz="1800" spc="15" dirty="0">
                <a:latin typeface="Constantia"/>
                <a:cs typeface="Constantia"/>
              </a:rPr>
              <a:t>закрепления</a:t>
            </a:r>
            <a:r>
              <a:rPr sz="1800" spc="-114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частей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45" dirty="0">
                <a:latin typeface="Constantia"/>
                <a:cs typeface="Constantia"/>
              </a:rPr>
              <a:t>клей,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пластилин.</a:t>
            </a:r>
            <a:endParaRPr sz="1800">
              <a:latin typeface="Constantia"/>
              <a:cs typeface="Constantia"/>
            </a:endParaRPr>
          </a:p>
          <a:p>
            <a:pPr marL="286385">
              <a:lnSpc>
                <a:spcPts val="1730"/>
              </a:lnSpc>
            </a:pPr>
            <a:r>
              <a:rPr sz="1800" spc="-5" dirty="0">
                <a:latin typeface="Constantia"/>
                <a:cs typeface="Constantia"/>
              </a:rPr>
              <a:t>Применять</a:t>
            </a:r>
            <a:r>
              <a:rPr sz="1800" spc="-8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в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10" dirty="0">
                <a:latin typeface="Constantia"/>
                <a:cs typeface="Constantia"/>
              </a:rPr>
              <a:t>поделках</a:t>
            </a:r>
            <a:r>
              <a:rPr sz="1800" spc="-55" dirty="0">
                <a:latin typeface="Constantia"/>
                <a:cs typeface="Constantia"/>
              </a:rPr>
              <a:t> </a:t>
            </a:r>
            <a:r>
              <a:rPr sz="1800" spc="45" dirty="0">
                <a:latin typeface="Constantia"/>
                <a:cs typeface="Constantia"/>
              </a:rPr>
              <a:t>катушки,</a:t>
            </a:r>
            <a:r>
              <a:rPr sz="1800" spc="-30" dirty="0">
                <a:latin typeface="Constantia"/>
                <a:cs typeface="Constantia"/>
              </a:rPr>
              <a:t> </a:t>
            </a:r>
            <a:r>
              <a:rPr sz="1800" spc="50" dirty="0">
                <a:latin typeface="Constantia"/>
                <a:cs typeface="Constantia"/>
              </a:rPr>
              <a:t>коробки</a:t>
            </a:r>
            <a:r>
              <a:rPr sz="1800" spc="-70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разной</a:t>
            </a:r>
            <a:r>
              <a:rPr sz="1800" spc="-40" dirty="0">
                <a:latin typeface="Constantia"/>
                <a:cs typeface="Constantia"/>
              </a:rPr>
              <a:t> </a:t>
            </a:r>
            <a:r>
              <a:rPr sz="1800" spc="-5" dirty="0">
                <a:latin typeface="Constantia"/>
                <a:cs typeface="Constantia"/>
              </a:rPr>
              <a:t>величины</a:t>
            </a:r>
            <a:r>
              <a:rPr sz="1800" spc="-75" dirty="0">
                <a:latin typeface="Constantia"/>
                <a:cs typeface="Constantia"/>
              </a:rPr>
              <a:t> </a:t>
            </a:r>
            <a:r>
              <a:rPr sz="1800" dirty="0">
                <a:latin typeface="Constantia"/>
                <a:cs typeface="Constantia"/>
              </a:rPr>
              <a:t>и</a:t>
            </a:r>
            <a:r>
              <a:rPr sz="1800" spc="-90" dirty="0">
                <a:latin typeface="Constantia"/>
                <a:cs typeface="Constantia"/>
              </a:rPr>
              <a:t> </a:t>
            </a:r>
            <a:r>
              <a:rPr sz="1800" spc="-10" dirty="0">
                <a:latin typeface="Constantia"/>
                <a:cs typeface="Constantia"/>
              </a:rPr>
              <a:t>другие</a:t>
            </a:r>
            <a:r>
              <a:rPr sz="1800" spc="-50" dirty="0">
                <a:latin typeface="Constantia"/>
                <a:cs typeface="Constantia"/>
              </a:rPr>
              <a:t> </a:t>
            </a:r>
            <a:r>
              <a:rPr sz="1800" spc="-100" dirty="0">
                <a:latin typeface="Constantia"/>
                <a:cs typeface="Constantia"/>
              </a:rPr>
              <a:t>предметы.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6304" y="121970"/>
            <a:ext cx="8959850" cy="1900555"/>
            <a:chOff x="146304" y="121970"/>
            <a:chExt cx="8959850" cy="19005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1584" y="856446"/>
              <a:ext cx="8154797" cy="8348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304" y="121970"/>
              <a:ext cx="8959342" cy="122969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2208" y="792530"/>
              <a:ext cx="7316597" cy="122969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80161" y="255854"/>
            <a:ext cx="8120380" cy="1366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8350" marR="5080" indent="-756285">
              <a:lnSpc>
                <a:spcPct val="100000"/>
              </a:lnSpc>
              <a:spcBef>
                <a:spcPts val="95"/>
              </a:spcBef>
              <a:tabLst>
                <a:tab pos="3609975" algn="l"/>
              </a:tabLst>
            </a:pPr>
            <a:r>
              <a:rPr sz="4400" i="0" u="heavy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Значение</a:t>
            </a:r>
            <a:r>
              <a:rPr sz="4400" i="0" u="heavy" spc="-1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 </a:t>
            </a:r>
            <a:r>
              <a:rPr sz="4400" i="0" u="heavy" spc="-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конструирования</a:t>
            </a:r>
            <a:r>
              <a:rPr sz="4400" i="0" u="heavy" spc="-1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 </a:t>
            </a:r>
            <a:r>
              <a:rPr sz="4400" i="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в </a:t>
            </a:r>
            <a:r>
              <a:rPr sz="4400" i="0" spc="-1040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sz="4400" i="0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развитии	</a:t>
            </a:r>
            <a:r>
              <a:rPr sz="4400" i="0" u="heavy" spc="-4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tantia"/>
                <a:cs typeface="Constantia"/>
              </a:rPr>
              <a:t>дошкольника</a:t>
            </a:r>
            <a:endParaRPr sz="4400">
              <a:latin typeface="Constantia"/>
              <a:cs typeface="Constantia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37488" y="1527006"/>
            <a:ext cx="6645909" cy="8348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11886" y="1729816"/>
            <a:ext cx="8486775" cy="4531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51130" algn="ctr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onstantia"/>
                <a:cs typeface="Constantia"/>
              </a:rPr>
              <a:t>Конструированию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отводится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значительное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место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</a:t>
            </a:r>
            <a:r>
              <a:rPr sz="2400" spc="-35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работе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с</a:t>
            </a:r>
            <a:endParaRPr sz="2400">
              <a:latin typeface="Constantia"/>
              <a:cs typeface="Constantia"/>
            </a:endParaRPr>
          </a:p>
          <a:p>
            <a:pPr marL="228600" marR="118110" indent="20320" algn="ctr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Constantia"/>
                <a:cs typeface="Constantia"/>
              </a:rPr>
              <a:t>детьми </a:t>
            </a:r>
            <a:r>
              <a:rPr sz="2400" spc="-10" dirty="0">
                <a:latin typeface="Constantia"/>
                <a:cs typeface="Constantia"/>
              </a:rPr>
              <a:t>всех </a:t>
            </a:r>
            <a:r>
              <a:rPr sz="2400" dirty="0">
                <a:latin typeface="Constantia"/>
                <a:cs typeface="Constantia"/>
              </a:rPr>
              <a:t>возрастных </a:t>
            </a:r>
            <a:r>
              <a:rPr sz="2400" spc="-10" dirty="0">
                <a:latin typeface="Constantia"/>
                <a:cs typeface="Constantia"/>
              </a:rPr>
              <a:t>групп, </a:t>
            </a:r>
            <a:r>
              <a:rPr sz="2400" spc="75" dirty="0">
                <a:latin typeface="Constantia"/>
                <a:cs typeface="Constantia"/>
              </a:rPr>
              <a:t>так </a:t>
            </a:r>
            <a:r>
              <a:rPr sz="2400" spc="175" dirty="0">
                <a:latin typeface="Constantia"/>
                <a:cs typeface="Constantia"/>
              </a:rPr>
              <a:t>как </a:t>
            </a:r>
            <a:r>
              <a:rPr sz="2400" dirty="0">
                <a:latin typeface="Constantia"/>
                <a:cs typeface="Constantia"/>
              </a:rPr>
              <a:t>оно </a:t>
            </a:r>
            <a:r>
              <a:rPr sz="2400" spc="-15" dirty="0">
                <a:latin typeface="Constantia"/>
                <a:cs typeface="Constantia"/>
              </a:rPr>
              <a:t>обладает 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чрезвычайно</a:t>
            </a:r>
            <a:r>
              <a:rPr sz="2400" spc="-170" dirty="0">
                <a:latin typeface="Constantia"/>
                <a:cs typeface="Constantia"/>
              </a:rPr>
              <a:t> </a:t>
            </a:r>
            <a:r>
              <a:rPr sz="2400" spc="30" dirty="0">
                <a:latin typeface="Constantia"/>
                <a:cs typeface="Constantia"/>
              </a:rPr>
              <a:t>широкими</a:t>
            </a:r>
            <a:r>
              <a:rPr sz="2400" spc="-6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возможностями</a:t>
            </a:r>
            <a:r>
              <a:rPr sz="2400" spc="-15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для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-25" dirty="0">
                <a:latin typeface="Constantia"/>
                <a:cs typeface="Constantia"/>
              </a:rPr>
              <a:t>умственного, </a:t>
            </a:r>
            <a:r>
              <a:rPr sz="2400" spc="-58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нравственного,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эстетического,</a:t>
            </a:r>
            <a:r>
              <a:rPr sz="2400" spc="-40" dirty="0">
                <a:latin typeface="Constantia"/>
                <a:cs typeface="Constantia"/>
              </a:rPr>
              <a:t> </a:t>
            </a:r>
            <a:r>
              <a:rPr sz="2400" spc="-25" dirty="0">
                <a:latin typeface="Constantia"/>
                <a:cs typeface="Constantia"/>
              </a:rPr>
              <a:t>трудового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воспитания.</a:t>
            </a:r>
            <a:endParaRPr sz="2400">
              <a:latin typeface="Constantia"/>
              <a:cs typeface="Constantia"/>
            </a:endParaRPr>
          </a:p>
          <a:p>
            <a:pPr marL="121920" marR="5080" indent="5080" algn="ctr">
              <a:lnSpc>
                <a:spcPct val="100000"/>
              </a:lnSpc>
            </a:pPr>
            <a:r>
              <a:rPr sz="2400" dirty="0">
                <a:latin typeface="Constantia"/>
                <a:cs typeface="Constantia"/>
              </a:rPr>
              <a:t>На занятиях </a:t>
            </a:r>
            <a:r>
              <a:rPr sz="2400" spc="10" dirty="0">
                <a:latin typeface="Constantia"/>
                <a:cs typeface="Constantia"/>
              </a:rPr>
              <a:t>конструированием </a:t>
            </a:r>
            <a:r>
              <a:rPr sz="2400" spc="-10" dirty="0">
                <a:latin typeface="Constantia"/>
                <a:cs typeface="Constantia"/>
              </a:rPr>
              <a:t>осуществляется </a:t>
            </a:r>
            <a:r>
              <a:rPr sz="2400" dirty="0">
                <a:latin typeface="Constantia"/>
                <a:cs typeface="Constantia"/>
              </a:rPr>
              <a:t>развитие 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сенсорных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мыслительных</a:t>
            </a:r>
            <a:r>
              <a:rPr sz="2400" spc="-15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способностей</a:t>
            </a:r>
            <a:r>
              <a:rPr sz="2400" spc="-6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детей.</a:t>
            </a:r>
            <a:r>
              <a:rPr sz="2400" spc="-1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Важно,</a:t>
            </a:r>
            <a:r>
              <a:rPr sz="2400" spc="-114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что </a:t>
            </a:r>
            <a:r>
              <a:rPr sz="2400" spc="-58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мышление </a:t>
            </a:r>
            <a:r>
              <a:rPr sz="2400" spc="-10" dirty="0">
                <a:latin typeface="Constantia"/>
                <a:cs typeface="Constantia"/>
              </a:rPr>
              <a:t>детей </a:t>
            </a:r>
            <a:r>
              <a:rPr sz="2400" dirty="0">
                <a:latin typeface="Constantia"/>
                <a:cs typeface="Constantia"/>
              </a:rPr>
              <a:t>в </a:t>
            </a:r>
            <a:r>
              <a:rPr sz="2400" spc="-15" dirty="0">
                <a:latin typeface="Constantia"/>
                <a:cs typeface="Constantia"/>
              </a:rPr>
              <a:t>процессе </a:t>
            </a:r>
            <a:r>
              <a:rPr sz="2400" spc="30" dirty="0">
                <a:latin typeface="Constantia"/>
                <a:cs typeface="Constantia"/>
              </a:rPr>
              <a:t>конструктивной </a:t>
            </a:r>
            <a:r>
              <a:rPr sz="2400" spc="-10" dirty="0">
                <a:latin typeface="Constantia"/>
                <a:cs typeface="Constantia"/>
              </a:rPr>
              <a:t>деятельности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им</a:t>
            </a:r>
            <a:r>
              <a:rPr sz="2400" dirty="0">
                <a:latin typeface="Constantia"/>
                <a:cs typeface="Constantia"/>
              </a:rPr>
              <a:t>еет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30" dirty="0">
                <a:latin typeface="Constantia"/>
                <a:cs typeface="Constantia"/>
              </a:rPr>
              <a:t>практи</a:t>
            </a:r>
            <a:r>
              <a:rPr sz="2400" spc="35" dirty="0">
                <a:latin typeface="Constantia"/>
                <a:cs typeface="Constantia"/>
              </a:rPr>
              <a:t>ч</a:t>
            </a:r>
            <a:r>
              <a:rPr sz="2400" spc="45" dirty="0">
                <a:latin typeface="Constantia"/>
                <a:cs typeface="Constantia"/>
              </a:rPr>
              <a:t>ескую</a:t>
            </a:r>
            <a:r>
              <a:rPr sz="2400" spc="-8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апра</a:t>
            </a:r>
            <a:r>
              <a:rPr sz="2400" spc="-60" dirty="0">
                <a:latin typeface="Constantia"/>
                <a:cs typeface="Constantia"/>
              </a:rPr>
              <a:t>в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1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ос</a:t>
            </a:r>
            <a:r>
              <a:rPr sz="2400" spc="-1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ь</a:t>
            </a:r>
            <a:r>
              <a:rPr sz="2400" spc="-15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осит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т</a:t>
            </a:r>
            <a:r>
              <a:rPr sz="2400" spc="5" dirty="0">
                <a:latin typeface="Constantia"/>
                <a:cs typeface="Constantia"/>
              </a:rPr>
              <a:t>в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30" dirty="0">
                <a:latin typeface="Constantia"/>
                <a:cs typeface="Constantia"/>
              </a:rPr>
              <a:t>р</a:t>
            </a:r>
            <a:r>
              <a:rPr sz="2400" spc="-5" dirty="0">
                <a:latin typeface="Constantia"/>
                <a:cs typeface="Constantia"/>
              </a:rPr>
              <a:t>ч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70" dirty="0">
                <a:latin typeface="Constantia"/>
                <a:cs typeface="Constantia"/>
              </a:rPr>
              <a:t>ск</a:t>
            </a:r>
            <a:r>
              <a:rPr sz="2400" spc="90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й  </a:t>
            </a:r>
            <a:r>
              <a:rPr sz="2400" spc="15" dirty="0">
                <a:latin typeface="Constantia"/>
                <a:cs typeface="Constantia"/>
              </a:rPr>
              <a:t>характера.</a:t>
            </a:r>
            <a:r>
              <a:rPr sz="2400" spc="-2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При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обучении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детей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10" dirty="0">
                <a:latin typeface="Constantia"/>
                <a:cs typeface="Constantia"/>
              </a:rPr>
              <a:t>конструированию</a:t>
            </a:r>
            <a:endParaRPr sz="2400">
              <a:latin typeface="Constantia"/>
              <a:cs typeface="Constantia"/>
            </a:endParaRPr>
          </a:p>
          <a:p>
            <a:pPr marL="111125" algn="ctr">
              <a:lnSpc>
                <a:spcPct val="100000"/>
              </a:lnSpc>
              <a:spcBef>
                <a:spcPts val="10"/>
              </a:spcBef>
            </a:pPr>
            <a:r>
              <a:rPr sz="2400" spc="-5" dirty="0">
                <a:latin typeface="Constantia"/>
                <a:cs typeface="Constantia"/>
              </a:rPr>
              <a:t>развивается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планирующая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мыслительная</a:t>
            </a:r>
            <a:r>
              <a:rPr sz="2400" spc="-15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деятельность,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что</a:t>
            </a:r>
            <a:endParaRPr sz="2400">
              <a:latin typeface="Constantia"/>
              <a:cs typeface="Constantia"/>
            </a:endParaRPr>
          </a:p>
          <a:p>
            <a:pPr marL="109220" algn="ctr">
              <a:lnSpc>
                <a:spcPts val="2850"/>
              </a:lnSpc>
            </a:pPr>
            <a:r>
              <a:rPr sz="2400" spc="-15" dirty="0">
                <a:latin typeface="Constantia"/>
                <a:cs typeface="Constantia"/>
              </a:rPr>
              <a:t>является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важным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фактором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при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формировании</a:t>
            </a:r>
            <a:r>
              <a:rPr sz="2400" spc="-16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учебной</a:t>
            </a:r>
            <a:endParaRPr sz="2400">
              <a:latin typeface="Constantia"/>
              <a:cs typeface="Constantia"/>
            </a:endParaRPr>
          </a:p>
          <a:p>
            <a:pPr marR="83820" algn="ctr">
              <a:lnSpc>
                <a:spcPts val="3810"/>
              </a:lnSpc>
            </a:pPr>
            <a:r>
              <a:rPr sz="2400" spc="-10" dirty="0">
                <a:latin typeface="Constantia"/>
                <a:cs typeface="Constantia"/>
              </a:rPr>
              <a:t>деятельности</a:t>
            </a:r>
            <a:r>
              <a:rPr sz="3200" spc="-10" dirty="0">
                <a:latin typeface="Constantia"/>
                <a:cs typeface="Constantia"/>
              </a:rPr>
              <a:t>.</a:t>
            </a:r>
            <a:endParaRPr sz="32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1484" y="835609"/>
            <a:ext cx="8042909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68475" marR="5080" indent="-1756410">
              <a:lnSpc>
                <a:spcPct val="100000"/>
              </a:lnSpc>
              <a:spcBef>
                <a:spcPts val="95"/>
              </a:spcBef>
            </a:pPr>
            <a:r>
              <a:rPr sz="3200" b="0" i="0" spc="-15" dirty="0">
                <a:solidFill>
                  <a:srgbClr val="775F54"/>
                </a:solidFill>
                <a:latin typeface="Calibri"/>
                <a:cs typeface="Calibri"/>
              </a:rPr>
              <a:t>Предлагаем</a:t>
            </a:r>
            <a:r>
              <a:rPr sz="3200" b="0" i="0" spc="20" dirty="0">
                <a:solidFill>
                  <a:srgbClr val="775F54"/>
                </a:solidFill>
                <a:latin typeface="Calibri"/>
                <a:cs typeface="Calibri"/>
              </a:rPr>
              <a:t> </a:t>
            </a:r>
            <a:r>
              <a:rPr sz="3200" b="0" i="0" spc="-25" dirty="0">
                <a:solidFill>
                  <a:srgbClr val="775F54"/>
                </a:solidFill>
                <a:latin typeface="Calibri"/>
                <a:cs typeface="Calibri"/>
              </a:rPr>
              <a:t>несколько</a:t>
            </a:r>
            <a:r>
              <a:rPr sz="3200" b="0" i="0" spc="15" dirty="0">
                <a:solidFill>
                  <a:srgbClr val="775F54"/>
                </a:solidFill>
                <a:latin typeface="Calibri"/>
                <a:cs typeface="Calibri"/>
              </a:rPr>
              <a:t> </a:t>
            </a:r>
            <a:r>
              <a:rPr sz="3200" b="0" i="0" spc="-15" dirty="0">
                <a:solidFill>
                  <a:srgbClr val="775F54"/>
                </a:solidFill>
                <a:latin typeface="Calibri"/>
                <a:cs typeface="Calibri"/>
              </a:rPr>
              <a:t>идей</a:t>
            </a:r>
            <a:r>
              <a:rPr sz="3200" b="0" i="0" spc="-10" dirty="0">
                <a:solidFill>
                  <a:srgbClr val="775F54"/>
                </a:solidFill>
                <a:latin typeface="Calibri"/>
                <a:cs typeface="Calibri"/>
              </a:rPr>
              <a:t> конструирования </a:t>
            </a:r>
            <a:r>
              <a:rPr sz="3200" b="0" i="0" spc="-710" dirty="0">
                <a:solidFill>
                  <a:srgbClr val="775F54"/>
                </a:solidFill>
                <a:latin typeface="Calibri"/>
                <a:cs typeface="Calibri"/>
              </a:rPr>
              <a:t> </a:t>
            </a:r>
            <a:r>
              <a:rPr sz="3200" b="0" i="0" spc="-5" dirty="0">
                <a:solidFill>
                  <a:srgbClr val="775F54"/>
                </a:solidFill>
                <a:latin typeface="Calibri"/>
                <a:cs typeface="Calibri"/>
              </a:rPr>
              <a:t>из </a:t>
            </a:r>
            <a:r>
              <a:rPr sz="3200" b="0" i="0" spc="-15" dirty="0">
                <a:solidFill>
                  <a:srgbClr val="775F54"/>
                </a:solidFill>
                <a:latin typeface="Calibri"/>
                <a:cs typeface="Calibri"/>
              </a:rPr>
              <a:t>различных</a:t>
            </a:r>
            <a:r>
              <a:rPr sz="3200" b="0" i="0" spc="45" dirty="0">
                <a:solidFill>
                  <a:srgbClr val="775F54"/>
                </a:solidFill>
                <a:latin typeface="Calibri"/>
                <a:cs typeface="Calibri"/>
              </a:rPr>
              <a:t> </a:t>
            </a:r>
            <a:r>
              <a:rPr sz="3200" b="0" i="0" spc="-10" dirty="0">
                <a:solidFill>
                  <a:srgbClr val="775F54"/>
                </a:solidFill>
                <a:latin typeface="Calibri"/>
                <a:cs typeface="Calibri"/>
              </a:rPr>
              <a:t>материалов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232" y="1807464"/>
            <a:ext cx="6022847" cy="45171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8699500" cy="6858000"/>
            <a:chOff x="0" y="0"/>
            <a:chExt cx="86995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3761232" cy="391667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3448" y="3459479"/>
              <a:ext cx="5495544" cy="339851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9" y="1139952"/>
            <a:ext cx="7019544" cy="457809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39" y="548638"/>
            <a:ext cx="6309360" cy="63093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904" y="566926"/>
            <a:ext cx="8388095" cy="62910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9" y="893063"/>
            <a:ext cx="6568440" cy="49225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160" y="673608"/>
            <a:ext cx="6662928" cy="49987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3165" y="369823"/>
            <a:ext cx="7503159" cy="56699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58445" indent="880744">
              <a:lnSpc>
                <a:spcPct val="100699"/>
              </a:lnSpc>
              <a:spcBef>
                <a:spcPts val="80"/>
              </a:spcBef>
            </a:pPr>
            <a:r>
              <a:rPr sz="2400" spc="-22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ер</a:t>
            </a:r>
            <a:r>
              <a:rPr sz="2400" spc="5" dirty="0">
                <a:latin typeface="Constantia"/>
                <a:cs typeface="Constantia"/>
              </a:rPr>
              <a:t>ми</a:t>
            </a:r>
            <a:r>
              <a:rPr sz="2400" dirty="0">
                <a:latin typeface="Constantia"/>
                <a:cs typeface="Constantia"/>
              </a:rPr>
              <a:t>н</a:t>
            </a:r>
            <a:r>
              <a:rPr sz="2400" spc="-30" dirty="0">
                <a:latin typeface="Constantia"/>
                <a:cs typeface="Constantia"/>
              </a:rPr>
              <a:t> </a:t>
            </a:r>
            <a:r>
              <a:rPr sz="2400" b="1" dirty="0">
                <a:latin typeface="Constantia"/>
                <a:cs typeface="Constantia"/>
              </a:rPr>
              <a:t>«</a:t>
            </a:r>
            <a:r>
              <a:rPr sz="2400" b="1" spc="-50" dirty="0">
                <a:latin typeface="Constantia"/>
                <a:cs typeface="Constantia"/>
              </a:rPr>
              <a:t>к</a:t>
            </a:r>
            <a:r>
              <a:rPr sz="2400" b="1" dirty="0">
                <a:latin typeface="Constantia"/>
                <a:cs typeface="Constantia"/>
              </a:rPr>
              <a:t>он</a:t>
            </a:r>
            <a:r>
              <a:rPr sz="2400" b="1" spc="-15" dirty="0">
                <a:latin typeface="Constantia"/>
                <a:cs typeface="Constantia"/>
              </a:rPr>
              <a:t>с</a:t>
            </a:r>
            <a:r>
              <a:rPr sz="2400" b="1" spc="-10" dirty="0">
                <a:latin typeface="Constantia"/>
                <a:cs typeface="Constantia"/>
              </a:rPr>
              <a:t>т</a:t>
            </a:r>
            <a:r>
              <a:rPr sz="2400" b="1" spc="-55" dirty="0">
                <a:latin typeface="Constantia"/>
                <a:cs typeface="Constantia"/>
              </a:rPr>
              <a:t>р</a:t>
            </a:r>
            <a:r>
              <a:rPr sz="2400" b="1" spc="-5" dirty="0">
                <a:latin typeface="Constantia"/>
                <a:cs typeface="Constantia"/>
              </a:rPr>
              <a:t>уиро</a:t>
            </a:r>
            <a:r>
              <a:rPr sz="2400" b="1" spc="10" dirty="0">
                <a:latin typeface="Constantia"/>
                <a:cs typeface="Constantia"/>
              </a:rPr>
              <a:t>в</a:t>
            </a:r>
            <a:r>
              <a:rPr sz="2400" b="1" spc="5" dirty="0">
                <a:latin typeface="Constantia"/>
                <a:cs typeface="Constantia"/>
              </a:rPr>
              <a:t>а</a:t>
            </a:r>
            <a:r>
              <a:rPr sz="2400" b="1" spc="-5" dirty="0">
                <a:latin typeface="Constantia"/>
                <a:cs typeface="Constantia"/>
              </a:rPr>
              <a:t>ни</a:t>
            </a:r>
            <a:r>
              <a:rPr sz="2400" b="1" dirty="0">
                <a:latin typeface="Constantia"/>
                <a:cs typeface="Constantia"/>
              </a:rPr>
              <a:t>е»</a:t>
            </a:r>
            <a:r>
              <a:rPr sz="2400" b="1" spc="-2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(от</a:t>
            </a:r>
            <a:r>
              <a:rPr sz="2400" spc="-15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0" dirty="0">
                <a:latin typeface="Constantia"/>
                <a:cs typeface="Constantia"/>
              </a:rPr>
              <a:t>а</a:t>
            </a:r>
            <a:r>
              <a:rPr sz="2400" spc="-10" dirty="0">
                <a:latin typeface="Constantia"/>
                <a:cs typeface="Constantia"/>
              </a:rPr>
              <a:t>т</a:t>
            </a:r>
            <a:r>
              <a:rPr sz="2400" spc="5" dirty="0">
                <a:latin typeface="Constantia"/>
                <a:cs typeface="Constantia"/>
              </a:rPr>
              <a:t>ин</a:t>
            </a:r>
            <a:r>
              <a:rPr sz="2400" spc="110" dirty="0">
                <a:latin typeface="Constantia"/>
                <a:cs typeface="Constantia"/>
              </a:rPr>
              <a:t>с</a:t>
            </a:r>
            <a:r>
              <a:rPr sz="2400" spc="85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60" dirty="0">
                <a:latin typeface="Constantia"/>
                <a:cs typeface="Constantia"/>
              </a:rPr>
              <a:t>г</a:t>
            </a:r>
            <a:r>
              <a:rPr sz="2400" dirty="0">
                <a:latin typeface="Constantia"/>
                <a:cs typeface="Constantia"/>
              </a:rPr>
              <a:t>о  </a:t>
            </a:r>
            <a:r>
              <a:rPr sz="2400" spc="-15" dirty="0">
                <a:latin typeface="Constantia"/>
                <a:cs typeface="Constantia"/>
              </a:rPr>
              <a:t>construo строю, создаю) </a:t>
            </a:r>
            <a:r>
              <a:rPr sz="2400" spc="-20" dirty="0">
                <a:latin typeface="Constantia"/>
                <a:cs typeface="Constantia"/>
              </a:rPr>
              <a:t>означает </a:t>
            </a:r>
            <a:r>
              <a:rPr sz="2400" spc="-10" dirty="0">
                <a:latin typeface="Constantia"/>
                <a:cs typeface="Constantia"/>
              </a:rPr>
              <a:t>создание </a:t>
            </a:r>
            <a:r>
              <a:rPr sz="2400" spc="-20" dirty="0">
                <a:latin typeface="Constantia"/>
                <a:cs typeface="Constantia"/>
              </a:rPr>
              <a:t>модели, </a:t>
            </a:r>
            <a:r>
              <a:rPr sz="2400" spc="-1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пос</a:t>
            </a:r>
            <a:r>
              <a:rPr sz="2400" spc="-1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рое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е,</a:t>
            </a:r>
            <a:r>
              <a:rPr sz="2400" spc="-4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пр</a:t>
            </a:r>
            <a:r>
              <a:rPr sz="2400" spc="5" dirty="0">
                <a:latin typeface="Constantia"/>
                <a:cs typeface="Constantia"/>
              </a:rPr>
              <a:t>ив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опре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spc="-25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spc="-5" dirty="0">
                <a:latin typeface="Constantia"/>
                <a:cs typeface="Constantia"/>
              </a:rPr>
              <a:t>ы</a:t>
            </a:r>
            <a:r>
              <a:rPr sz="2400" dirty="0">
                <a:latin typeface="Constantia"/>
                <a:cs typeface="Constantia"/>
              </a:rPr>
              <a:t>й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по</a:t>
            </a:r>
            <a:r>
              <a:rPr sz="2400" spc="-50" dirty="0">
                <a:latin typeface="Constantia"/>
                <a:cs typeface="Constantia"/>
              </a:rPr>
              <a:t>р</a:t>
            </a:r>
            <a:r>
              <a:rPr sz="2400" dirty="0">
                <a:latin typeface="Constantia"/>
                <a:cs typeface="Constantia"/>
              </a:rPr>
              <a:t>я</a:t>
            </a:r>
            <a:r>
              <a:rPr sz="2400" spc="-10" dirty="0">
                <a:latin typeface="Constantia"/>
                <a:cs typeface="Constantia"/>
              </a:rPr>
              <a:t>д</a:t>
            </a:r>
            <a:r>
              <a:rPr sz="2400" spc="125" dirty="0">
                <a:latin typeface="Constantia"/>
                <a:cs typeface="Constantia"/>
              </a:rPr>
              <a:t>ок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-235" dirty="0">
                <a:latin typeface="Constantia"/>
                <a:cs typeface="Constantia"/>
              </a:rPr>
              <a:t>и </a:t>
            </a:r>
            <a:r>
              <a:rPr sz="2400" dirty="0">
                <a:latin typeface="Constantia"/>
                <a:cs typeface="Constantia"/>
              </a:rPr>
              <a:t> взаимоотношение </a:t>
            </a:r>
            <a:r>
              <a:rPr sz="2400" spc="-10" dirty="0">
                <a:latin typeface="Constantia"/>
                <a:cs typeface="Constantia"/>
              </a:rPr>
              <a:t>различных </a:t>
            </a:r>
            <a:r>
              <a:rPr sz="2400" spc="-5" dirty="0">
                <a:latin typeface="Constantia"/>
                <a:cs typeface="Constantia"/>
              </a:rPr>
              <a:t>предметов, </a:t>
            </a:r>
            <a:r>
              <a:rPr sz="2400" spc="-10" dirty="0">
                <a:latin typeface="Constantia"/>
                <a:cs typeface="Constantia"/>
              </a:rPr>
              <a:t>частей, </a:t>
            </a:r>
            <a:r>
              <a:rPr sz="2400" spc="-5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элементов.</a:t>
            </a:r>
            <a:endParaRPr sz="2400">
              <a:latin typeface="Constantia"/>
              <a:cs typeface="Constantia"/>
            </a:endParaRPr>
          </a:p>
          <a:p>
            <a:pPr marL="189230" marR="5080" indent="597535">
              <a:lnSpc>
                <a:spcPct val="100000"/>
              </a:lnSpc>
              <a:spcBef>
                <a:spcPts val="575"/>
              </a:spcBef>
              <a:tabLst>
                <a:tab pos="3400425" algn="l"/>
              </a:tabLst>
            </a:pPr>
            <a:r>
              <a:rPr sz="2400" spc="-10" dirty="0">
                <a:latin typeface="Constantia"/>
                <a:cs typeface="Constantia"/>
              </a:rPr>
              <a:t>Конструирование	</a:t>
            </a:r>
            <a:r>
              <a:rPr sz="2400" spc="-5" dirty="0">
                <a:latin typeface="Constantia"/>
                <a:cs typeface="Constantia"/>
              </a:rPr>
              <a:t>относится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280" dirty="0">
                <a:latin typeface="Constantia"/>
                <a:cs typeface="Constantia"/>
              </a:rPr>
              <a:t>к</a:t>
            </a:r>
            <a:r>
              <a:rPr sz="2400" spc="-60" dirty="0">
                <a:latin typeface="Constantia"/>
                <a:cs typeface="Constantia"/>
              </a:rPr>
              <a:t> </a:t>
            </a:r>
            <a:r>
              <a:rPr sz="2400" b="1" i="1" spc="-25" dirty="0">
                <a:latin typeface="Constantia"/>
                <a:cs typeface="Constantia"/>
              </a:rPr>
              <a:t>продуктивным </a:t>
            </a:r>
            <a:r>
              <a:rPr sz="2400" b="1" i="1" spc="-535" dirty="0">
                <a:latin typeface="Constantia"/>
                <a:cs typeface="Constantia"/>
              </a:rPr>
              <a:t> </a:t>
            </a:r>
            <a:r>
              <a:rPr sz="2400" b="1" i="1" spc="-5" dirty="0">
                <a:latin typeface="Constantia"/>
                <a:cs typeface="Constantia"/>
              </a:rPr>
              <a:t>в</a:t>
            </a:r>
            <a:r>
              <a:rPr sz="2400" b="1" i="1" spc="5" dirty="0">
                <a:latin typeface="Constantia"/>
                <a:cs typeface="Constantia"/>
              </a:rPr>
              <a:t>и</a:t>
            </a:r>
            <a:r>
              <a:rPr sz="2400" b="1" i="1" spc="-25" dirty="0">
                <a:latin typeface="Constantia"/>
                <a:cs typeface="Constantia"/>
              </a:rPr>
              <a:t>д</a:t>
            </a:r>
            <a:r>
              <a:rPr sz="2400" b="1" i="1" dirty="0">
                <a:latin typeface="Constantia"/>
                <a:cs typeface="Constantia"/>
              </a:rPr>
              <a:t>ам</a:t>
            </a:r>
            <a:r>
              <a:rPr sz="2400" b="1" i="1" spc="-25" dirty="0">
                <a:latin typeface="Constantia"/>
                <a:cs typeface="Constantia"/>
              </a:rPr>
              <a:t> </a:t>
            </a:r>
            <a:r>
              <a:rPr sz="2400" b="1" i="1" dirty="0">
                <a:latin typeface="Constantia"/>
                <a:cs typeface="Constantia"/>
              </a:rPr>
              <a:t>д</a:t>
            </a:r>
            <a:r>
              <a:rPr sz="2400" b="1" i="1" spc="-10" dirty="0">
                <a:latin typeface="Constantia"/>
                <a:cs typeface="Constantia"/>
              </a:rPr>
              <a:t>е</a:t>
            </a:r>
            <a:r>
              <a:rPr sz="2400" b="1" i="1" spc="5" dirty="0">
                <a:latin typeface="Constantia"/>
                <a:cs typeface="Constantia"/>
              </a:rPr>
              <a:t>я</a:t>
            </a:r>
            <a:r>
              <a:rPr sz="2400" b="1" i="1" dirty="0">
                <a:latin typeface="Constantia"/>
                <a:cs typeface="Constantia"/>
              </a:rPr>
              <a:t>т</a:t>
            </a:r>
            <a:r>
              <a:rPr sz="2400" b="1" i="1" spc="-10" dirty="0">
                <a:latin typeface="Constantia"/>
                <a:cs typeface="Constantia"/>
              </a:rPr>
              <a:t>е</a:t>
            </a:r>
            <a:r>
              <a:rPr sz="2400" b="1" i="1" spc="5" dirty="0">
                <a:latin typeface="Constantia"/>
                <a:cs typeface="Constantia"/>
              </a:rPr>
              <a:t>л</a:t>
            </a:r>
            <a:r>
              <a:rPr sz="2400" b="1" i="1" dirty="0">
                <a:latin typeface="Constantia"/>
                <a:cs typeface="Constantia"/>
              </a:rPr>
              <a:t>ьн</a:t>
            </a:r>
            <a:r>
              <a:rPr sz="2400" b="1" i="1" spc="5" dirty="0">
                <a:latin typeface="Constantia"/>
                <a:cs typeface="Constantia"/>
              </a:rPr>
              <a:t>о</a:t>
            </a:r>
            <a:r>
              <a:rPr sz="2400" b="1" i="1" spc="-5" dirty="0">
                <a:latin typeface="Constantia"/>
                <a:cs typeface="Constantia"/>
              </a:rPr>
              <a:t>ст</a:t>
            </a:r>
            <a:r>
              <a:rPr sz="2400" b="1" i="1" spc="20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по</a:t>
            </a:r>
            <a:r>
              <a:rPr sz="2400" spc="-10" dirty="0">
                <a:latin typeface="Constantia"/>
                <a:cs typeface="Constantia"/>
              </a:rPr>
              <a:t>с</a:t>
            </a:r>
            <a:r>
              <a:rPr sz="2400" spc="229" dirty="0">
                <a:latin typeface="Constantia"/>
                <a:cs typeface="Constantia"/>
              </a:rPr>
              <a:t>к</a:t>
            </a:r>
            <a:r>
              <a:rPr sz="2400" spc="-100" dirty="0">
                <a:latin typeface="Constantia"/>
                <a:cs typeface="Constantia"/>
              </a:rPr>
              <a:t>о</a:t>
            </a:r>
            <a:r>
              <a:rPr sz="2400" dirty="0">
                <a:latin typeface="Constantia"/>
                <a:cs typeface="Constantia"/>
              </a:rPr>
              <a:t>л</a:t>
            </a:r>
            <a:r>
              <a:rPr sz="2400" spc="75" dirty="0">
                <a:latin typeface="Constantia"/>
                <a:cs typeface="Constantia"/>
              </a:rPr>
              <a:t>ьк</a:t>
            </a:r>
            <a:r>
              <a:rPr sz="2400" spc="80" dirty="0">
                <a:latin typeface="Constantia"/>
                <a:cs typeface="Constantia"/>
              </a:rPr>
              <a:t>у</a:t>
            </a:r>
            <a:r>
              <a:rPr sz="2400" spc="-13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апра</a:t>
            </a:r>
            <a:r>
              <a:rPr sz="2400" spc="-70" dirty="0">
                <a:latin typeface="Constantia"/>
                <a:cs typeface="Constantia"/>
              </a:rPr>
              <a:t>в</a:t>
            </a:r>
            <a:r>
              <a:rPr sz="2400" dirty="0">
                <a:latin typeface="Constantia"/>
                <a:cs typeface="Constantia"/>
              </a:rPr>
              <a:t>ле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15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а</a:t>
            </a:r>
            <a:endParaRPr sz="2400">
              <a:latin typeface="Constantia"/>
              <a:cs typeface="Constantia"/>
            </a:endParaRPr>
          </a:p>
          <a:p>
            <a:pPr marL="52069" marR="264795" indent="7620" algn="ctr">
              <a:lnSpc>
                <a:spcPct val="100000"/>
              </a:lnSpc>
              <a:spcBef>
                <a:spcPts val="5"/>
              </a:spcBef>
            </a:pPr>
            <a:r>
              <a:rPr sz="2400" spc="-15" dirty="0">
                <a:latin typeface="Constantia"/>
                <a:cs typeface="Constantia"/>
              </a:rPr>
              <a:t>получение </a:t>
            </a:r>
            <a:r>
              <a:rPr sz="2400" spc="-10" dirty="0">
                <a:latin typeface="Constantia"/>
                <a:cs typeface="Constantia"/>
              </a:rPr>
              <a:t>определённого </a:t>
            </a:r>
            <a:r>
              <a:rPr sz="2400" spc="10" dirty="0">
                <a:latin typeface="Constantia"/>
                <a:cs typeface="Constantia"/>
              </a:rPr>
              <a:t>продукта, </a:t>
            </a:r>
            <a:r>
              <a:rPr sz="2400" spc="170" dirty="0">
                <a:latin typeface="Constantia"/>
                <a:cs typeface="Constantia"/>
              </a:rPr>
              <a:t>как </a:t>
            </a:r>
            <a:r>
              <a:rPr sz="2400" dirty="0">
                <a:latin typeface="Constantia"/>
                <a:cs typeface="Constantia"/>
              </a:rPr>
              <a:t>реально 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существующих</a:t>
            </a:r>
            <a:r>
              <a:rPr sz="2400" spc="-4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70" dirty="0">
                <a:latin typeface="Constantia"/>
                <a:cs typeface="Constantia"/>
              </a:rPr>
              <a:t>так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придуманных</a:t>
            </a:r>
            <a:r>
              <a:rPr sz="2400" spc="-17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самими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spc="-40" dirty="0">
                <a:latin typeface="Constantia"/>
                <a:cs typeface="Constantia"/>
              </a:rPr>
              <a:t>детьми </a:t>
            </a:r>
            <a:r>
              <a:rPr sz="2400" spc="-585" dirty="0">
                <a:latin typeface="Constantia"/>
                <a:cs typeface="Constantia"/>
              </a:rPr>
              <a:t> </a:t>
            </a:r>
            <a:r>
              <a:rPr sz="2400" spc="15" dirty="0">
                <a:latin typeface="Constantia"/>
                <a:cs typeface="Constantia"/>
              </a:rPr>
              <a:t>объектов.</a:t>
            </a:r>
            <a:endParaRPr sz="2400">
              <a:latin typeface="Constantia"/>
              <a:cs typeface="Constantia"/>
            </a:endParaRPr>
          </a:p>
          <a:p>
            <a:pPr marR="765175" algn="ctr">
              <a:lnSpc>
                <a:spcPct val="100000"/>
              </a:lnSpc>
              <a:spcBef>
                <a:spcPts val="580"/>
              </a:spcBef>
            </a:pPr>
            <a:r>
              <a:rPr sz="2400" spc="-45" dirty="0">
                <a:latin typeface="Constantia"/>
                <a:cs typeface="Constantia"/>
              </a:rPr>
              <a:t>Под</a:t>
            </a:r>
            <a:r>
              <a:rPr sz="2400" spc="-55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детским</a:t>
            </a:r>
            <a:r>
              <a:rPr sz="2400" spc="-55" dirty="0">
                <a:latin typeface="Constantia"/>
                <a:cs typeface="Constantia"/>
              </a:rPr>
              <a:t> </a:t>
            </a:r>
            <a:r>
              <a:rPr sz="2400" spc="10" dirty="0">
                <a:latin typeface="Constantia"/>
                <a:cs typeface="Constantia"/>
              </a:rPr>
              <a:t>конструированием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принято</a:t>
            </a:r>
            <a:endParaRPr sz="2400">
              <a:latin typeface="Constantia"/>
              <a:cs typeface="Constantia"/>
            </a:endParaRPr>
          </a:p>
          <a:p>
            <a:pPr marL="12700" marR="423545">
              <a:lnSpc>
                <a:spcPct val="100000"/>
              </a:lnSpc>
              <a:tabLst>
                <a:tab pos="5017770" algn="l"/>
              </a:tabLst>
            </a:pPr>
            <a:r>
              <a:rPr sz="2400" spc="-5" dirty="0">
                <a:latin typeface="Constantia"/>
                <a:cs typeface="Constantia"/>
              </a:rPr>
              <a:t>понимать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создание</a:t>
            </a:r>
            <a:r>
              <a:rPr sz="2400" spc="-13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разнообразных	</a:t>
            </a:r>
            <a:r>
              <a:rPr sz="2400" spc="25" dirty="0">
                <a:latin typeface="Constantia"/>
                <a:cs typeface="Constantia"/>
              </a:rPr>
              <a:t>построек </a:t>
            </a:r>
            <a:r>
              <a:rPr sz="2400" dirty="0">
                <a:latin typeface="Constantia"/>
                <a:cs typeface="Constantia"/>
              </a:rPr>
              <a:t>из 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с</a:t>
            </a:r>
            <a:r>
              <a:rPr sz="2400" spc="-1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рои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25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ь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60" dirty="0">
                <a:latin typeface="Constantia"/>
                <a:cs typeface="Constantia"/>
              </a:rPr>
              <a:t>г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м</a:t>
            </a:r>
            <a:r>
              <a:rPr sz="2400" spc="-50" dirty="0">
                <a:latin typeface="Constantia"/>
                <a:cs typeface="Constantia"/>
              </a:rPr>
              <a:t>а</a:t>
            </a:r>
            <a:r>
              <a:rPr sz="2400" spc="-3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ер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а,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из</a:t>
            </a:r>
            <a:r>
              <a:rPr sz="2400" spc="-60" dirty="0">
                <a:latin typeface="Constantia"/>
                <a:cs typeface="Constantia"/>
              </a:rPr>
              <a:t>г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3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65" dirty="0">
                <a:latin typeface="Constantia"/>
                <a:cs typeface="Constantia"/>
              </a:rPr>
              <a:t>в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п</a:t>
            </a:r>
            <a:r>
              <a:rPr sz="2400" spc="-75" dirty="0">
                <a:latin typeface="Constantia"/>
                <a:cs typeface="Constantia"/>
              </a:rPr>
              <a:t>о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spc="-25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125" dirty="0">
                <a:latin typeface="Constantia"/>
                <a:cs typeface="Constantia"/>
              </a:rPr>
              <a:t>ок</a:t>
            </a:r>
            <a:r>
              <a:rPr sz="2400" spc="-125" dirty="0">
                <a:latin typeface="Constantia"/>
                <a:cs typeface="Constantia"/>
              </a:rPr>
              <a:t> </a:t>
            </a:r>
            <a:r>
              <a:rPr sz="2400" spc="-215" dirty="0">
                <a:latin typeface="Constantia"/>
                <a:cs typeface="Constantia"/>
              </a:rPr>
              <a:t>и </a:t>
            </a:r>
            <a:r>
              <a:rPr sz="2400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игрушек </a:t>
            </a:r>
            <a:r>
              <a:rPr sz="2400" dirty="0">
                <a:latin typeface="Constantia"/>
                <a:cs typeface="Constantia"/>
              </a:rPr>
              <a:t>из </a:t>
            </a:r>
            <a:r>
              <a:rPr sz="2400" spc="-10" dirty="0">
                <a:latin typeface="Constantia"/>
                <a:cs typeface="Constantia"/>
              </a:rPr>
              <a:t>бумаги, </a:t>
            </a:r>
            <a:r>
              <a:rPr sz="2400" spc="25" dirty="0">
                <a:latin typeface="Constantia"/>
                <a:cs typeface="Constantia"/>
              </a:rPr>
              <a:t>картона, </a:t>
            </a:r>
            <a:r>
              <a:rPr sz="2400" spc="-5" dirty="0">
                <a:latin typeface="Constantia"/>
                <a:cs typeface="Constantia"/>
              </a:rPr>
              <a:t>дерева </a:t>
            </a:r>
            <a:r>
              <a:rPr sz="2400" dirty="0">
                <a:latin typeface="Constantia"/>
                <a:cs typeface="Constantia"/>
              </a:rPr>
              <a:t>и </a:t>
            </a:r>
            <a:r>
              <a:rPr sz="2400" spc="-10" dirty="0">
                <a:latin typeface="Constantia"/>
                <a:cs typeface="Constantia"/>
              </a:rPr>
              <a:t>других </a:t>
            </a:r>
            <a:r>
              <a:rPr sz="2400" spc="-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материалов.</a:t>
            </a:r>
            <a:endParaRPr sz="24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2096600"/>
            <a:ext cx="70866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400" b="1" spc="-15" dirty="0" smtClean="0">
                <a:latin typeface="Arial"/>
                <a:cs typeface="Arial"/>
              </a:rPr>
              <a:t>Спасибо за внимание!</a:t>
            </a:r>
            <a:endParaRPr sz="4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65502" y="749884"/>
            <a:ext cx="541401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75" dirty="0">
                <a:solidFill>
                  <a:srgbClr val="FF0000"/>
                </a:solidFill>
              </a:rPr>
              <a:t>Типы</a:t>
            </a:r>
            <a:r>
              <a:rPr sz="3600" spc="-15" dirty="0">
                <a:solidFill>
                  <a:srgbClr val="FF0000"/>
                </a:solidFill>
              </a:rPr>
              <a:t> конструирования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403656" y="1425016"/>
            <a:ext cx="8263255" cy="4726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545" marR="33655" algn="ctr">
              <a:lnSpc>
                <a:spcPct val="100000"/>
              </a:lnSpc>
              <a:spcBef>
                <a:spcPts val="95"/>
              </a:spcBef>
            </a:pPr>
            <a:r>
              <a:rPr sz="2600" spc="-15" dirty="0">
                <a:latin typeface="Constantia"/>
                <a:cs typeface="Constantia"/>
              </a:rPr>
              <a:t>Выделяют</a:t>
            </a:r>
            <a:r>
              <a:rPr sz="2600" spc="-130" dirty="0">
                <a:latin typeface="Constantia"/>
                <a:cs typeface="Constantia"/>
              </a:rPr>
              <a:t> </a:t>
            </a:r>
            <a:r>
              <a:rPr sz="2600" spc="-10" dirty="0">
                <a:latin typeface="Constantia"/>
                <a:cs typeface="Constantia"/>
              </a:rPr>
              <a:t>два</a:t>
            </a:r>
            <a:r>
              <a:rPr sz="2600" spc="-95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типа</a:t>
            </a:r>
            <a:r>
              <a:rPr sz="2600" spc="-95" dirty="0">
                <a:latin typeface="Constantia"/>
                <a:cs typeface="Constantia"/>
              </a:rPr>
              <a:t> </a:t>
            </a:r>
            <a:r>
              <a:rPr sz="2600" dirty="0">
                <a:latin typeface="Constantia"/>
                <a:cs typeface="Constantia"/>
              </a:rPr>
              <a:t>конструирования:</a:t>
            </a:r>
            <a:r>
              <a:rPr sz="2600" spc="155" dirty="0">
                <a:latin typeface="Constantia"/>
                <a:cs typeface="Constantia"/>
              </a:rPr>
              <a:t> </a:t>
            </a:r>
            <a:r>
              <a:rPr sz="2600" b="1" i="1" spc="-10" dirty="0">
                <a:latin typeface="Constantia"/>
                <a:cs typeface="Constantia"/>
              </a:rPr>
              <a:t>техническое</a:t>
            </a:r>
            <a:r>
              <a:rPr sz="2600" b="1" i="1" spc="10" dirty="0">
                <a:latin typeface="Constantia"/>
                <a:cs typeface="Constantia"/>
              </a:rPr>
              <a:t> </a:t>
            </a:r>
            <a:r>
              <a:rPr sz="2600" b="1" i="1" spc="-245" dirty="0">
                <a:latin typeface="Constantia"/>
                <a:cs typeface="Constantia"/>
              </a:rPr>
              <a:t>и </a:t>
            </a:r>
            <a:r>
              <a:rPr sz="2600" b="1" i="1" spc="-580" dirty="0">
                <a:latin typeface="Constantia"/>
                <a:cs typeface="Constantia"/>
              </a:rPr>
              <a:t> </a:t>
            </a:r>
            <a:r>
              <a:rPr sz="2600" b="1" i="1" spc="-15" dirty="0">
                <a:latin typeface="Constantia"/>
                <a:cs typeface="Constantia"/>
              </a:rPr>
              <a:t>художественное.</a:t>
            </a:r>
            <a:endParaRPr sz="2600">
              <a:latin typeface="Constantia"/>
              <a:cs typeface="Constantia"/>
            </a:endParaRPr>
          </a:p>
          <a:p>
            <a:pPr marL="40005" marR="30480" indent="10795" algn="ctr">
              <a:lnSpc>
                <a:spcPct val="100000"/>
              </a:lnSpc>
              <a:spcBef>
                <a:spcPts val="530"/>
              </a:spcBef>
            </a:pPr>
            <a:r>
              <a:rPr sz="2000" spc="-5" dirty="0">
                <a:latin typeface="Constantia"/>
                <a:cs typeface="Constantia"/>
              </a:rPr>
              <a:t>В</a:t>
            </a:r>
            <a:r>
              <a:rPr sz="2000" spc="10" dirty="0">
                <a:latin typeface="Constantia"/>
                <a:cs typeface="Constantia"/>
              </a:rPr>
              <a:t> </a:t>
            </a:r>
            <a:r>
              <a:rPr sz="2000" i="1" u="sng" spc="-15" dirty="0">
                <a:uFill>
                  <a:solidFill>
                    <a:srgbClr val="000000"/>
                  </a:solidFill>
                </a:uFill>
                <a:latin typeface="Constantia"/>
                <a:cs typeface="Constantia"/>
              </a:rPr>
              <a:t>техническом</a:t>
            </a:r>
            <a:r>
              <a:rPr sz="2000" i="1" spc="10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конструировании  </a:t>
            </a:r>
            <a:r>
              <a:rPr sz="2000" spc="-15" dirty="0">
                <a:latin typeface="Constantia"/>
                <a:cs typeface="Constantia"/>
              </a:rPr>
              <a:t>дети</a:t>
            </a:r>
            <a:r>
              <a:rPr sz="2000" spc="45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отображают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реально </a:t>
            </a:r>
            <a:r>
              <a:rPr sz="2000" spc="-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существующие</a:t>
            </a:r>
            <a:r>
              <a:rPr sz="2000" spc="-15" dirty="0">
                <a:latin typeface="Constantia"/>
                <a:cs typeface="Constantia"/>
              </a:rPr>
              <a:t> </a:t>
            </a:r>
            <a:r>
              <a:rPr sz="2000" spc="20" dirty="0">
                <a:latin typeface="Constantia"/>
                <a:cs typeface="Constantia"/>
              </a:rPr>
              <a:t>объекты,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а</a:t>
            </a:r>
            <a:r>
              <a:rPr sz="2000" spc="-110" dirty="0">
                <a:latin typeface="Constantia"/>
                <a:cs typeface="Constantia"/>
              </a:rPr>
              <a:t> </a:t>
            </a:r>
            <a:r>
              <a:rPr sz="2000" spc="20" dirty="0">
                <a:latin typeface="Constantia"/>
                <a:cs typeface="Constantia"/>
              </a:rPr>
              <a:t>также</a:t>
            </a:r>
            <a:r>
              <a:rPr sz="2000" spc="-40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придумывают</a:t>
            </a:r>
            <a:r>
              <a:rPr sz="2000" dirty="0">
                <a:latin typeface="Constantia"/>
                <a:cs typeface="Constantia"/>
              </a:rPr>
              <a:t> </a:t>
            </a:r>
            <a:r>
              <a:rPr sz="2000" spc="5" dirty="0">
                <a:latin typeface="Constantia"/>
                <a:cs typeface="Constantia"/>
              </a:rPr>
              <a:t>поделки</a:t>
            </a:r>
            <a:r>
              <a:rPr sz="2000" spc="-5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по</a:t>
            </a:r>
            <a:r>
              <a:rPr sz="2000" spc="-90" dirty="0">
                <a:latin typeface="Constantia"/>
                <a:cs typeface="Constantia"/>
              </a:rPr>
              <a:t> </a:t>
            </a:r>
            <a:r>
              <a:rPr sz="2000" spc="-70" dirty="0">
                <a:latin typeface="Constantia"/>
                <a:cs typeface="Constantia"/>
              </a:rPr>
              <a:t>ассоциации </a:t>
            </a:r>
            <a:r>
              <a:rPr sz="2000" spc="-484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образами</a:t>
            </a:r>
            <a:r>
              <a:rPr sz="2000" spc="-4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из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50" dirty="0">
                <a:latin typeface="Constantia"/>
                <a:cs typeface="Constantia"/>
              </a:rPr>
              <a:t>сказок,</a:t>
            </a:r>
            <a:r>
              <a:rPr sz="2000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фильмов.</a:t>
            </a:r>
            <a:endParaRPr sz="2000">
              <a:latin typeface="Constantia"/>
              <a:cs typeface="Constantia"/>
            </a:endParaRPr>
          </a:p>
          <a:p>
            <a:pPr marL="1905" algn="ctr">
              <a:lnSpc>
                <a:spcPct val="100000"/>
              </a:lnSpc>
              <a:spcBef>
                <a:spcPts val="484"/>
              </a:spcBef>
              <a:tabLst>
                <a:tab pos="4650105" algn="l"/>
              </a:tabLst>
            </a:pPr>
            <a:r>
              <a:rPr sz="2000" spc="-10" dirty="0">
                <a:latin typeface="Constantia"/>
                <a:cs typeface="Constantia"/>
              </a:rPr>
              <a:t>К</a:t>
            </a:r>
            <a:r>
              <a:rPr sz="2000" spc="459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техническому</a:t>
            </a:r>
            <a:r>
              <a:rPr sz="2000" spc="-3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типу</a:t>
            </a:r>
            <a:r>
              <a:rPr sz="2000" spc="-35" dirty="0">
                <a:latin typeface="Constantia"/>
                <a:cs typeface="Constantia"/>
              </a:rPr>
              <a:t> </a:t>
            </a:r>
            <a:r>
              <a:rPr sz="2000" spc="25" dirty="0">
                <a:latin typeface="Constantia"/>
                <a:cs typeface="Constantia"/>
              </a:rPr>
              <a:t>конструкторской	</a:t>
            </a:r>
            <a:r>
              <a:rPr sz="2000" spc="-15" dirty="0">
                <a:latin typeface="Constantia"/>
                <a:cs typeface="Constantia"/>
              </a:rPr>
              <a:t>деятельности</a:t>
            </a:r>
            <a:r>
              <a:rPr sz="2000" spc="-6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относят:</a:t>
            </a:r>
            <a:endParaRPr sz="2000">
              <a:latin typeface="Constantia"/>
              <a:cs typeface="Constantia"/>
            </a:endParaRPr>
          </a:p>
          <a:p>
            <a:pPr marL="3175" algn="ctr">
              <a:lnSpc>
                <a:spcPct val="100000"/>
              </a:lnSpc>
            </a:pPr>
            <a:r>
              <a:rPr sz="2000" dirty="0">
                <a:latin typeface="Constantia"/>
                <a:cs typeface="Constantia"/>
              </a:rPr>
              <a:t>конструирование</a:t>
            </a:r>
            <a:r>
              <a:rPr sz="2000" spc="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из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spc="-20" dirty="0">
                <a:latin typeface="Constantia"/>
                <a:cs typeface="Constantia"/>
              </a:rPr>
              <a:t>строительного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материала;</a:t>
            </a:r>
            <a:r>
              <a:rPr sz="2000" spc="1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конструирование</a:t>
            </a:r>
            <a:r>
              <a:rPr sz="2000" spc="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из</a:t>
            </a:r>
            <a:endParaRPr sz="2000">
              <a:latin typeface="Constantia"/>
              <a:cs typeface="Constantia"/>
            </a:endParaRPr>
          </a:p>
          <a:p>
            <a:pPr algn="ctr">
              <a:lnSpc>
                <a:spcPct val="100000"/>
              </a:lnSpc>
            </a:pPr>
            <a:r>
              <a:rPr sz="2000" spc="-15" dirty="0">
                <a:latin typeface="Constantia"/>
                <a:cs typeface="Constantia"/>
              </a:rPr>
              <a:t>деталей</a:t>
            </a:r>
            <a:r>
              <a:rPr sz="2000" spc="-10" dirty="0">
                <a:latin typeface="Constantia"/>
                <a:cs typeface="Constantia"/>
              </a:rPr>
              <a:t> </a:t>
            </a:r>
            <a:r>
              <a:rPr sz="2000" spc="15" dirty="0">
                <a:latin typeface="Constantia"/>
                <a:cs typeface="Constantia"/>
              </a:rPr>
              <a:t>конструктора,</a:t>
            </a:r>
            <a:r>
              <a:rPr sz="2000" spc="4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имеющих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разные</a:t>
            </a:r>
            <a:r>
              <a:rPr sz="2000" spc="-5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способы </a:t>
            </a:r>
            <a:r>
              <a:rPr sz="2000" spc="15" dirty="0">
                <a:latin typeface="Constantia"/>
                <a:cs typeface="Constantia"/>
              </a:rPr>
              <a:t>крепления;</a:t>
            </a:r>
            <a:endParaRPr sz="2000">
              <a:latin typeface="Constantia"/>
              <a:cs typeface="Constantia"/>
            </a:endParaRPr>
          </a:p>
          <a:p>
            <a:pPr marL="11430" algn="ctr">
              <a:lnSpc>
                <a:spcPct val="100000"/>
              </a:lnSpc>
            </a:pPr>
            <a:r>
              <a:rPr sz="2000" dirty="0">
                <a:latin typeface="Constantia"/>
                <a:cs typeface="Constantia"/>
              </a:rPr>
              <a:t>конструирование</a:t>
            </a:r>
            <a:r>
              <a:rPr sz="2000" spc="3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из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крупногабаритных</a:t>
            </a:r>
            <a:r>
              <a:rPr sz="2000" spc="25" dirty="0">
                <a:latin typeface="Constantia"/>
                <a:cs typeface="Constantia"/>
              </a:rPr>
              <a:t> </a:t>
            </a:r>
            <a:r>
              <a:rPr sz="2000" spc="-35" dirty="0">
                <a:latin typeface="Constantia"/>
                <a:cs typeface="Constantia"/>
              </a:rPr>
              <a:t>модульных</a:t>
            </a:r>
            <a:r>
              <a:rPr sz="2000" spc="-2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блоков.</a:t>
            </a:r>
            <a:endParaRPr sz="2000">
              <a:latin typeface="Constantia"/>
              <a:cs typeface="Constantia"/>
            </a:endParaRPr>
          </a:p>
          <a:p>
            <a:pPr marL="3810" algn="ctr">
              <a:lnSpc>
                <a:spcPct val="100000"/>
              </a:lnSpc>
              <a:spcBef>
                <a:spcPts val="484"/>
              </a:spcBef>
            </a:pPr>
            <a:r>
              <a:rPr sz="2000" spc="-5" dirty="0">
                <a:latin typeface="Constantia"/>
                <a:cs typeface="Constantia"/>
              </a:rPr>
              <a:t>В</a:t>
            </a:r>
            <a:r>
              <a:rPr sz="2000" spc="25" dirty="0">
                <a:latin typeface="Constantia"/>
                <a:cs typeface="Constantia"/>
              </a:rPr>
              <a:t> </a:t>
            </a:r>
            <a:r>
              <a:rPr sz="2000" i="1" u="sng" spc="-20" dirty="0">
                <a:uFill>
                  <a:solidFill>
                    <a:srgbClr val="000000"/>
                  </a:solidFill>
                </a:uFill>
                <a:latin typeface="Constantia"/>
                <a:cs typeface="Constantia"/>
              </a:rPr>
              <a:t>художественном</a:t>
            </a:r>
            <a:r>
              <a:rPr sz="2000" i="1" spc="665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конструировании</a:t>
            </a:r>
            <a:r>
              <a:rPr sz="2000" spc="10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дети,</a:t>
            </a:r>
            <a:r>
              <a:rPr sz="2000" dirty="0">
                <a:latin typeface="Constantia"/>
                <a:cs typeface="Constantia"/>
              </a:rPr>
              <a:t> </a:t>
            </a:r>
            <a:r>
              <a:rPr sz="2000" spc="-20" dirty="0">
                <a:latin typeface="Constantia"/>
                <a:cs typeface="Constantia"/>
              </a:rPr>
              <a:t>создавая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образы,</a:t>
            </a:r>
            <a:r>
              <a:rPr sz="2000" spc="1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не</a:t>
            </a:r>
            <a:r>
              <a:rPr sz="2000" spc="-80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только</a:t>
            </a:r>
            <a:endParaRPr sz="2000">
              <a:latin typeface="Constantia"/>
              <a:cs typeface="Constantia"/>
            </a:endParaRPr>
          </a:p>
          <a:p>
            <a:pPr marL="1905" algn="ctr">
              <a:lnSpc>
                <a:spcPct val="100000"/>
              </a:lnSpc>
            </a:pPr>
            <a:r>
              <a:rPr sz="2000" spc="-10" dirty="0">
                <a:latin typeface="Constantia"/>
                <a:cs typeface="Constantia"/>
              </a:rPr>
              <a:t>отображают</a:t>
            </a:r>
            <a:r>
              <a:rPr sz="2000" spc="-5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их</a:t>
            </a:r>
            <a:r>
              <a:rPr sz="2000" spc="-6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структуру,</a:t>
            </a:r>
            <a:r>
              <a:rPr sz="2000" spc="-5" dirty="0">
                <a:latin typeface="Constantia"/>
                <a:cs typeface="Constantia"/>
              </a:rPr>
              <a:t> </a:t>
            </a:r>
            <a:r>
              <a:rPr sz="2000" spc="25" dirty="0">
                <a:latin typeface="Constantia"/>
                <a:cs typeface="Constantia"/>
              </a:rPr>
              <a:t>сколько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выражают</a:t>
            </a:r>
            <a:r>
              <a:rPr sz="2000" spc="-7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своё</a:t>
            </a:r>
            <a:r>
              <a:rPr sz="2000" spc="-8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отношение</a:t>
            </a:r>
            <a:r>
              <a:rPr sz="2000" spc="-45" dirty="0">
                <a:latin typeface="Constantia"/>
                <a:cs typeface="Constantia"/>
              </a:rPr>
              <a:t> </a:t>
            </a:r>
            <a:r>
              <a:rPr sz="2000" spc="229" dirty="0">
                <a:latin typeface="Constantia"/>
                <a:cs typeface="Constantia"/>
              </a:rPr>
              <a:t>к</a:t>
            </a:r>
            <a:r>
              <a:rPr sz="2000" spc="-6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ним,</a:t>
            </a:r>
            <a:endParaRPr sz="2000">
              <a:latin typeface="Constantia"/>
              <a:cs typeface="Constantia"/>
            </a:endParaRPr>
          </a:p>
          <a:p>
            <a:pPr marL="1270" algn="ctr">
              <a:lnSpc>
                <a:spcPct val="100000"/>
              </a:lnSpc>
            </a:pPr>
            <a:r>
              <a:rPr sz="2000" spc="-10" dirty="0">
                <a:latin typeface="Constantia"/>
                <a:cs typeface="Constantia"/>
              </a:rPr>
              <a:t>передают</a:t>
            </a:r>
            <a:r>
              <a:rPr sz="2000" spc="-3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их</a:t>
            </a:r>
            <a:r>
              <a:rPr sz="2000" spc="-70" dirty="0">
                <a:latin typeface="Constantia"/>
                <a:cs typeface="Constantia"/>
              </a:rPr>
              <a:t> </a:t>
            </a:r>
            <a:r>
              <a:rPr sz="2000" spc="5" dirty="0">
                <a:latin typeface="Constantia"/>
                <a:cs typeface="Constantia"/>
              </a:rPr>
              <a:t>характер,</a:t>
            </a:r>
            <a:r>
              <a:rPr sz="2000" spc="40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пользуясь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цветом,</a:t>
            </a:r>
            <a:r>
              <a:rPr sz="2000" spc="-3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формой.</a:t>
            </a:r>
            <a:endParaRPr sz="2000">
              <a:latin typeface="Constantia"/>
              <a:cs typeface="Constantia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Constantia"/>
                <a:cs typeface="Constantia"/>
              </a:rPr>
              <a:t>К</a:t>
            </a:r>
            <a:r>
              <a:rPr sz="2000" spc="-90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художественному </a:t>
            </a:r>
            <a:r>
              <a:rPr sz="2000" spc="-10" dirty="0">
                <a:latin typeface="Constantia"/>
                <a:cs typeface="Constantia"/>
              </a:rPr>
              <a:t>типу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конструирования</a:t>
            </a:r>
            <a:r>
              <a:rPr sz="2000" spc="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относятся</a:t>
            </a:r>
            <a:r>
              <a:rPr sz="2000" spc="35" dirty="0">
                <a:latin typeface="Constantia"/>
                <a:cs typeface="Constantia"/>
              </a:rPr>
              <a:t> </a:t>
            </a:r>
            <a:r>
              <a:rPr sz="2000" i="1" spc="-15" dirty="0">
                <a:latin typeface="Constantia"/>
                <a:cs typeface="Constantia"/>
              </a:rPr>
              <a:t>конструирование</a:t>
            </a:r>
            <a:endParaRPr sz="2000">
              <a:latin typeface="Constantia"/>
              <a:cs typeface="Constantia"/>
            </a:endParaRPr>
          </a:p>
          <a:p>
            <a:pPr marL="4445" algn="ctr">
              <a:lnSpc>
                <a:spcPct val="100000"/>
              </a:lnSpc>
              <a:spcBef>
                <a:spcPts val="5"/>
              </a:spcBef>
            </a:pPr>
            <a:r>
              <a:rPr sz="2000" i="1" spc="-10" dirty="0">
                <a:latin typeface="Constantia"/>
                <a:cs typeface="Constantia"/>
              </a:rPr>
              <a:t>из</a:t>
            </a:r>
            <a:r>
              <a:rPr sz="2000" i="1" spc="-5" dirty="0">
                <a:latin typeface="Constantia"/>
                <a:cs typeface="Constantia"/>
              </a:rPr>
              <a:t> </a:t>
            </a:r>
            <a:r>
              <a:rPr sz="2000" i="1" spc="-15" dirty="0">
                <a:latin typeface="Constantia"/>
                <a:cs typeface="Constantia"/>
              </a:rPr>
              <a:t>бумаги </a:t>
            </a:r>
            <a:r>
              <a:rPr sz="2000" i="1" spc="-5" dirty="0">
                <a:latin typeface="Constantia"/>
                <a:cs typeface="Constantia"/>
              </a:rPr>
              <a:t>и</a:t>
            </a:r>
            <a:r>
              <a:rPr sz="2000" i="1" spc="30" dirty="0">
                <a:latin typeface="Constantia"/>
                <a:cs typeface="Constantia"/>
              </a:rPr>
              <a:t> </a:t>
            </a:r>
            <a:r>
              <a:rPr sz="2000" i="1" spc="-15" dirty="0">
                <a:latin typeface="Constantia"/>
                <a:cs typeface="Constantia"/>
              </a:rPr>
              <a:t>конструирование</a:t>
            </a:r>
            <a:r>
              <a:rPr sz="2000" i="1" spc="100" dirty="0">
                <a:latin typeface="Constantia"/>
                <a:cs typeface="Constantia"/>
              </a:rPr>
              <a:t> </a:t>
            </a:r>
            <a:r>
              <a:rPr sz="2000" i="1" spc="-10" dirty="0">
                <a:latin typeface="Constantia"/>
                <a:cs typeface="Constantia"/>
              </a:rPr>
              <a:t>из</a:t>
            </a:r>
            <a:r>
              <a:rPr sz="2000" i="1" spc="-5" dirty="0">
                <a:latin typeface="Constantia"/>
                <a:cs typeface="Constantia"/>
              </a:rPr>
              <a:t> </a:t>
            </a:r>
            <a:r>
              <a:rPr sz="2000" i="1" spc="-15" dirty="0">
                <a:latin typeface="Constantia"/>
                <a:cs typeface="Constantia"/>
              </a:rPr>
              <a:t>природного</a:t>
            </a:r>
            <a:r>
              <a:rPr sz="2000" i="1" spc="125" dirty="0">
                <a:latin typeface="Constantia"/>
                <a:cs typeface="Constantia"/>
              </a:rPr>
              <a:t> </a:t>
            </a:r>
            <a:r>
              <a:rPr sz="2000" i="1" spc="-5" dirty="0">
                <a:latin typeface="Constantia"/>
                <a:cs typeface="Constantia"/>
              </a:rPr>
              <a:t>материала</a:t>
            </a:r>
            <a:r>
              <a:rPr sz="2000" spc="-5" dirty="0">
                <a:latin typeface="Constantia"/>
                <a:cs typeface="Constantia"/>
              </a:rPr>
              <a:t>.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9332" y="479882"/>
            <a:ext cx="75266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FF0000"/>
                </a:solidFill>
              </a:rPr>
              <a:t>Материал</a:t>
            </a:r>
            <a:r>
              <a:rPr sz="3600" spc="-35" dirty="0">
                <a:solidFill>
                  <a:srgbClr val="FF0000"/>
                </a:solidFill>
              </a:rPr>
              <a:t> </a:t>
            </a:r>
            <a:r>
              <a:rPr sz="3600" spc="-30" dirty="0">
                <a:solidFill>
                  <a:srgbClr val="FF0000"/>
                </a:solidFill>
              </a:rPr>
              <a:t>для</a:t>
            </a:r>
            <a:r>
              <a:rPr sz="3600" spc="-25" dirty="0">
                <a:solidFill>
                  <a:srgbClr val="FF0000"/>
                </a:solidFill>
              </a:rPr>
              <a:t> </a:t>
            </a:r>
            <a:r>
              <a:rPr sz="3600" spc="-10" dirty="0">
                <a:solidFill>
                  <a:srgbClr val="FF0000"/>
                </a:solidFill>
              </a:rPr>
              <a:t>конструирования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31140" y="1229995"/>
            <a:ext cx="4372610" cy="5587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100"/>
              </a:spcBef>
            </a:pPr>
            <a:r>
              <a:rPr sz="2400" b="1" spc="-50" dirty="0">
                <a:solidFill>
                  <a:srgbClr val="001F5F"/>
                </a:solidFill>
                <a:latin typeface="Constantia"/>
                <a:cs typeface="Constantia"/>
              </a:rPr>
              <a:t>К</a:t>
            </a:r>
            <a:r>
              <a:rPr sz="2400" b="1" dirty="0">
                <a:solidFill>
                  <a:srgbClr val="001F5F"/>
                </a:solidFill>
                <a:latin typeface="Constantia"/>
                <a:cs typeface="Constantia"/>
              </a:rPr>
              <a:t>онс</a:t>
            </a:r>
            <a:r>
              <a:rPr sz="2400" b="1" spc="-15" dirty="0">
                <a:solidFill>
                  <a:srgbClr val="001F5F"/>
                </a:solidFill>
                <a:latin typeface="Constantia"/>
                <a:cs typeface="Constantia"/>
              </a:rPr>
              <a:t>т</a:t>
            </a:r>
            <a:r>
              <a:rPr sz="2400" b="1" spc="-50" dirty="0">
                <a:solidFill>
                  <a:srgbClr val="001F5F"/>
                </a:solidFill>
                <a:latin typeface="Constantia"/>
                <a:cs typeface="Constantia"/>
              </a:rPr>
              <a:t>р</a:t>
            </a:r>
            <a:r>
              <a:rPr sz="2400" b="1" spc="-5" dirty="0">
                <a:solidFill>
                  <a:srgbClr val="001F5F"/>
                </a:solidFill>
                <a:latin typeface="Constantia"/>
                <a:cs typeface="Constantia"/>
              </a:rPr>
              <a:t>у</a:t>
            </a:r>
            <a:r>
              <a:rPr sz="2400" b="1" spc="5" dirty="0">
                <a:solidFill>
                  <a:srgbClr val="001F5F"/>
                </a:solidFill>
                <a:latin typeface="Constantia"/>
                <a:cs typeface="Constantia"/>
              </a:rPr>
              <a:t>и</a:t>
            </a:r>
            <a:r>
              <a:rPr sz="2400" b="1" spc="-5" dirty="0">
                <a:solidFill>
                  <a:srgbClr val="001F5F"/>
                </a:solidFill>
                <a:latin typeface="Constantia"/>
                <a:cs typeface="Constantia"/>
              </a:rPr>
              <a:t>ро</a:t>
            </a:r>
            <a:r>
              <a:rPr sz="2400" b="1" spc="15" dirty="0">
                <a:solidFill>
                  <a:srgbClr val="001F5F"/>
                </a:solidFill>
                <a:latin typeface="Constantia"/>
                <a:cs typeface="Constantia"/>
              </a:rPr>
              <a:t>в</a:t>
            </a:r>
            <a:r>
              <a:rPr sz="2400" b="1" spc="10" dirty="0">
                <a:solidFill>
                  <a:srgbClr val="001F5F"/>
                </a:solidFill>
                <a:latin typeface="Constantia"/>
                <a:cs typeface="Constantia"/>
              </a:rPr>
              <a:t>а</a:t>
            </a:r>
            <a:r>
              <a:rPr sz="2400" b="1" spc="-5" dirty="0">
                <a:solidFill>
                  <a:srgbClr val="001F5F"/>
                </a:solidFill>
                <a:latin typeface="Constantia"/>
                <a:cs typeface="Constantia"/>
              </a:rPr>
              <a:t>н</a:t>
            </a:r>
            <a:r>
              <a:rPr sz="2400" b="1" dirty="0">
                <a:solidFill>
                  <a:srgbClr val="001F5F"/>
                </a:solidFill>
                <a:latin typeface="Constantia"/>
                <a:cs typeface="Constantia"/>
              </a:rPr>
              <a:t>ие</a:t>
            </a:r>
            <a:r>
              <a:rPr sz="2400" b="1" spc="-114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2400" b="1" spc="10" dirty="0">
                <a:solidFill>
                  <a:srgbClr val="001F5F"/>
                </a:solidFill>
                <a:latin typeface="Constantia"/>
                <a:cs typeface="Constantia"/>
              </a:rPr>
              <a:t>и</a:t>
            </a:r>
            <a:r>
              <a:rPr sz="2400" b="1" dirty="0">
                <a:solidFill>
                  <a:srgbClr val="001F5F"/>
                </a:solidFill>
                <a:latin typeface="Constantia"/>
                <a:cs typeface="Constantia"/>
              </a:rPr>
              <a:t>з</a:t>
            </a:r>
            <a:endParaRPr sz="2400">
              <a:latin typeface="Constantia"/>
              <a:cs typeface="Constantia"/>
            </a:endParaRPr>
          </a:p>
          <a:p>
            <a:pPr marL="134620">
              <a:lnSpc>
                <a:spcPct val="100000"/>
              </a:lnSpc>
            </a:pPr>
            <a:r>
              <a:rPr sz="2400" b="1" spc="-10" dirty="0">
                <a:solidFill>
                  <a:srgbClr val="001F5F"/>
                </a:solidFill>
                <a:latin typeface="Constantia"/>
                <a:cs typeface="Constantia"/>
              </a:rPr>
              <a:t>строительных</a:t>
            </a:r>
            <a:r>
              <a:rPr sz="2400" b="1" spc="-100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2400" b="1" spc="-10" dirty="0">
                <a:solidFill>
                  <a:srgbClr val="001F5F"/>
                </a:solidFill>
                <a:latin typeface="Constantia"/>
                <a:cs typeface="Constantia"/>
              </a:rPr>
              <a:t>материалов.</a:t>
            </a:r>
            <a:endParaRPr sz="2400">
              <a:latin typeface="Constantia"/>
              <a:cs typeface="Constantia"/>
            </a:endParaRPr>
          </a:p>
          <a:p>
            <a:pPr marL="134620" marR="172720" indent="-121920">
              <a:lnSpc>
                <a:spcPct val="100000"/>
              </a:lnSpc>
              <a:spcBef>
                <a:spcPts val="575"/>
              </a:spcBef>
            </a:pPr>
            <a:r>
              <a:rPr sz="2400" spc="-10" dirty="0">
                <a:latin typeface="Constantia"/>
                <a:cs typeface="Constantia"/>
              </a:rPr>
              <a:t>О</a:t>
            </a:r>
            <a:r>
              <a:rPr sz="2400" spc="-5" dirty="0">
                <a:latin typeface="Constantia"/>
                <a:cs typeface="Constantia"/>
              </a:rPr>
              <a:t>с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5" dirty="0">
                <a:latin typeface="Constantia"/>
                <a:cs typeface="Constantia"/>
              </a:rPr>
              <a:t>вн</a:t>
            </a:r>
            <a:r>
              <a:rPr sz="2400" spc="-5" dirty="0">
                <a:latin typeface="Constantia"/>
                <a:cs typeface="Constantia"/>
              </a:rPr>
              <a:t>ы</a:t>
            </a:r>
            <a:r>
              <a:rPr sz="2400" dirty="0">
                <a:latin typeface="Constantia"/>
                <a:cs typeface="Constantia"/>
              </a:rPr>
              <a:t>м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м</a:t>
            </a:r>
            <a:r>
              <a:rPr sz="2400" spc="-50" dirty="0">
                <a:latin typeface="Constantia"/>
                <a:cs typeface="Constantia"/>
              </a:rPr>
              <a:t>а</a:t>
            </a:r>
            <a:r>
              <a:rPr sz="2400" spc="-3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ер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ом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дл</a:t>
            </a:r>
            <a:r>
              <a:rPr sz="2400" dirty="0">
                <a:latin typeface="Constantia"/>
                <a:cs typeface="Constantia"/>
              </a:rPr>
              <a:t>я  </a:t>
            </a:r>
            <a:r>
              <a:rPr sz="2400" spc="235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5" dirty="0">
                <a:latin typeface="Constantia"/>
                <a:cs typeface="Constantia"/>
              </a:rPr>
              <a:t>ст</a:t>
            </a:r>
            <a:r>
              <a:rPr sz="2400" spc="-30" dirty="0">
                <a:latin typeface="Constantia"/>
                <a:cs typeface="Constantia"/>
              </a:rPr>
              <a:t>р</a:t>
            </a:r>
            <a:r>
              <a:rPr sz="2400" spc="-5" dirty="0">
                <a:latin typeface="Constantia"/>
                <a:cs typeface="Constantia"/>
              </a:rPr>
              <a:t>у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ро</a:t>
            </a:r>
            <a:r>
              <a:rPr sz="2400" spc="15" dirty="0">
                <a:latin typeface="Constantia"/>
                <a:cs typeface="Constantia"/>
              </a:rPr>
              <a:t>в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ия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13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с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spc="165" dirty="0">
                <a:latin typeface="Constantia"/>
                <a:cs typeface="Constantia"/>
              </a:rPr>
              <a:t>к</a:t>
            </a:r>
            <a:r>
              <a:rPr sz="2400" spc="-70" dirty="0">
                <a:latin typeface="Constantia"/>
                <a:cs typeface="Constantia"/>
              </a:rPr>
              <a:t>о</a:t>
            </a:r>
            <a:r>
              <a:rPr sz="2400" spc="-100" dirty="0">
                <a:latin typeface="Constantia"/>
                <a:cs typeface="Constantia"/>
              </a:rPr>
              <a:t>т</a:t>
            </a:r>
            <a:r>
              <a:rPr sz="2400" spc="-70" dirty="0">
                <a:latin typeface="Constantia"/>
                <a:cs typeface="Constantia"/>
              </a:rPr>
              <a:t>оро</a:t>
            </a:r>
            <a:r>
              <a:rPr sz="2400" spc="-125" dirty="0">
                <a:latin typeface="Constantia"/>
                <a:cs typeface="Constantia"/>
              </a:rPr>
              <a:t>г</a:t>
            </a:r>
            <a:r>
              <a:rPr sz="2400" spc="-70" dirty="0">
                <a:latin typeface="Constantia"/>
                <a:cs typeface="Constantia"/>
              </a:rPr>
              <a:t>о </a:t>
            </a:r>
            <a:r>
              <a:rPr sz="2400" dirty="0">
                <a:latin typeface="Constantia"/>
                <a:cs typeface="Constantia"/>
              </a:rPr>
              <a:t> 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начинается</a:t>
            </a:r>
            <a:r>
              <a:rPr sz="2400" spc="-114" dirty="0">
                <a:latin typeface="Constantia"/>
                <a:cs typeface="Constantia"/>
              </a:rPr>
              <a:t> </a:t>
            </a:r>
            <a:r>
              <a:rPr sz="2400" spc="20" dirty="0">
                <a:latin typeface="Constantia"/>
                <a:cs typeface="Constantia"/>
              </a:rPr>
              <a:t>знакомство</a:t>
            </a:r>
            <a:endParaRPr sz="2400">
              <a:latin typeface="Constantia"/>
              <a:cs typeface="Constantia"/>
            </a:endParaRPr>
          </a:p>
          <a:p>
            <a:pPr marL="134620" marR="970280">
              <a:lnSpc>
                <a:spcPct val="100000"/>
              </a:lnSpc>
              <a:spcBef>
                <a:spcPts val="5"/>
              </a:spcBef>
            </a:pPr>
            <a:r>
              <a:rPr sz="2400" spc="5" dirty="0">
                <a:latin typeface="Constantia"/>
                <a:cs typeface="Constantia"/>
              </a:rPr>
              <a:t>м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10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ы</a:t>
            </a:r>
            <a:r>
              <a:rPr sz="2400" spc="10" dirty="0">
                <a:latin typeface="Constantia"/>
                <a:cs typeface="Constantia"/>
              </a:rPr>
              <a:t>ш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с</a:t>
            </a:r>
            <a:r>
              <a:rPr sz="2400" spc="-12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эти</a:t>
            </a:r>
            <a:r>
              <a:rPr sz="2400" dirty="0">
                <a:latin typeface="Constantia"/>
                <a:cs typeface="Constantia"/>
              </a:rPr>
              <a:t>м</a:t>
            </a:r>
            <a:r>
              <a:rPr sz="2400" spc="-40" dirty="0">
                <a:latin typeface="Constantia"/>
                <a:cs typeface="Constantia"/>
              </a:rPr>
              <a:t> </a:t>
            </a:r>
            <a:r>
              <a:rPr sz="2400" spc="10" dirty="0">
                <a:latin typeface="Constantia"/>
                <a:cs typeface="Constantia"/>
              </a:rPr>
              <a:t>в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dirty="0">
                <a:latin typeface="Constantia"/>
                <a:cs typeface="Constantia"/>
              </a:rPr>
              <a:t>ом  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я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2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ь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ос</a:t>
            </a:r>
            <a:r>
              <a:rPr sz="2400" spc="-10" dirty="0">
                <a:latin typeface="Constantia"/>
                <a:cs typeface="Constantia"/>
              </a:rPr>
              <a:t>т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я</a:t>
            </a:r>
            <a:r>
              <a:rPr sz="2400" spc="-55" dirty="0">
                <a:latin typeface="Constantia"/>
                <a:cs typeface="Constantia"/>
              </a:rPr>
              <a:t>в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я</a:t>
            </a:r>
            <a:r>
              <a:rPr sz="2400" spc="5" dirty="0">
                <a:latin typeface="Constantia"/>
                <a:cs typeface="Constantia"/>
              </a:rPr>
              <a:t>е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5" dirty="0">
                <a:latin typeface="Constantia"/>
                <a:cs typeface="Constantia"/>
              </a:rPr>
              <a:t>ся</a:t>
            </a:r>
            <a:endParaRPr sz="2400">
              <a:latin typeface="Constantia"/>
              <a:cs typeface="Constantia"/>
            </a:endParaRPr>
          </a:p>
          <a:p>
            <a:pPr marL="134620" marR="5080">
              <a:lnSpc>
                <a:spcPct val="100000"/>
              </a:lnSpc>
              <a:spcBef>
                <a:spcPts val="5"/>
              </a:spcBef>
            </a:pPr>
            <a:r>
              <a:rPr sz="2400" spc="25" dirty="0">
                <a:latin typeface="Constantia"/>
                <a:cs typeface="Constantia"/>
              </a:rPr>
              <a:t>конструктор.</a:t>
            </a:r>
            <a:r>
              <a:rPr sz="2400" spc="-25" dirty="0">
                <a:latin typeface="Constantia"/>
                <a:cs typeface="Constantia"/>
              </a:rPr>
              <a:t> </a:t>
            </a:r>
            <a:r>
              <a:rPr sz="2400" spc="80" dirty="0">
                <a:latin typeface="Constantia"/>
                <a:cs typeface="Constantia"/>
              </a:rPr>
              <a:t>Как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правило,</a:t>
            </a:r>
            <a:r>
              <a:rPr sz="2400" spc="-114" dirty="0">
                <a:latin typeface="Constantia"/>
                <a:cs typeface="Constantia"/>
              </a:rPr>
              <a:t> </a:t>
            </a:r>
            <a:r>
              <a:rPr sz="2400" spc="-270" dirty="0">
                <a:latin typeface="Constantia"/>
                <a:cs typeface="Constantia"/>
              </a:rPr>
              <a:t>это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деревянный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или</a:t>
            </a:r>
            <a:endParaRPr sz="2400">
              <a:latin typeface="Constantia"/>
              <a:cs typeface="Constantia"/>
            </a:endParaRPr>
          </a:p>
          <a:p>
            <a:pPr marL="134620">
              <a:lnSpc>
                <a:spcPct val="100000"/>
              </a:lnSpc>
            </a:pPr>
            <a:r>
              <a:rPr sz="2400" dirty="0">
                <a:latin typeface="Constantia"/>
                <a:cs typeface="Constantia"/>
              </a:rPr>
              <a:t>п</a:t>
            </a:r>
            <a:r>
              <a:rPr sz="2400" spc="10" dirty="0">
                <a:latin typeface="Constantia"/>
                <a:cs typeface="Constantia"/>
              </a:rPr>
              <a:t>л</a:t>
            </a:r>
            <a:r>
              <a:rPr sz="2400" dirty="0">
                <a:latin typeface="Constantia"/>
                <a:cs typeface="Constantia"/>
              </a:rPr>
              <a:t>астма</a:t>
            </a:r>
            <a:r>
              <a:rPr sz="2400" spc="-50" dirty="0">
                <a:latin typeface="Constantia"/>
                <a:cs typeface="Constantia"/>
              </a:rPr>
              <a:t>сс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10" dirty="0">
                <a:latin typeface="Constantia"/>
                <a:cs typeface="Constantia"/>
              </a:rPr>
              <a:t>в</a:t>
            </a:r>
            <a:r>
              <a:rPr sz="2400" spc="-5" dirty="0">
                <a:latin typeface="Constantia"/>
                <a:cs typeface="Constantia"/>
              </a:rPr>
              <a:t>ы</a:t>
            </a:r>
            <a:r>
              <a:rPr sz="2400" dirty="0">
                <a:latin typeface="Constantia"/>
                <a:cs typeface="Constantia"/>
              </a:rPr>
              <a:t>й</a:t>
            </a:r>
            <a:r>
              <a:rPr sz="2400" spc="-40" dirty="0">
                <a:latin typeface="Constantia"/>
                <a:cs typeface="Constantia"/>
              </a:rPr>
              <a:t> 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25" dirty="0">
                <a:latin typeface="Constantia"/>
                <a:cs typeface="Constantia"/>
              </a:rPr>
              <a:t>а</a:t>
            </a:r>
            <a:r>
              <a:rPr sz="2400" dirty="0">
                <a:latin typeface="Constantia"/>
                <a:cs typeface="Constantia"/>
              </a:rPr>
              <a:t>бор</a:t>
            </a:r>
            <a:r>
              <a:rPr sz="2400" spc="-17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дл</a:t>
            </a:r>
            <a:r>
              <a:rPr sz="2400" dirty="0">
                <a:latin typeface="Constantia"/>
                <a:cs typeface="Constantia"/>
              </a:rPr>
              <a:t>я</a:t>
            </a:r>
            <a:endParaRPr sz="2400">
              <a:latin typeface="Constantia"/>
              <a:cs typeface="Constantia"/>
            </a:endParaRPr>
          </a:p>
          <a:p>
            <a:pPr marL="134620" marR="9525">
              <a:lnSpc>
                <a:spcPct val="100000"/>
              </a:lnSpc>
            </a:pPr>
            <a:r>
              <a:rPr sz="2400" spc="10" dirty="0">
                <a:latin typeface="Constantia"/>
                <a:cs typeface="Constantia"/>
              </a:rPr>
              <a:t>конструирования, </a:t>
            </a:r>
            <a:r>
              <a:rPr sz="2400" spc="-15" dirty="0">
                <a:latin typeface="Constantia"/>
                <a:cs typeface="Constantia"/>
              </a:rPr>
              <a:t>состоящий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з</a:t>
            </a:r>
            <a:r>
              <a:rPr sz="2400" spc="-6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ра</a:t>
            </a:r>
            <a:r>
              <a:rPr sz="2400" spc="-55" dirty="0">
                <a:latin typeface="Constantia"/>
                <a:cs typeface="Constantia"/>
              </a:rPr>
              <a:t>з</a:t>
            </a:r>
            <a:r>
              <a:rPr sz="2400" spc="5" dirty="0">
                <a:latin typeface="Constantia"/>
                <a:cs typeface="Constantia"/>
              </a:rPr>
              <a:t>ли</a:t>
            </a:r>
            <a:r>
              <a:rPr sz="2400" dirty="0">
                <a:latin typeface="Constantia"/>
                <a:cs typeface="Constantia"/>
              </a:rPr>
              <a:t>ч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5" dirty="0">
                <a:latin typeface="Constantia"/>
                <a:cs typeface="Constantia"/>
              </a:rPr>
              <a:t>ы</a:t>
            </a:r>
            <a:r>
              <a:rPr sz="2400" dirty="0">
                <a:latin typeface="Constantia"/>
                <a:cs typeface="Constantia"/>
              </a:rPr>
              <a:t>х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-75" dirty="0">
                <a:latin typeface="Constantia"/>
                <a:cs typeface="Constantia"/>
              </a:rPr>
              <a:t>г</a:t>
            </a:r>
            <a:r>
              <a:rPr sz="2400" spc="-20" dirty="0">
                <a:latin typeface="Constantia"/>
                <a:cs typeface="Constantia"/>
              </a:rPr>
              <a:t>ео</a:t>
            </a:r>
            <a:r>
              <a:rPr sz="2400" spc="-10" dirty="0">
                <a:latin typeface="Constantia"/>
                <a:cs typeface="Constantia"/>
              </a:rPr>
              <a:t>м</a:t>
            </a:r>
            <a:r>
              <a:rPr sz="2400" spc="-20" dirty="0">
                <a:latin typeface="Constantia"/>
                <a:cs typeface="Constantia"/>
              </a:rPr>
              <a:t>етр</a:t>
            </a:r>
            <a:r>
              <a:rPr sz="2400" spc="-15" dirty="0">
                <a:latin typeface="Constantia"/>
                <a:cs typeface="Constantia"/>
              </a:rPr>
              <a:t>и</a:t>
            </a:r>
            <a:r>
              <a:rPr sz="2400" spc="-20" dirty="0">
                <a:latin typeface="Constantia"/>
                <a:cs typeface="Constantia"/>
              </a:rPr>
              <a:t>ч</a:t>
            </a:r>
            <a:r>
              <a:rPr sz="2400" spc="55" dirty="0">
                <a:latin typeface="Constantia"/>
                <a:cs typeface="Constantia"/>
              </a:rPr>
              <a:t>ес</a:t>
            </a:r>
            <a:r>
              <a:rPr sz="2400" spc="70" dirty="0">
                <a:latin typeface="Constantia"/>
                <a:cs typeface="Constantia"/>
              </a:rPr>
              <a:t>к</a:t>
            </a:r>
            <a:r>
              <a:rPr sz="2400" spc="-15" dirty="0">
                <a:latin typeface="Constantia"/>
                <a:cs typeface="Constantia"/>
              </a:rPr>
              <a:t>и</a:t>
            </a:r>
            <a:r>
              <a:rPr sz="2400" spc="-20" dirty="0">
                <a:latin typeface="Constantia"/>
                <a:cs typeface="Constantia"/>
              </a:rPr>
              <a:t>х </a:t>
            </a:r>
            <a:r>
              <a:rPr sz="2400" dirty="0">
                <a:latin typeface="Constantia"/>
                <a:cs typeface="Constantia"/>
              </a:rPr>
              <a:t> фигур</a:t>
            </a:r>
            <a:r>
              <a:rPr sz="2400" spc="-8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(пластин,</a:t>
            </a:r>
            <a:r>
              <a:rPr sz="2400" spc="-50" dirty="0">
                <a:latin typeface="Constantia"/>
                <a:cs typeface="Constantia"/>
              </a:rPr>
              <a:t> </a:t>
            </a:r>
            <a:r>
              <a:rPr sz="2400" spc="55" dirty="0">
                <a:latin typeface="Constantia"/>
                <a:cs typeface="Constantia"/>
              </a:rPr>
              <a:t>кубиков,</a:t>
            </a:r>
            <a:endParaRPr sz="2400">
              <a:latin typeface="Constantia"/>
              <a:cs typeface="Constantia"/>
            </a:endParaRPr>
          </a:p>
          <a:p>
            <a:pPr marL="134620" marR="57277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Constantia"/>
                <a:cs typeface="Constantia"/>
              </a:rPr>
              <a:t>призм,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цилиндров</a:t>
            </a:r>
            <a:r>
              <a:rPr sz="2400" spc="-114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разных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размеров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цветов).</a:t>
            </a:r>
            <a:endParaRPr sz="2400">
              <a:latin typeface="Constantia"/>
              <a:cs typeface="Constant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5255" y="1143000"/>
            <a:ext cx="4008120" cy="30053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065" marR="5080">
              <a:lnSpc>
                <a:spcPct val="100000"/>
              </a:lnSpc>
              <a:spcBef>
                <a:spcPts val="100"/>
              </a:spcBef>
            </a:pPr>
            <a:r>
              <a:rPr sz="3600" i="0" spc="-10" dirty="0">
                <a:solidFill>
                  <a:srgbClr val="001F5F"/>
                </a:solidFill>
                <a:latin typeface="Constantia"/>
                <a:cs typeface="Constantia"/>
              </a:rPr>
              <a:t>Конструирование</a:t>
            </a:r>
            <a:r>
              <a:rPr sz="3600" i="0" spc="-190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spc="-5" dirty="0">
                <a:solidFill>
                  <a:srgbClr val="001F5F"/>
                </a:solidFill>
                <a:latin typeface="Constantia"/>
                <a:cs typeface="Constantia"/>
              </a:rPr>
              <a:t>из</a:t>
            </a:r>
            <a:r>
              <a:rPr sz="3600" i="0" spc="-105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spc="-10" dirty="0">
                <a:solidFill>
                  <a:srgbClr val="001F5F"/>
                </a:solidFill>
                <a:latin typeface="Constantia"/>
                <a:cs typeface="Constantia"/>
              </a:rPr>
              <a:t>бумаги</a:t>
            </a:r>
            <a:r>
              <a:rPr sz="3600" i="0" spc="-135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и </a:t>
            </a:r>
            <a:r>
              <a:rPr sz="3600" i="0" spc="-844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spc="-25" dirty="0">
                <a:solidFill>
                  <a:srgbClr val="001F5F"/>
                </a:solidFill>
                <a:latin typeface="Constantia"/>
                <a:cs typeface="Constantia"/>
              </a:rPr>
              <a:t>д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о</a:t>
            </a:r>
            <a:r>
              <a:rPr sz="3600" i="0" spc="5" dirty="0">
                <a:solidFill>
                  <a:srgbClr val="001F5F"/>
                </a:solidFill>
                <a:latin typeface="Constantia"/>
                <a:cs typeface="Constantia"/>
              </a:rPr>
              <a:t>п</a:t>
            </a:r>
            <a:r>
              <a:rPr sz="3600" i="0" spc="-165" dirty="0">
                <a:solidFill>
                  <a:srgbClr val="001F5F"/>
                </a:solidFill>
                <a:latin typeface="Constantia"/>
                <a:cs typeface="Constantia"/>
              </a:rPr>
              <a:t>о</a:t>
            </a:r>
            <a:r>
              <a:rPr sz="3600" i="0" spc="-5" dirty="0">
                <a:solidFill>
                  <a:srgbClr val="001F5F"/>
                </a:solidFill>
                <a:latin typeface="Constantia"/>
                <a:cs typeface="Constantia"/>
              </a:rPr>
              <a:t>лн</a:t>
            </a:r>
            <a:r>
              <a:rPr sz="3600" i="0" spc="-20" dirty="0">
                <a:solidFill>
                  <a:srgbClr val="001F5F"/>
                </a:solidFill>
                <a:latin typeface="Constantia"/>
                <a:cs typeface="Constantia"/>
              </a:rPr>
              <a:t>и</a:t>
            </a:r>
            <a:r>
              <a:rPr sz="3600" i="0" spc="-25" dirty="0">
                <a:solidFill>
                  <a:srgbClr val="001F5F"/>
                </a:solidFill>
                <a:latin typeface="Constantia"/>
                <a:cs typeface="Constantia"/>
              </a:rPr>
              <a:t>т</a:t>
            </a:r>
            <a:r>
              <a:rPr sz="3600" i="0" spc="-45" dirty="0">
                <a:solidFill>
                  <a:srgbClr val="001F5F"/>
                </a:solidFill>
                <a:latin typeface="Constantia"/>
                <a:cs typeface="Constantia"/>
              </a:rPr>
              <a:t>е</a:t>
            </a:r>
            <a:r>
              <a:rPr sz="3600" i="0" spc="-5" dirty="0">
                <a:solidFill>
                  <a:srgbClr val="001F5F"/>
                </a:solidFill>
                <a:latin typeface="Constantia"/>
                <a:cs typeface="Constantia"/>
              </a:rPr>
              <a:t>льны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х</a:t>
            </a:r>
            <a:r>
              <a:rPr sz="3600" i="0" spc="-165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м</a:t>
            </a:r>
            <a:r>
              <a:rPr sz="3600" i="0" spc="-100" dirty="0">
                <a:solidFill>
                  <a:srgbClr val="001F5F"/>
                </a:solidFill>
                <a:latin typeface="Constantia"/>
                <a:cs typeface="Constantia"/>
              </a:rPr>
              <a:t>а</a:t>
            </a:r>
            <a:r>
              <a:rPr sz="3600" i="0" spc="-25" dirty="0">
                <a:solidFill>
                  <a:srgbClr val="001F5F"/>
                </a:solidFill>
                <a:latin typeface="Constantia"/>
                <a:cs typeface="Constantia"/>
              </a:rPr>
              <a:t>т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е</a:t>
            </a:r>
            <a:r>
              <a:rPr sz="3600" i="0" spc="10" dirty="0">
                <a:solidFill>
                  <a:srgbClr val="001F5F"/>
                </a:solidFill>
                <a:latin typeface="Constantia"/>
                <a:cs typeface="Constantia"/>
              </a:rPr>
              <a:t>р</a:t>
            </a:r>
            <a:r>
              <a:rPr sz="3600" i="0" spc="-10" dirty="0">
                <a:solidFill>
                  <a:srgbClr val="001F5F"/>
                </a:solidFill>
                <a:latin typeface="Constantia"/>
                <a:cs typeface="Constantia"/>
              </a:rPr>
              <a:t>иа</a:t>
            </a:r>
            <a:r>
              <a:rPr sz="3600" i="0" spc="-5" dirty="0">
                <a:solidFill>
                  <a:srgbClr val="001F5F"/>
                </a:solidFill>
                <a:latin typeface="Constantia"/>
                <a:cs typeface="Constantia"/>
              </a:rPr>
              <a:t>ло</a:t>
            </a:r>
            <a:r>
              <a:rPr sz="3600" i="0" spc="-35" dirty="0">
                <a:solidFill>
                  <a:srgbClr val="001F5F"/>
                </a:solidFill>
                <a:latin typeface="Constantia"/>
                <a:cs typeface="Constantia"/>
              </a:rPr>
              <a:t>в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.</a:t>
            </a:r>
            <a:endParaRPr sz="36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3059" y="1158062"/>
            <a:ext cx="4193540" cy="5514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83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onstantia"/>
                <a:cs typeface="Constantia"/>
              </a:rPr>
              <a:t>Этому</a:t>
            </a:r>
            <a:r>
              <a:rPr sz="2400" spc="-8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виду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конструирования</a:t>
            </a:r>
            <a:endParaRPr sz="24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Constantia"/>
                <a:cs typeface="Constantia"/>
              </a:rPr>
              <a:t>детей</a:t>
            </a:r>
            <a:r>
              <a:rPr sz="2400" spc="-8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обучают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</a:t>
            </a:r>
            <a:r>
              <a:rPr sz="2400" spc="-8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средней,</a:t>
            </a:r>
            <a:endParaRPr sz="2400">
              <a:latin typeface="Constantia"/>
              <a:cs typeface="Constantia"/>
            </a:endParaRPr>
          </a:p>
          <a:p>
            <a:pPr marL="12700" marR="95250">
              <a:lnSpc>
                <a:spcPct val="100000"/>
              </a:lnSpc>
            </a:pPr>
            <a:r>
              <a:rPr sz="2400" spc="-5" dirty="0">
                <a:latin typeface="Constantia"/>
                <a:cs typeface="Constantia"/>
              </a:rPr>
              <a:t>старшей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подготовительной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280" dirty="0">
                <a:latin typeface="Constantia"/>
                <a:cs typeface="Constantia"/>
              </a:rPr>
              <a:t>к </a:t>
            </a:r>
            <a:r>
              <a:rPr sz="2400" spc="30" dirty="0">
                <a:latin typeface="Constantia"/>
                <a:cs typeface="Constantia"/>
              </a:rPr>
              <a:t>школе </a:t>
            </a:r>
            <a:r>
              <a:rPr sz="2400" spc="-10" dirty="0">
                <a:latin typeface="Constantia"/>
                <a:cs typeface="Constantia"/>
              </a:rPr>
              <a:t>группах. </a:t>
            </a:r>
            <a:r>
              <a:rPr sz="2400" spc="-20" dirty="0">
                <a:latin typeface="Constantia"/>
                <a:cs typeface="Constantia"/>
              </a:rPr>
              <a:t>Соорудить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из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15" dirty="0">
                <a:latin typeface="Constantia"/>
                <a:cs typeface="Constantia"/>
              </a:rPr>
              <a:t>плоского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материала</a:t>
            </a:r>
            <a:endParaRPr sz="2400">
              <a:latin typeface="Constantia"/>
              <a:cs typeface="Constantia"/>
            </a:endParaRPr>
          </a:p>
          <a:p>
            <a:pPr marL="12700" marR="244475" algn="just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Constantia"/>
                <a:cs typeface="Constantia"/>
              </a:rPr>
              <a:t>(бумаги</a:t>
            </a:r>
            <a:r>
              <a:rPr sz="2400" spc="-8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картона)</a:t>
            </a:r>
            <a:r>
              <a:rPr sz="2400" spc="-50" dirty="0">
                <a:latin typeface="Constantia"/>
                <a:cs typeface="Constantia"/>
              </a:rPr>
              <a:t> </a:t>
            </a:r>
            <a:r>
              <a:rPr sz="2400" spc="-20" dirty="0">
                <a:latin typeface="Constantia"/>
                <a:cs typeface="Constantia"/>
              </a:rPr>
              <a:t>игрушку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объемной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формы</a:t>
            </a:r>
            <a:r>
              <a:rPr sz="2400" spc="-8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не</a:t>
            </a:r>
            <a:r>
              <a:rPr sz="2400" spc="-13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просто,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75" dirty="0">
                <a:latin typeface="Constantia"/>
                <a:cs typeface="Constantia"/>
              </a:rPr>
              <a:t>так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170" dirty="0">
                <a:latin typeface="Constantia"/>
                <a:cs typeface="Constantia"/>
              </a:rPr>
              <a:t>как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-20" dirty="0">
                <a:latin typeface="Constantia"/>
                <a:cs typeface="Constantia"/>
              </a:rPr>
              <a:t>бумага</a:t>
            </a:r>
            <a:r>
              <a:rPr sz="2400" spc="-12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spc="35" dirty="0">
                <a:latin typeface="Constantia"/>
                <a:cs typeface="Constantia"/>
              </a:rPr>
              <a:t>картон</a:t>
            </a:r>
            <a:endParaRPr sz="240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400" spc="-15" dirty="0">
                <a:latin typeface="Constantia"/>
                <a:cs typeface="Constantia"/>
              </a:rPr>
              <a:t>заготавливаются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</a:t>
            </a:r>
            <a:r>
              <a:rPr sz="2400" spc="-7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форме</a:t>
            </a:r>
            <a:endParaRPr sz="2400">
              <a:latin typeface="Constantia"/>
              <a:cs typeface="Constantia"/>
            </a:endParaRPr>
          </a:p>
          <a:p>
            <a:pPr marL="12700" marR="5080">
              <a:lnSpc>
                <a:spcPct val="100000"/>
              </a:lnSpc>
            </a:pPr>
            <a:r>
              <a:rPr sz="2400" spc="20" dirty="0">
                <a:latin typeface="Constantia"/>
                <a:cs typeface="Constantia"/>
              </a:rPr>
              <a:t>квадратов, </a:t>
            </a:r>
            <a:r>
              <a:rPr sz="2400" dirty="0">
                <a:latin typeface="Constantia"/>
                <a:cs typeface="Constantia"/>
              </a:rPr>
              <a:t>прямоугольников,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20" dirty="0">
                <a:latin typeface="Constantia"/>
                <a:cs typeface="Constantia"/>
              </a:rPr>
              <a:t>кругов, </a:t>
            </a:r>
            <a:r>
              <a:rPr sz="2400" spc="5" dirty="0">
                <a:latin typeface="Constantia"/>
                <a:cs typeface="Constantia"/>
              </a:rPr>
              <a:t>треугольников. </a:t>
            </a:r>
            <a:r>
              <a:rPr sz="2400" spc="-15" dirty="0">
                <a:latin typeface="Constantia"/>
                <a:cs typeface="Constantia"/>
              </a:rPr>
              <a:t>Все </a:t>
            </a:r>
            <a:r>
              <a:rPr sz="2400" spc="-1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э</a:t>
            </a:r>
            <a:r>
              <a:rPr sz="2400" spc="-35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spc="10" dirty="0">
                <a:latin typeface="Constantia"/>
                <a:cs typeface="Constantia"/>
              </a:rPr>
              <a:t>з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spc="-95" dirty="0">
                <a:latin typeface="Constantia"/>
                <a:cs typeface="Constantia"/>
              </a:rPr>
              <a:t>а</a:t>
            </a:r>
            <a:r>
              <a:rPr sz="2400" spc="-5" dirty="0">
                <a:latin typeface="Constantia"/>
                <a:cs typeface="Constantia"/>
              </a:rPr>
              <a:t>ч</a:t>
            </a:r>
            <a:r>
              <a:rPr sz="2400" spc="10" dirty="0">
                <a:latin typeface="Constantia"/>
                <a:cs typeface="Constantia"/>
              </a:rPr>
              <a:t>и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2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ь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195" dirty="0">
                <a:latin typeface="Constantia"/>
                <a:cs typeface="Constantia"/>
              </a:rPr>
              <a:t> </a:t>
            </a:r>
            <a:r>
              <a:rPr sz="2400" spc="-25" dirty="0">
                <a:latin typeface="Constantia"/>
                <a:cs typeface="Constantia"/>
              </a:rPr>
              <a:t>с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0" dirty="0">
                <a:latin typeface="Constantia"/>
                <a:cs typeface="Constantia"/>
              </a:rPr>
              <a:t>о</a:t>
            </a:r>
            <a:r>
              <a:rPr sz="2400" spc="-5" dirty="0">
                <a:latin typeface="Constantia"/>
                <a:cs typeface="Constantia"/>
              </a:rPr>
              <a:t>ж</a:t>
            </a:r>
            <a:r>
              <a:rPr sz="2400" spc="5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ее,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ч</a:t>
            </a:r>
            <a:r>
              <a:rPr sz="2400" spc="5" dirty="0">
                <a:latin typeface="Constantia"/>
                <a:cs typeface="Constantia"/>
              </a:rPr>
              <a:t>е</a:t>
            </a:r>
            <a:r>
              <a:rPr sz="2400" dirty="0">
                <a:latin typeface="Constantia"/>
                <a:cs typeface="Constantia"/>
              </a:rPr>
              <a:t>м  </a:t>
            </a:r>
            <a:r>
              <a:rPr sz="2400" spc="235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5" dirty="0">
                <a:latin typeface="Constantia"/>
                <a:cs typeface="Constantia"/>
              </a:rPr>
              <a:t>ст</a:t>
            </a:r>
            <a:r>
              <a:rPr sz="2400" spc="-30" dirty="0">
                <a:latin typeface="Constantia"/>
                <a:cs typeface="Constantia"/>
              </a:rPr>
              <a:t>р</a:t>
            </a:r>
            <a:r>
              <a:rPr sz="2400" spc="-5" dirty="0">
                <a:latin typeface="Constantia"/>
                <a:cs typeface="Constantia"/>
              </a:rPr>
              <a:t>у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ро</a:t>
            </a:r>
            <a:r>
              <a:rPr sz="2400" spc="15" dirty="0">
                <a:latin typeface="Constantia"/>
                <a:cs typeface="Constantia"/>
              </a:rPr>
              <a:t>в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построек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-245" dirty="0">
                <a:latin typeface="Constantia"/>
                <a:cs typeface="Constantia"/>
              </a:rPr>
              <a:t>и</a:t>
            </a:r>
            <a:r>
              <a:rPr sz="2400" spc="-250" dirty="0">
                <a:latin typeface="Constantia"/>
                <a:cs typeface="Constantia"/>
              </a:rPr>
              <a:t>з </a:t>
            </a:r>
            <a:r>
              <a:rPr sz="240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отдельных готовых </a:t>
            </a:r>
            <a:r>
              <a:rPr sz="2400" dirty="0">
                <a:latin typeface="Constantia"/>
                <a:cs typeface="Constantia"/>
              </a:rPr>
              <a:t>форм 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способом</a:t>
            </a:r>
            <a:r>
              <a:rPr sz="2400" spc="-5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их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составления.</a:t>
            </a:r>
            <a:endParaRPr sz="2400">
              <a:latin typeface="Constantia"/>
              <a:cs typeface="Constant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1871" y="1356360"/>
            <a:ext cx="3599687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59685" marR="5080" indent="-2491740">
              <a:lnSpc>
                <a:spcPct val="100000"/>
              </a:lnSpc>
              <a:spcBef>
                <a:spcPts val="100"/>
              </a:spcBef>
            </a:pPr>
            <a:r>
              <a:rPr sz="3600" i="0" spc="-10" dirty="0">
                <a:solidFill>
                  <a:srgbClr val="001F5F"/>
                </a:solidFill>
                <a:latin typeface="Constantia"/>
                <a:cs typeface="Constantia"/>
              </a:rPr>
              <a:t>Конструирование</a:t>
            </a:r>
            <a:r>
              <a:rPr sz="3600" i="0" spc="-180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dirty="0">
                <a:solidFill>
                  <a:srgbClr val="001F5F"/>
                </a:solidFill>
                <a:latin typeface="Constantia"/>
                <a:cs typeface="Constantia"/>
              </a:rPr>
              <a:t>из</a:t>
            </a:r>
            <a:r>
              <a:rPr sz="3600" i="0" spc="-95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spc="-20" dirty="0">
                <a:solidFill>
                  <a:srgbClr val="001F5F"/>
                </a:solidFill>
                <a:latin typeface="Constantia"/>
                <a:cs typeface="Constantia"/>
              </a:rPr>
              <a:t>природного </a:t>
            </a:r>
            <a:r>
              <a:rPr sz="3600" i="0" spc="-850" dirty="0">
                <a:solidFill>
                  <a:srgbClr val="001F5F"/>
                </a:solidFill>
                <a:latin typeface="Constantia"/>
                <a:cs typeface="Constantia"/>
              </a:rPr>
              <a:t> </a:t>
            </a:r>
            <a:r>
              <a:rPr sz="3600" i="0" spc="-15" dirty="0">
                <a:solidFill>
                  <a:srgbClr val="001F5F"/>
                </a:solidFill>
                <a:latin typeface="Constantia"/>
                <a:cs typeface="Constantia"/>
              </a:rPr>
              <a:t>материала.</a:t>
            </a:r>
            <a:endParaRPr sz="3600">
              <a:latin typeface="Constantia"/>
              <a:cs typeface="Constant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3059" y="1300937"/>
            <a:ext cx="4746625" cy="4490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3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onstantia"/>
                <a:cs typeface="Constantia"/>
              </a:rPr>
              <a:t>Н</a:t>
            </a:r>
            <a:r>
              <a:rPr sz="2400" spc="-105" dirty="0">
                <a:latin typeface="Constantia"/>
                <a:cs typeface="Constantia"/>
              </a:rPr>
              <a:t>а</a:t>
            </a:r>
            <a:r>
              <a:rPr sz="2400" spc="-5" dirty="0">
                <a:latin typeface="Constantia"/>
                <a:cs typeface="Constantia"/>
              </a:rPr>
              <a:t>ч</a:t>
            </a:r>
            <a:r>
              <a:rPr sz="2400" spc="5" dirty="0">
                <a:latin typeface="Constantia"/>
                <a:cs typeface="Constantia"/>
              </a:rPr>
              <a:t>ин</a:t>
            </a:r>
            <a:r>
              <a:rPr sz="2400" dirty="0">
                <a:latin typeface="Constantia"/>
                <a:cs typeface="Constantia"/>
              </a:rPr>
              <a:t>ая</a:t>
            </a:r>
            <a:r>
              <a:rPr sz="2400" spc="-145" dirty="0">
                <a:latin typeface="Constantia"/>
                <a:cs typeface="Constantia"/>
              </a:rPr>
              <a:t> </a:t>
            </a:r>
            <a:r>
              <a:rPr sz="2400" spc="-55" dirty="0">
                <a:latin typeface="Constantia"/>
                <a:cs typeface="Constantia"/>
              </a:rPr>
              <a:t>с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сред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ей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г</a:t>
            </a:r>
            <a:r>
              <a:rPr sz="2400" spc="-30" dirty="0">
                <a:latin typeface="Constantia"/>
                <a:cs typeface="Constantia"/>
              </a:rPr>
              <a:t>р</a:t>
            </a:r>
            <a:r>
              <a:rPr sz="2400" spc="-5" dirty="0">
                <a:latin typeface="Constantia"/>
                <a:cs typeface="Constantia"/>
              </a:rPr>
              <a:t>упп</a:t>
            </a:r>
            <a:r>
              <a:rPr sz="2400" spc="-10" dirty="0">
                <a:latin typeface="Constantia"/>
                <a:cs typeface="Constantia"/>
              </a:rPr>
              <a:t>ы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д</a:t>
            </a:r>
            <a:r>
              <a:rPr sz="2400" dirty="0">
                <a:latin typeface="Constantia"/>
                <a:cs typeface="Constantia"/>
              </a:rPr>
              <a:t>ля</a:t>
            </a:r>
            <a:endParaRPr sz="2400">
              <a:latin typeface="Constantia"/>
              <a:cs typeface="Constantia"/>
            </a:endParaRPr>
          </a:p>
          <a:p>
            <a:pPr marL="12700" marR="445770">
              <a:lnSpc>
                <a:spcPct val="100000"/>
              </a:lnSpc>
              <a:spcBef>
                <a:spcPts val="5"/>
              </a:spcBef>
            </a:pPr>
            <a:r>
              <a:rPr sz="2400" spc="235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-5" dirty="0">
                <a:latin typeface="Constantia"/>
                <a:cs typeface="Constantia"/>
              </a:rPr>
              <a:t>ст</a:t>
            </a:r>
            <a:r>
              <a:rPr sz="2400" spc="-30" dirty="0">
                <a:latin typeface="Constantia"/>
                <a:cs typeface="Constantia"/>
              </a:rPr>
              <a:t>р</a:t>
            </a:r>
            <a:r>
              <a:rPr sz="2400" spc="-5" dirty="0">
                <a:latin typeface="Constantia"/>
                <a:cs typeface="Constantia"/>
              </a:rPr>
              <a:t>у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ро</a:t>
            </a:r>
            <a:r>
              <a:rPr sz="2400" spc="15" dirty="0">
                <a:latin typeface="Constantia"/>
                <a:cs typeface="Constantia"/>
              </a:rPr>
              <a:t>в</a:t>
            </a:r>
            <a:r>
              <a:rPr sz="2400" dirty="0">
                <a:latin typeface="Constantia"/>
                <a:cs typeface="Constantia"/>
              </a:rPr>
              <a:t>а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я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spc="-5" dirty="0">
                <a:latin typeface="Constantia"/>
                <a:cs typeface="Constantia"/>
              </a:rPr>
              <a:t>сп</a:t>
            </a:r>
            <a:r>
              <a:rPr sz="2400" spc="-95" dirty="0">
                <a:latin typeface="Constantia"/>
                <a:cs typeface="Constantia"/>
              </a:rPr>
              <a:t>о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25" dirty="0">
                <a:latin typeface="Constantia"/>
                <a:cs typeface="Constantia"/>
              </a:rPr>
              <a:t>ь</a:t>
            </a:r>
            <a:r>
              <a:rPr sz="2400" spc="-15" dirty="0">
                <a:latin typeface="Constantia"/>
                <a:cs typeface="Constantia"/>
              </a:rPr>
              <a:t>з</a:t>
            </a:r>
            <a:r>
              <a:rPr sz="2400" spc="-5" dirty="0">
                <a:latin typeface="Constantia"/>
                <a:cs typeface="Constantia"/>
              </a:rPr>
              <a:t>уют  </a:t>
            </a:r>
            <a:r>
              <a:rPr sz="2400" spc="-15" dirty="0">
                <a:latin typeface="Constantia"/>
                <a:cs typeface="Constantia"/>
              </a:rPr>
              <a:t>плоды</a:t>
            </a:r>
            <a:r>
              <a:rPr sz="2400" spc="-100" dirty="0">
                <a:latin typeface="Constantia"/>
                <a:cs typeface="Constantia"/>
              </a:rPr>
              <a:t> </a:t>
            </a:r>
            <a:r>
              <a:rPr sz="2400" spc="25" dirty="0">
                <a:latin typeface="Constantia"/>
                <a:cs typeface="Constantia"/>
              </a:rPr>
              <a:t>каштана,</a:t>
            </a:r>
            <a:r>
              <a:rPr sz="2400" spc="-35" dirty="0">
                <a:latin typeface="Constantia"/>
                <a:cs typeface="Constantia"/>
              </a:rPr>
              <a:t> </a:t>
            </a:r>
            <a:r>
              <a:rPr sz="2400" spc="50" dirty="0">
                <a:latin typeface="Constantia"/>
                <a:cs typeface="Constantia"/>
              </a:rPr>
              <a:t>шишки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-95" dirty="0">
                <a:latin typeface="Constantia"/>
                <a:cs typeface="Constantia"/>
              </a:rPr>
              <a:t>сосны, </a:t>
            </a:r>
            <a:r>
              <a:rPr sz="2400" spc="-585" dirty="0">
                <a:latin typeface="Constantia"/>
                <a:cs typeface="Constantia"/>
              </a:rPr>
              <a:t> </a:t>
            </a:r>
            <a:r>
              <a:rPr sz="2400" spc="-2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ли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spc="-95" dirty="0">
                <a:latin typeface="Constantia"/>
                <a:cs typeface="Constantia"/>
              </a:rPr>
              <a:t>о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0" dirty="0">
                <a:latin typeface="Constantia"/>
                <a:cs typeface="Constantia"/>
              </a:rPr>
              <a:t>ьх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10" dirty="0">
                <a:latin typeface="Constantia"/>
                <a:cs typeface="Constantia"/>
              </a:rPr>
              <a:t>в</a:t>
            </a:r>
            <a:r>
              <a:rPr sz="2400" spc="-5" dirty="0">
                <a:latin typeface="Constantia"/>
                <a:cs typeface="Constantia"/>
              </a:rPr>
              <a:t>у</a:t>
            </a:r>
            <a:r>
              <a:rPr sz="2400" dirty="0">
                <a:latin typeface="Constantia"/>
                <a:cs typeface="Constantia"/>
              </a:rPr>
              <a:t>ю</a:t>
            </a:r>
            <a:r>
              <a:rPr sz="2400" spc="-150" dirty="0">
                <a:latin typeface="Constantia"/>
                <a:cs typeface="Constantia"/>
              </a:rPr>
              <a:t> </a:t>
            </a:r>
            <a:r>
              <a:rPr sz="2400" spc="110" dirty="0">
                <a:latin typeface="Constantia"/>
                <a:cs typeface="Constantia"/>
              </a:rPr>
              <a:t>с</a:t>
            </a:r>
            <a:r>
              <a:rPr sz="2400" spc="90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95" dirty="0">
                <a:latin typeface="Constantia"/>
                <a:cs typeface="Constantia"/>
              </a:rPr>
              <a:t>р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уп</a:t>
            </a:r>
            <a:r>
              <a:rPr sz="2400" spc="-215" dirty="0">
                <a:latin typeface="Constantia"/>
                <a:cs typeface="Constantia"/>
              </a:rPr>
              <a:t>у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65" dirty="0">
                <a:latin typeface="Constantia"/>
                <a:cs typeface="Constantia"/>
              </a:rPr>
              <a:t> </a:t>
            </a:r>
            <a:r>
              <a:rPr sz="2400" spc="235" dirty="0">
                <a:latin typeface="Constantia"/>
                <a:cs typeface="Constantia"/>
              </a:rPr>
              <a:t>к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25" dirty="0">
                <a:latin typeface="Constantia"/>
                <a:cs typeface="Constantia"/>
              </a:rPr>
              <a:t>р</a:t>
            </a:r>
            <a:r>
              <a:rPr sz="2400" spc="-220" dirty="0">
                <a:latin typeface="Constantia"/>
                <a:cs typeface="Constantia"/>
              </a:rPr>
              <a:t>у</a:t>
            </a:r>
            <a:r>
              <a:rPr sz="2400" dirty="0">
                <a:latin typeface="Constantia"/>
                <a:cs typeface="Constantia"/>
              </a:rPr>
              <a:t>,  </a:t>
            </a:r>
            <a:r>
              <a:rPr sz="2400" spc="40" dirty="0">
                <a:latin typeface="Constantia"/>
                <a:cs typeface="Constantia"/>
              </a:rPr>
              <a:t>ветки, </a:t>
            </a:r>
            <a:r>
              <a:rPr sz="2400" spc="-55" dirty="0">
                <a:latin typeface="Constantia"/>
                <a:cs typeface="Constantia"/>
              </a:rPr>
              <a:t>солому, </a:t>
            </a:r>
            <a:r>
              <a:rPr sz="2400" spc="-25" dirty="0">
                <a:latin typeface="Constantia"/>
                <a:cs typeface="Constantia"/>
              </a:rPr>
              <a:t>желуди, </a:t>
            </a:r>
            <a:r>
              <a:rPr sz="2400" spc="-5" dirty="0">
                <a:latin typeface="Constantia"/>
                <a:cs typeface="Constantia"/>
              </a:rPr>
              <a:t>семена </a:t>
            </a:r>
            <a:r>
              <a:rPr sz="2400" spc="-590" dirty="0">
                <a:latin typeface="Constantia"/>
                <a:cs typeface="Constantia"/>
              </a:rPr>
              <a:t> </a:t>
            </a:r>
            <a:r>
              <a:rPr sz="2400" spc="50" dirty="0">
                <a:latin typeface="Constantia"/>
                <a:cs typeface="Constantia"/>
              </a:rPr>
              <a:t>клена</a:t>
            </a:r>
            <a:r>
              <a:rPr sz="2400" spc="-12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</a:t>
            </a:r>
            <a:r>
              <a:rPr sz="2400" spc="-120" dirty="0">
                <a:latin typeface="Constantia"/>
                <a:cs typeface="Constantia"/>
              </a:rPr>
              <a:t> </a:t>
            </a:r>
            <a:r>
              <a:rPr sz="2400" spc="-25" dirty="0">
                <a:latin typeface="Constantia"/>
                <a:cs typeface="Constantia"/>
              </a:rPr>
              <a:t>др.</a:t>
            </a:r>
            <a:r>
              <a:rPr sz="2400" spc="-15" dirty="0">
                <a:latin typeface="Constantia"/>
                <a:cs typeface="Constantia"/>
              </a:rPr>
              <a:t> </a:t>
            </a:r>
            <a:r>
              <a:rPr sz="2400" spc="-5" dirty="0">
                <a:latin typeface="Constantia"/>
                <a:cs typeface="Constantia"/>
              </a:rPr>
              <a:t>Особенность</a:t>
            </a:r>
            <a:endParaRPr sz="24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Constantia"/>
                <a:cs typeface="Constantia"/>
              </a:rPr>
              <a:t>изготовления</a:t>
            </a:r>
            <a:r>
              <a:rPr sz="2400" spc="-135" dirty="0">
                <a:latin typeface="Constantia"/>
                <a:cs typeface="Constantia"/>
              </a:rPr>
              <a:t> </a:t>
            </a:r>
            <a:r>
              <a:rPr sz="2400" spc="30" dirty="0">
                <a:latin typeface="Constantia"/>
                <a:cs typeface="Constantia"/>
              </a:rPr>
              <a:t>игрушек</a:t>
            </a:r>
            <a:r>
              <a:rPr sz="2400" spc="-13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из</a:t>
            </a:r>
            <a:endParaRPr sz="2400">
              <a:latin typeface="Constantia"/>
              <a:cs typeface="Constantia"/>
            </a:endParaRPr>
          </a:p>
          <a:p>
            <a:pPr marL="12700" marR="177800">
              <a:lnSpc>
                <a:spcPct val="100000"/>
              </a:lnSpc>
            </a:pPr>
            <a:r>
              <a:rPr sz="2400" spc="-15" dirty="0">
                <a:latin typeface="Constantia"/>
                <a:cs typeface="Constantia"/>
              </a:rPr>
              <a:t>природного</a:t>
            </a:r>
            <a:r>
              <a:rPr sz="2400" spc="-125" dirty="0">
                <a:latin typeface="Constantia"/>
                <a:cs typeface="Constantia"/>
              </a:rPr>
              <a:t> </a:t>
            </a:r>
            <a:r>
              <a:rPr sz="2400" spc="-10" dirty="0">
                <a:latin typeface="Constantia"/>
                <a:cs typeface="Constantia"/>
              </a:rPr>
              <a:t>материала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состоит</a:t>
            </a:r>
            <a:r>
              <a:rPr sz="2400" spc="-75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в </a:t>
            </a:r>
            <a:r>
              <a:rPr sz="2400" spc="-585" dirty="0">
                <a:latin typeface="Constantia"/>
                <a:cs typeface="Constantia"/>
              </a:rPr>
              <a:t> 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5" dirty="0">
                <a:latin typeface="Constantia"/>
                <a:cs typeface="Constantia"/>
              </a:rPr>
              <a:t>м</a:t>
            </a:r>
            <a:r>
              <a:rPr sz="2400" dirty="0">
                <a:latin typeface="Constantia"/>
                <a:cs typeface="Constantia"/>
              </a:rPr>
              <a:t>,</a:t>
            </a:r>
            <a:r>
              <a:rPr sz="2400" spc="-9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ч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spc="-5" dirty="0">
                <a:latin typeface="Constantia"/>
                <a:cs typeface="Constantia"/>
              </a:rPr>
              <a:t>сп</a:t>
            </a:r>
            <a:r>
              <a:rPr sz="2400" spc="-95" dirty="0">
                <a:latin typeface="Constantia"/>
                <a:cs typeface="Constantia"/>
              </a:rPr>
              <a:t>о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25" dirty="0">
                <a:latin typeface="Constantia"/>
                <a:cs typeface="Constantia"/>
              </a:rPr>
              <a:t>ь</a:t>
            </a:r>
            <a:r>
              <a:rPr sz="2400" spc="-15" dirty="0">
                <a:latin typeface="Constantia"/>
                <a:cs typeface="Constantia"/>
              </a:rPr>
              <a:t>з</a:t>
            </a:r>
            <a:r>
              <a:rPr sz="2400" spc="-50" dirty="0">
                <a:latin typeface="Constantia"/>
                <a:cs typeface="Constantia"/>
              </a:rPr>
              <a:t>у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25" dirty="0">
                <a:latin typeface="Constantia"/>
                <a:cs typeface="Constantia"/>
              </a:rPr>
              <a:t>т</a:t>
            </a:r>
            <a:r>
              <a:rPr sz="2400" spc="-5" dirty="0">
                <a:latin typeface="Constantia"/>
                <a:cs typeface="Constantia"/>
              </a:rPr>
              <a:t>с</a:t>
            </a:r>
            <a:r>
              <a:rPr sz="2400" dirty="0">
                <a:latin typeface="Constantia"/>
                <a:cs typeface="Constantia"/>
              </a:rPr>
              <a:t>я</a:t>
            </a:r>
            <a:r>
              <a:rPr sz="2400" spc="-140" dirty="0">
                <a:latin typeface="Constantia"/>
                <a:cs typeface="Constantia"/>
              </a:rPr>
              <a:t> 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-55" dirty="0">
                <a:latin typeface="Constantia"/>
                <a:cs typeface="Constantia"/>
              </a:rPr>
              <a:t>г</a:t>
            </a:r>
            <a:r>
              <a:rPr sz="2400" dirty="0">
                <a:latin typeface="Constantia"/>
                <a:cs typeface="Constantia"/>
              </a:rPr>
              <a:t>о  естественная форма. </a:t>
            </a:r>
            <a:r>
              <a:rPr sz="2400" spc="-10" dirty="0">
                <a:latin typeface="Constantia"/>
                <a:cs typeface="Constantia"/>
              </a:rPr>
              <a:t>Этот </a:t>
            </a:r>
            <a:r>
              <a:rPr sz="2400" dirty="0">
                <a:latin typeface="Constantia"/>
                <a:cs typeface="Constantia"/>
              </a:rPr>
              <a:t>вид </a:t>
            </a:r>
            <a:r>
              <a:rPr sz="2400" spc="5" dirty="0">
                <a:latin typeface="Constantia"/>
                <a:cs typeface="Constantia"/>
              </a:rPr>
              <a:t> </a:t>
            </a:r>
            <a:r>
              <a:rPr sz="2400" spc="15" dirty="0">
                <a:latin typeface="Constantia"/>
                <a:cs typeface="Constantia"/>
              </a:rPr>
              <a:t>конструирования</a:t>
            </a:r>
            <a:r>
              <a:rPr sz="2400" spc="-155" dirty="0">
                <a:latin typeface="Constantia"/>
                <a:cs typeface="Constantia"/>
              </a:rPr>
              <a:t> </a:t>
            </a:r>
            <a:r>
              <a:rPr sz="2400" spc="-30" dirty="0">
                <a:latin typeface="Constantia"/>
                <a:cs typeface="Constantia"/>
              </a:rPr>
              <a:t>ближе</a:t>
            </a:r>
            <a:r>
              <a:rPr sz="2400" spc="-105" dirty="0">
                <a:latin typeface="Constantia"/>
                <a:cs typeface="Constantia"/>
              </a:rPr>
              <a:t> </a:t>
            </a:r>
            <a:r>
              <a:rPr sz="2400" spc="-20" dirty="0">
                <a:latin typeface="Constantia"/>
                <a:cs typeface="Constantia"/>
              </a:rPr>
              <a:t>всего</a:t>
            </a:r>
            <a:endParaRPr sz="2400">
              <a:latin typeface="Constantia"/>
              <a:cs typeface="Constantia"/>
            </a:endParaRPr>
          </a:p>
          <a:p>
            <a:pPr marL="40005">
              <a:lnSpc>
                <a:spcPct val="100000"/>
              </a:lnSpc>
              <a:spcBef>
                <a:spcPts val="580"/>
              </a:spcBef>
            </a:pPr>
            <a:r>
              <a:rPr sz="2400" spc="229" dirty="0">
                <a:latin typeface="Constantia"/>
                <a:cs typeface="Constantia"/>
              </a:rPr>
              <a:t>*</a:t>
            </a:r>
            <a:r>
              <a:rPr sz="2400" spc="-95" dirty="0">
                <a:latin typeface="Constantia"/>
                <a:cs typeface="Constantia"/>
              </a:rPr>
              <a:t> 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spc="-15" dirty="0">
                <a:latin typeface="Constantia"/>
                <a:cs typeface="Constantia"/>
              </a:rPr>
              <a:t>з</a:t>
            </a:r>
            <a:r>
              <a:rPr sz="2400" dirty="0">
                <a:latin typeface="Constantia"/>
                <a:cs typeface="Constantia"/>
              </a:rPr>
              <a:t>о</a:t>
            </a:r>
            <a:r>
              <a:rPr sz="2400" spc="-10" dirty="0">
                <a:latin typeface="Constantia"/>
                <a:cs typeface="Constantia"/>
              </a:rPr>
              <a:t>б</a:t>
            </a:r>
            <a:r>
              <a:rPr sz="2400" dirty="0">
                <a:latin typeface="Constantia"/>
                <a:cs typeface="Constantia"/>
              </a:rPr>
              <a:t>ра</a:t>
            </a:r>
            <a:r>
              <a:rPr sz="2400" spc="10" dirty="0">
                <a:latin typeface="Constantia"/>
                <a:cs typeface="Constantia"/>
              </a:rPr>
              <a:t>з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2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ь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ой</a:t>
            </a:r>
            <a:r>
              <a:rPr sz="2400" spc="-160" dirty="0">
                <a:latin typeface="Constantia"/>
                <a:cs typeface="Constantia"/>
              </a:rPr>
              <a:t> </a:t>
            </a:r>
            <a:r>
              <a:rPr sz="2400" spc="-15" dirty="0">
                <a:latin typeface="Constantia"/>
                <a:cs typeface="Constantia"/>
              </a:rPr>
              <a:t>д</a:t>
            </a:r>
            <a:r>
              <a:rPr sz="240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я</a:t>
            </a:r>
            <a:r>
              <a:rPr sz="2400" spc="-30" dirty="0">
                <a:latin typeface="Constantia"/>
                <a:cs typeface="Constantia"/>
              </a:rPr>
              <a:t>т</a:t>
            </a:r>
            <a:r>
              <a:rPr sz="2400" spc="-20" dirty="0">
                <a:latin typeface="Constantia"/>
                <a:cs typeface="Constantia"/>
              </a:rPr>
              <a:t>е</a:t>
            </a:r>
            <a:r>
              <a:rPr sz="2400" spc="5" dirty="0">
                <a:latin typeface="Constantia"/>
                <a:cs typeface="Constantia"/>
              </a:rPr>
              <a:t>л</a:t>
            </a:r>
            <a:r>
              <a:rPr sz="2400" spc="-5" dirty="0">
                <a:latin typeface="Constantia"/>
                <a:cs typeface="Constantia"/>
              </a:rPr>
              <a:t>ь</a:t>
            </a:r>
            <a:r>
              <a:rPr sz="2400" spc="10" dirty="0">
                <a:latin typeface="Constantia"/>
                <a:cs typeface="Constantia"/>
              </a:rPr>
              <a:t>н</a:t>
            </a:r>
            <a:r>
              <a:rPr sz="2400" dirty="0">
                <a:latin typeface="Constantia"/>
                <a:cs typeface="Constantia"/>
              </a:rPr>
              <a:t>ос</a:t>
            </a:r>
            <a:r>
              <a:rPr sz="2400" spc="-10" dirty="0">
                <a:latin typeface="Constantia"/>
                <a:cs typeface="Constantia"/>
              </a:rPr>
              <a:t>т</a:t>
            </a:r>
            <a:r>
              <a:rPr sz="2400" spc="5" dirty="0">
                <a:latin typeface="Constantia"/>
                <a:cs typeface="Constantia"/>
              </a:rPr>
              <a:t>и</a:t>
            </a:r>
            <a:r>
              <a:rPr sz="2400" dirty="0">
                <a:latin typeface="Constantia"/>
                <a:cs typeface="Constantia"/>
              </a:rPr>
              <a:t>.</a:t>
            </a:r>
            <a:endParaRPr sz="2400">
              <a:latin typeface="Constantia"/>
              <a:cs typeface="Constanti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58384" y="1499616"/>
            <a:ext cx="3535679" cy="47152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9690" y="145796"/>
            <a:ext cx="68249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 marR="5080" indent="-104139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0000"/>
                </a:solidFill>
              </a:rPr>
              <a:t>Формы </a:t>
            </a:r>
            <a:r>
              <a:rPr sz="3600" spc="-10" dirty="0">
                <a:solidFill>
                  <a:srgbClr val="FF0000"/>
                </a:solidFill>
              </a:rPr>
              <a:t>организации обучения </a:t>
            </a:r>
            <a:r>
              <a:rPr sz="3600" spc="-815" dirty="0">
                <a:solidFill>
                  <a:srgbClr val="FF0000"/>
                </a:solidFill>
              </a:rPr>
              <a:t> </a:t>
            </a:r>
            <a:r>
              <a:rPr sz="3600" spc="-15" dirty="0">
                <a:solidFill>
                  <a:srgbClr val="FF0000"/>
                </a:solidFill>
              </a:rPr>
              <a:t>детскому</a:t>
            </a:r>
            <a:r>
              <a:rPr sz="3600" spc="10" dirty="0">
                <a:solidFill>
                  <a:srgbClr val="FF0000"/>
                </a:solidFill>
              </a:rPr>
              <a:t> </a:t>
            </a:r>
            <a:r>
              <a:rPr sz="3600" spc="-15" dirty="0">
                <a:solidFill>
                  <a:srgbClr val="FF0000"/>
                </a:solidFill>
              </a:rPr>
              <a:t>конструированию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4611623" y="1499654"/>
            <a:ext cx="4213860" cy="1217930"/>
            <a:chOff x="4611623" y="1499654"/>
            <a:chExt cx="4213860" cy="121793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11623" y="1499654"/>
              <a:ext cx="4213733" cy="79079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70447" y="1926374"/>
              <a:ext cx="1888108" cy="79079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4728464" y="1580845"/>
            <a:ext cx="3797300" cy="48399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09855">
              <a:lnSpc>
                <a:spcPct val="100000"/>
              </a:lnSpc>
              <a:spcBef>
                <a:spcPts val="110"/>
              </a:spcBef>
            </a:pPr>
            <a:r>
              <a:rPr sz="2800" b="1" spc="-40" dirty="0">
                <a:solidFill>
                  <a:srgbClr val="FF0000"/>
                </a:solidFill>
                <a:latin typeface="Constantia"/>
                <a:cs typeface="Constantia"/>
              </a:rPr>
              <a:t>К</a:t>
            </a:r>
            <a:r>
              <a:rPr sz="2800" b="1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sz="2800" b="1" spc="-10" dirty="0">
                <a:solidFill>
                  <a:srgbClr val="FF0000"/>
                </a:solidFill>
                <a:latin typeface="Constantia"/>
                <a:cs typeface="Constantia"/>
              </a:rPr>
              <a:t>н</a:t>
            </a:r>
            <a:r>
              <a:rPr sz="2800" b="1" dirty="0">
                <a:solidFill>
                  <a:srgbClr val="FF0000"/>
                </a:solidFill>
                <a:latin typeface="Constantia"/>
                <a:cs typeface="Constantia"/>
              </a:rPr>
              <a:t>ст</a:t>
            </a:r>
            <a:r>
              <a:rPr sz="2800" b="1" spc="-30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sz="2800" b="1" dirty="0">
                <a:solidFill>
                  <a:srgbClr val="FF0000"/>
                </a:solidFill>
                <a:latin typeface="Constantia"/>
                <a:cs typeface="Constantia"/>
              </a:rPr>
              <a:t>уи</a:t>
            </a:r>
            <a:r>
              <a:rPr sz="2800" b="1" spc="15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sz="2800" b="1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sz="2800" b="1" spc="-25" dirty="0">
                <a:solidFill>
                  <a:srgbClr val="FF0000"/>
                </a:solidFill>
                <a:latin typeface="Constantia"/>
                <a:cs typeface="Constantia"/>
              </a:rPr>
              <a:t>в</a:t>
            </a:r>
            <a:r>
              <a:rPr sz="2800" b="1" spc="5" dirty="0">
                <a:solidFill>
                  <a:srgbClr val="FF0000"/>
                </a:solidFill>
                <a:latin typeface="Constantia"/>
                <a:cs typeface="Constantia"/>
              </a:rPr>
              <a:t>ан</a:t>
            </a:r>
            <a:r>
              <a:rPr sz="2800" b="1" spc="-20" dirty="0">
                <a:solidFill>
                  <a:srgbClr val="FF0000"/>
                </a:solidFill>
                <a:latin typeface="Constantia"/>
                <a:cs typeface="Constantia"/>
              </a:rPr>
              <a:t>и</a:t>
            </a:r>
            <a:r>
              <a:rPr sz="2800" b="1" spc="5" dirty="0">
                <a:solidFill>
                  <a:srgbClr val="FF0000"/>
                </a:solidFill>
                <a:latin typeface="Constantia"/>
                <a:cs typeface="Constantia"/>
              </a:rPr>
              <a:t>е</a:t>
            </a:r>
            <a:r>
              <a:rPr sz="2800" b="1" spc="-170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sz="2800" b="1" spc="10" dirty="0">
                <a:solidFill>
                  <a:srgbClr val="FF0000"/>
                </a:solidFill>
                <a:latin typeface="Constantia"/>
                <a:cs typeface="Constantia"/>
              </a:rPr>
              <a:t>п</a:t>
            </a:r>
            <a:r>
              <a:rPr sz="2800" b="1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endParaRPr sz="2800">
              <a:latin typeface="Constantia"/>
              <a:cs typeface="Constantia"/>
            </a:endParaRPr>
          </a:p>
          <a:p>
            <a:pPr marL="359410" algn="ctr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Constantia"/>
                <a:cs typeface="Constantia"/>
              </a:rPr>
              <a:t>образцу</a:t>
            </a:r>
            <a:endParaRPr sz="2800">
              <a:latin typeface="Constantia"/>
              <a:cs typeface="Constantia"/>
            </a:endParaRPr>
          </a:p>
          <a:p>
            <a:pPr marL="287020" marR="1271905" indent="-27940" algn="just">
              <a:lnSpc>
                <a:spcPct val="103600"/>
              </a:lnSpc>
              <a:spcBef>
                <a:spcPts val="1150"/>
              </a:spcBef>
            </a:pPr>
            <a:r>
              <a:rPr sz="2000" spc="-20" dirty="0">
                <a:latin typeface="Constantia"/>
                <a:cs typeface="Constantia"/>
              </a:rPr>
              <a:t>Первый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и</a:t>
            </a:r>
            <a:r>
              <a:rPr sz="2000" spc="-80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наиболее </a:t>
            </a:r>
            <a:r>
              <a:rPr sz="2000" spc="-490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элементарный </a:t>
            </a:r>
            <a:r>
              <a:rPr sz="2000" spc="-15" dirty="0">
                <a:latin typeface="Constantia"/>
                <a:cs typeface="Constantia"/>
              </a:rPr>
              <a:t>вид </a:t>
            </a:r>
            <a:r>
              <a:rPr sz="2000" spc="-10" dirty="0">
                <a:latin typeface="Constantia"/>
                <a:cs typeface="Constantia"/>
              </a:rPr>
              <a:t> </a:t>
            </a:r>
            <a:r>
              <a:rPr sz="2000" dirty="0">
                <a:latin typeface="Constantia"/>
                <a:cs typeface="Constantia"/>
              </a:rPr>
              <a:t>конструирования.</a:t>
            </a:r>
            <a:endParaRPr sz="2000">
              <a:latin typeface="Constantia"/>
              <a:cs typeface="Constantia"/>
            </a:endParaRPr>
          </a:p>
          <a:p>
            <a:pPr marL="12700" algn="just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Constantia"/>
                <a:cs typeface="Constantia"/>
              </a:rPr>
              <a:t>Взрослый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предлагает</a:t>
            </a:r>
            <a:r>
              <a:rPr sz="2000" spc="-40" dirty="0">
                <a:latin typeface="Constantia"/>
                <a:cs typeface="Constantia"/>
              </a:rPr>
              <a:t> </a:t>
            </a:r>
            <a:r>
              <a:rPr sz="2000" spc="20" dirty="0">
                <a:latin typeface="Constantia"/>
                <a:cs typeface="Constantia"/>
              </a:rPr>
              <a:t>ребенку</a:t>
            </a:r>
            <a:endParaRPr sz="2000">
              <a:latin typeface="Constantia"/>
              <a:cs typeface="Constantia"/>
            </a:endParaRPr>
          </a:p>
          <a:p>
            <a:pPr marL="287020" marR="5080">
              <a:lnSpc>
                <a:spcPct val="100000"/>
              </a:lnSpc>
            </a:pPr>
            <a:r>
              <a:rPr sz="2000" spc="-15" dirty="0">
                <a:latin typeface="Constantia"/>
                <a:cs typeface="Constantia"/>
              </a:rPr>
              <a:t>поставить</a:t>
            </a:r>
            <a:r>
              <a:rPr sz="2000" spc="-50" dirty="0">
                <a:latin typeface="Constantia"/>
                <a:cs typeface="Constantia"/>
              </a:rPr>
              <a:t> </a:t>
            </a:r>
            <a:r>
              <a:rPr sz="2000" spc="60" dirty="0">
                <a:latin typeface="Constantia"/>
                <a:cs typeface="Constantia"/>
              </a:rPr>
              <a:t>кубики</a:t>
            </a:r>
            <a:r>
              <a:rPr sz="2000" spc="-60" dirty="0">
                <a:latin typeface="Constantia"/>
                <a:cs typeface="Constantia"/>
              </a:rPr>
              <a:t> </a:t>
            </a:r>
            <a:r>
              <a:rPr sz="2000" spc="40" dirty="0">
                <a:latin typeface="Constantia"/>
                <a:cs typeface="Constantia"/>
              </a:rPr>
              <a:t>так,</a:t>
            </a:r>
            <a:r>
              <a:rPr sz="2000" spc="-5" dirty="0">
                <a:latin typeface="Constantia"/>
                <a:cs typeface="Constantia"/>
              </a:rPr>
              <a:t> </a:t>
            </a:r>
            <a:r>
              <a:rPr sz="2000" spc="135" dirty="0">
                <a:latin typeface="Constantia"/>
                <a:cs typeface="Constantia"/>
              </a:rPr>
              <a:t>как</a:t>
            </a:r>
            <a:r>
              <a:rPr sz="2000" spc="-90" dirty="0">
                <a:latin typeface="Constantia"/>
                <a:cs typeface="Constantia"/>
              </a:rPr>
              <a:t> </a:t>
            </a:r>
            <a:r>
              <a:rPr sz="2000" spc="-365" dirty="0">
                <a:latin typeface="Constantia"/>
                <a:cs typeface="Constantia"/>
              </a:rPr>
              <a:t>они </a:t>
            </a:r>
            <a:r>
              <a:rPr sz="2000" spc="-484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стоят</a:t>
            </a:r>
            <a:r>
              <a:rPr sz="2000" spc="-10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у</a:t>
            </a:r>
            <a:r>
              <a:rPr sz="2000" spc="-70" dirty="0">
                <a:latin typeface="Constantia"/>
                <a:cs typeface="Constantia"/>
              </a:rPr>
              <a:t> </a:t>
            </a:r>
            <a:r>
              <a:rPr sz="2000" spc="-25" dirty="0">
                <a:latin typeface="Constantia"/>
                <a:cs typeface="Constantia"/>
              </a:rPr>
              <a:t>него,</a:t>
            </a:r>
            <a:r>
              <a:rPr sz="2000" spc="-3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в</a:t>
            </a:r>
            <a:r>
              <a:rPr sz="2000" spc="-5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той</a:t>
            </a:r>
            <a:r>
              <a:rPr sz="2000" spc="-55" dirty="0">
                <a:latin typeface="Constantia"/>
                <a:cs typeface="Constantia"/>
              </a:rPr>
              <a:t> </a:t>
            </a:r>
            <a:r>
              <a:rPr sz="2000" spc="-30" dirty="0">
                <a:latin typeface="Constantia"/>
                <a:cs typeface="Constantia"/>
              </a:rPr>
              <a:t>же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</a:pPr>
            <a:r>
              <a:rPr sz="2000" spc="-15" dirty="0">
                <a:latin typeface="Constantia"/>
                <a:cs typeface="Constantia"/>
              </a:rPr>
              <a:t>последовательности(цвет</a:t>
            </a:r>
            <a:r>
              <a:rPr sz="2000" spc="-5" dirty="0">
                <a:latin typeface="Constantia"/>
                <a:cs typeface="Constantia"/>
              </a:rPr>
              <a:t> и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Constantia"/>
                <a:cs typeface="Constantia"/>
              </a:rPr>
              <a:t>форма).</a:t>
            </a:r>
            <a:endParaRPr sz="2000">
              <a:latin typeface="Constantia"/>
              <a:cs typeface="Constanti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10" dirty="0">
                <a:latin typeface="Constantia"/>
                <a:cs typeface="Constantia"/>
              </a:rPr>
              <a:t>Такая</a:t>
            </a:r>
            <a:r>
              <a:rPr sz="2000" spc="-100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деятельность</a:t>
            </a:r>
            <a:r>
              <a:rPr sz="2000" spc="-35" dirty="0">
                <a:latin typeface="Constantia"/>
                <a:cs typeface="Constantia"/>
              </a:rPr>
              <a:t> </a:t>
            </a:r>
            <a:r>
              <a:rPr sz="2000" spc="-15" dirty="0">
                <a:latin typeface="Constantia"/>
                <a:cs typeface="Constantia"/>
              </a:rPr>
              <a:t>требует</a:t>
            </a:r>
            <a:r>
              <a:rPr sz="2000" spc="-110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от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</a:pPr>
            <a:r>
              <a:rPr sz="2000" spc="20" dirty="0">
                <a:latin typeface="Constantia"/>
                <a:cs typeface="Constantia"/>
              </a:rPr>
              <a:t>ребенка</a:t>
            </a:r>
            <a:r>
              <a:rPr sz="2000" spc="-8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внимания,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</a:pPr>
            <a:r>
              <a:rPr sz="2000" spc="-15" dirty="0">
                <a:latin typeface="Constantia"/>
                <a:cs typeface="Constantia"/>
              </a:rPr>
              <a:t>сосредоточенности</a:t>
            </a:r>
            <a:r>
              <a:rPr sz="2000" spc="-2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и</a:t>
            </a:r>
            <a:r>
              <a:rPr sz="2000" spc="-10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умения</a:t>
            </a:r>
            <a:endParaRPr sz="2000">
              <a:latin typeface="Constantia"/>
              <a:cs typeface="Constantia"/>
            </a:endParaRPr>
          </a:p>
          <a:p>
            <a:pPr marL="287020">
              <a:lnSpc>
                <a:spcPct val="100000"/>
              </a:lnSpc>
              <a:spcBef>
                <a:spcPts val="5"/>
              </a:spcBef>
            </a:pPr>
            <a:r>
              <a:rPr sz="2000" spc="-20" dirty="0">
                <a:latin typeface="Constantia"/>
                <a:cs typeface="Constantia"/>
              </a:rPr>
              <a:t>«действовать</a:t>
            </a:r>
            <a:r>
              <a:rPr sz="2000" spc="-35" dirty="0">
                <a:latin typeface="Constantia"/>
                <a:cs typeface="Constantia"/>
              </a:rPr>
              <a:t> </a:t>
            </a:r>
            <a:r>
              <a:rPr sz="2000" spc="-5" dirty="0">
                <a:latin typeface="Constantia"/>
                <a:cs typeface="Constantia"/>
              </a:rPr>
              <a:t>по</a:t>
            </a:r>
            <a:r>
              <a:rPr sz="2000" spc="-100" dirty="0">
                <a:latin typeface="Constantia"/>
                <a:cs typeface="Constantia"/>
              </a:rPr>
              <a:t> </a:t>
            </a:r>
            <a:r>
              <a:rPr sz="2000" spc="-10" dirty="0">
                <a:latin typeface="Constantia"/>
                <a:cs typeface="Constantia"/>
              </a:rPr>
              <a:t>образцу».</a:t>
            </a:r>
            <a:endParaRPr sz="2000">
              <a:latin typeface="Constantia"/>
              <a:cs typeface="Constantia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1856" y="1286255"/>
            <a:ext cx="4139184" cy="31059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7304" y="1213142"/>
            <a:ext cx="3634740" cy="1303020"/>
            <a:chOff x="527304" y="1213142"/>
            <a:chExt cx="3634740" cy="13030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304" y="1213142"/>
              <a:ext cx="3634486" cy="7907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1455" y="1725206"/>
              <a:ext cx="2640965" cy="79079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38327" y="1210701"/>
            <a:ext cx="3191510" cy="10502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6725" marR="5080" indent="-454659">
              <a:lnSpc>
                <a:spcPct val="120100"/>
              </a:lnSpc>
              <a:spcBef>
                <a:spcPts val="95"/>
              </a:spcBef>
            </a:pPr>
            <a:r>
              <a:rPr i="0" spc="-40" dirty="0">
                <a:solidFill>
                  <a:srgbClr val="FF0000"/>
                </a:solidFill>
                <a:latin typeface="Constantia"/>
                <a:cs typeface="Constantia"/>
              </a:rPr>
              <a:t>К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i="0" spc="-10" dirty="0">
                <a:solidFill>
                  <a:srgbClr val="FF0000"/>
                </a:solidFill>
                <a:latin typeface="Constantia"/>
                <a:cs typeface="Constantia"/>
              </a:rPr>
              <a:t>н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ст</a:t>
            </a:r>
            <a:r>
              <a:rPr i="0" spc="-30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уи</a:t>
            </a:r>
            <a:r>
              <a:rPr i="0" spc="15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ов</a:t>
            </a:r>
            <a:r>
              <a:rPr i="0" spc="-20" dirty="0">
                <a:solidFill>
                  <a:srgbClr val="FF0000"/>
                </a:solidFill>
                <a:latin typeface="Constantia"/>
                <a:cs typeface="Constantia"/>
              </a:rPr>
              <a:t>а</a:t>
            </a:r>
            <a:r>
              <a:rPr i="0" spc="-10" dirty="0">
                <a:solidFill>
                  <a:srgbClr val="FF0000"/>
                </a:solidFill>
                <a:latin typeface="Constantia"/>
                <a:cs typeface="Constantia"/>
              </a:rPr>
              <a:t>н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ие  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по</a:t>
            </a:r>
            <a:r>
              <a:rPr i="0" spc="-160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i="0" spc="-10" dirty="0">
                <a:solidFill>
                  <a:srgbClr val="FF0000"/>
                </a:solidFill>
                <a:latin typeface="Constantia"/>
                <a:cs typeface="Constantia"/>
              </a:rPr>
              <a:t>условиям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67639" y="2316861"/>
            <a:ext cx="3592195" cy="31959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222250">
              <a:lnSpc>
                <a:spcPct val="100000"/>
              </a:lnSpc>
              <a:spcBef>
                <a:spcPts val="90"/>
              </a:spcBef>
            </a:pPr>
            <a:r>
              <a:rPr sz="2600" spc="-5" dirty="0">
                <a:latin typeface="Constantia"/>
                <a:cs typeface="Constantia"/>
              </a:rPr>
              <a:t>В</a:t>
            </a:r>
            <a:r>
              <a:rPr sz="2600" spc="-85" dirty="0">
                <a:latin typeface="Constantia"/>
                <a:cs typeface="Constantia"/>
              </a:rPr>
              <a:t> </a:t>
            </a:r>
            <a:r>
              <a:rPr sz="2600" spc="-20" dirty="0">
                <a:latin typeface="Constantia"/>
                <a:cs typeface="Constantia"/>
              </a:rPr>
              <a:t>этом</a:t>
            </a:r>
            <a:r>
              <a:rPr sz="2600" spc="-90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случае</a:t>
            </a:r>
            <a:r>
              <a:rPr sz="2600" spc="-105" dirty="0">
                <a:latin typeface="Constantia"/>
                <a:cs typeface="Constantia"/>
              </a:rPr>
              <a:t> </a:t>
            </a:r>
            <a:r>
              <a:rPr sz="2600" spc="-10" dirty="0">
                <a:latin typeface="Constantia"/>
                <a:cs typeface="Constantia"/>
              </a:rPr>
              <a:t>ребенок </a:t>
            </a:r>
            <a:r>
              <a:rPr sz="2600" spc="-635" dirty="0">
                <a:latin typeface="Constantia"/>
                <a:cs typeface="Constantia"/>
              </a:rPr>
              <a:t> </a:t>
            </a:r>
            <a:r>
              <a:rPr sz="2600" spc="-20" dirty="0">
                <a:latin typeface="Constantia"/>
                <a:cs typeface="Constantia"/>
              </a:rPr>
              <a:t>начинает </a:t>
            </a:r>
            <a:r>
              <a:rPr sz="2600" spc="-10" dirty="0">
                <a:latin typeface="Constantia"/>
                <a:cs typeface="Constantia"/>
              </a:rPr>
              <a:t>строить свою </a:t>
            </a:r>
            <a:r>
              <a:rPr sz="2600" spc="-640" dirty="0">
                <a:latin typeface="Constantia"/>
                <a:cs typeface="Constantia"/>
              </a:rPr>
              <a:t> </a:t>
            </a:r>
            <a:r>
              <a:rPr sz="2600" spc="25" dirty="0">
                <a:latin typeface="Constantia"/>
                <a:cs typeface="Constantia"/>
              </a:rPr>
              <a:t>конструкцию </a:t>
            </a:r>
            <a:r>
              <a:rPr sz="2600" spc="-10" dirty="0">
                <a:latin typeface="Constantia"/>
                <a:cs typeface="Constantia"/>
              </a:rPr>
              <a:t>не на </a:t>
            </a:r>
            <a:r>
              <a:rPr sz="2600" spc="-5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основе </a:t>
            </a:r>
            <a:r>
              <a:rPr sz="2600" spc="-10" dirty="0">
                <a:latin typeface="Constantia"/>
                <a:cs typeface="Constantia"/>
              </a:rPr>
              <a:t>образца, </a:t>
            </a:r>
            <a:r>
              <a:rPr sz="2600" spc="-5" dirty="0">
                <a:latin typeface="Constantia"/>
                <a:cs typeface="Constantia"/>
              </a:rPr>
              <a:t>а </a:t>
            </a:r>
            <a:r>
              <a:rPr sz="2600" spc="-10" dirty="0">
                <a:latin typeface="Constantia"/>
                <a:cs typeface="Constantia"/>
              </a:rPr>
              <a:t>на </a:t>
            </a:r>
            <a:r>
              <a:rPr sz="2600" spc="-5" dirty="0">
                <a:latin typeface="Constantia"/>
                <a:cs typeface="Constantia"/>
              </a:rPr>
              <a:t> </a:t>
            </a:r>
            <a:r>
              <a:rPr sz="2600" spc="-15" dirty="0">
                <a:latin typeface="Constantia"/>
                <a:cs typeface="Constantia"/>
              </a:rPr>
              <a:t>основе </a:t>
            </a:r>
            <a:r>
              <a:rPr sz="2600" spc="-20" dirty="0">
                <a:latin typeface="Constantia"/>
                <a:cs typeface="Constantia"/>
              </a:rPr>
              <a:t>условий, </a:t>
            </a:r>
            <a:r>
              <a:rPr sz="2600" spc="-15" dirty="0">
                <a:latin typeface="Constantia"/>
                <a:cs typeface="Constantia"/>
              </a:rPr>
              <a:t> </a:t>
            </a:r>
            <a:r>
              <a:rPr sz="2600" spc="15" dirty="0">
                <a:latin typeface="Constantia"/>
                <a:cs typeface="Constantia"/>
              </a:rPr>
              <a:t>которые</a:t>
            </a:r>
            <a:r>
              <a:rPr sz="2600" spc="-55" dirty="0">
                <a:latin typeface="Constantia"/>
                <a:cs typeface="Constantia"/>
              </a:rPr>
              <a:t> </a:t>
            </a:r>
            <a:r>
              <a:rPr sz="2600" spc="-10" dirty="0">
                <a:latin typeface="Constantia"/>
                <a:cs typeface="Constantia"/>
              </a:rPr>
              <a:t>выдвинуты</a:t>
            </a:r>
            <a:endParaRPr sz="2600">
              <a:latin typeface="Constantia"/>
              <a:cs typeface="Constantia"/>
            </a:endParaRPr>
          </a:p>
          <a:p>
            <a:pPr marL="12700" marR="673735">
              <a:lnSpc>
                <a:spcPct val="100000"/>
              </a:lnSpc>
              <a:spcBef>
                <a:spcPts val="5"/>
              </a:spcBef>
            </a:pPr>
            <a:r>
              <a:rPr sz="2600" spc="-20" dirty="0">
                <a:latin typeface="Constantia"/>
                <a:cs typeface="Constantia"/>
              </a:rPr>
              <a:t>задачами</a:t>
            </a:r>
            <a:r>
              <a:rPr sz="2600" spc="-9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игры</a:t>
            </a:r>
            <a:r>
              <a:rPr sz="2600" spc="-110" dirty="0">
                <a:latin typeface="Constantia"/>
                <a:cs typeface="Constantia"/>
              </a:rPr>
              <a:t> </a:t>
            </a:r>
            <a:r>
              <a:rPr sz="2600" spc="-5" dirty="0">
                <a:latin typeface="Constantia"/>
                <a:cs typeface="Constantia"/>
              </a:rPr>
              <a:t>или </a:t>
            </a:r>
            <a:r>
              <a:rPr sz="2600" spc="-640" dirty="0">
                <a:latin typeface="Constantia"/>
                <a:cs typeface="Constantia"/>
              </a:rPr>
              <a:t> </a:t>
            </a:r>
            <a:r>
              <a:rPr sz="2600" spc="-20" dirty="0">
                <a:latin typeface="Constantia"/>
                <a:cs typeface="Constantia"/>
              </a:rPr>
              <a:t>взрослым.</a:t>
            </a:r>
            <a:endParaRPr sz="2600">
              <a:latin typeface="Constantia"/>
              <a:cs typeface="Constantia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36720" y="2133600"/>
            <a:ext cx="4861560" cy="36454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660391" y="929678"/>
            <a:ext cx="4213860" cy="1644650"/>
            <a:chOff x="4660391" y="929678"/>
            <a:chExt cx="4213860" cy="16446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60391" y="929678"/>
              <a:ext cx="4213733" cy="7907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13831" y="1356398"/>
              <a:ext cx="2775077" cy="79079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8319" y="1783118"/>
              <a:ext cx="2592197" cy="790790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873497" y="1008964"/>
            <a:ext cx="3695700" cy="13081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66140" marR="5080" indent="-854075">
              <a:lnSpc>
                <a:spcPct val="100000"/>
              </a:lnSpc>
              <a:spcBef>
                <a:spcPts val="110"/>
              </a:spcBef>
            </a:pPr>
            <a:r>
              <a:rPr i="0" spc="-35" dirty="0">
                <a:solidFill>
                  <a:srgbClr val="FF0000"/>
                </a:solidFill>
                <a:latin typeface="Constantia"/>
                <a:cs typeface="Constantia"/>
              </a:rPr>
              <a:t>К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i="0" spc="-10" dirty="0">
                <a:solidFill>
                  <a:srgbClr val="FF0000"/>
                </a:solidFill>
                <a:latin typeface="Constantia"/>
                <a:cs typeface="Constantia"/>
              </a:rPr>
              <a:t>н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ст</a:t>
            </a:r>
            <a:r>
              <a:rPr i="0" spc="-30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уи</a:t>
            </a:r>
            <a:r>
              <a:rPr i="0" spc="15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о</a:t>
            </a:r>
            <a:r>
              <a:rPr i="0" spc="-25" dirty="0">
                <a:solidFill>
                  <a:srgbClr val="FF0000"/>
                </a:solidFill>
                <a:latin typeface="Constantia"/>
                <a:cs typeface="Constantia"/>
              </a:rPr>
              <a:t>в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ан</a:t>
            </a:r>
            <a:r>
              <a:rPr i="0" spc="-20" dirty="0">
                <a:solidFill>
                  <a:srgbClr val="FF0000"/>
                </a:solidFill>
                <a:latin typeface="Constantia"/>
                <a:cs typeface="Constantia"/>
              </a:rPr>
              <a:t>и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е</a:t>
            </a:r>
            <a:r>
              <a:rPr i="0" spc="-170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i="0" spc="10" dirty="0">
                <a:solidFill>
                  <a:srgbClr val="FF0000"/>
                </a:solidFill>
                <a:latin typeface="Constantia"/>
                <a:cs typeface="Constantia"/>
              </a:rPr>
              <a:t>п</a:t>
            </a: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о  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простейшим</a:t>
            </a:r>
          </a:p>
          <a:p>
            <a:pPr marL="960755">
              <a:lnSpc>
                <a:spcPct val="100000"/>
              </a:lnSpc>
              <a:spcBef>
                <a:spcPts val="5"/>
              </a:spcBef>
            </a:pPr>
            <a:r>
              <a:rPr i="0" dirty="0">
                <a:solidFill>
                  <a:srgbClr val="FF0000"/>
                </a:solidFill>
                <a:latin typeface="Constantia"/>
                <a:cs typeface="Constantia"/>
              </a:rPr>
              <a:t>че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р</a:t>
            </a:r>
            <a:r>
              <a:rPr i="0" spc="-25" dirty="0">
                <a:solidFill>
                  <a:srgbClr val="FF0000"/>
                </a:solidFill>
                <a:latin typeface="Constantia"/>
                <a:cs typeface="Constantia"/>
              </a:rPr>
              <a:t>т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еж</a:t>
            </a:r>
            <a:r>
              <a:rPr i="0" spc="10" dirty="0">
                <a:solidFill>
                  <a:srgbClr val="FF0000"/>
                </a:solidFill>
                <a:latin typeface="Constantia"/>
                <a:cs typeface="Constantia"/>
              </a:rPr>
              <a:t>а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м</a:t>
            </a:r>
            <a:r>
              <a:rPr i="0" spc="-150" dirty="0">
                <a:solidFill>
                  <a:srgbClr val="FF0000"/>
                </a:solidFill>
                <a:latin typeface="Constantia"/>
                <a:cs typeface="Constantia"/>
              </a:rPr>
              <a:t> </a:t>
            </a:r>
            <a:r>
              <a:rPr i="0" spc="5" dirty="0">
                <a:solidFill>
                  <a:srgbClr val="FF0000"/>
                </a:solidFill>
                <a:latin typeface="Constantia"/>
                <a:cs typeface="Constantia"/>
              </a:rPr>
              <a:t>и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92623" y="2209838"/>
            <a:ext cx="3741166" cy="790790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558165">
              <a:lnSpc>
                <a:spcPct val="100000"/>
              </a:lnSpc>
              <a:spcBef>
                <a:spcPts val="800"/>
              </a:spcBef>
            </a:pPr>
            <a:r>
              <a:rPr spc="-10" dirty="0"/>
              <a:t>н</a:t>
            </a:r>
            <a:r>
              <a:rPr spc="5" dirty="0"/>
              <a:t>а</a:t>
            </a:r>
            <a:r>
              <a:rPr spc="-210" dirty="0"/>
              <a:t>г</a:t>
            </a:r>
            <a:r>
              <a:rPr spc="-5" dirty="0"/>
              <a:t>л</a:t>
            </a:r>
            <a:r>
              <a:rPr spc="5" dirty="0"/>
              <a:t>яд</a:t>
            </a:r>
            <a:r>
              <a:rPr spc="-5" dirty="0"/>
              <a:t>н</a:t>
            </a:r>
            <a:r>
              <a:rPr dirty="0"/>
              <a:t>ы</a:t>
            </a:r>
            <a:r>
              <a:rPr spc="5" dirty="0"/>
              <a:t>м</a:t>
            </a:r>
            <a:r>
              <a:rPr spc="-150" dirty="0"/>
              <a:t> </a:t>
            </a:r>
            <a:r>
              <a:rPr dirty="0"/>
              <a:t>с</a:t>
            </a:r>
            <a:r>
              <a:rPr spc="-75" dirty="0"/>
              <a:t>х</a:t>
            </a:r>
            <a:r>
              <a:rPr spc="5" dirty="0"/>
              <a:t>е</a:t>
            </a:r>
            <a:r>
              <a:rPr spc="-10" dirty="0"/>
              <a:t>м</a:t>
            </a:r>
            <a:r>
              <a:rPr spc="5" dirty="0"/>
              <a:t>ам</a:t>
            </a:r>
          </a:p>
          <a:p>
            <a:pPr marL="207645" marR="5080" indent="-195580">
              <a:lnSpc>
                <a:spcPct val="100000"/>
              </a:lnSpc>
              <a:spcBef>
                <a:spcPts val="635"/>
              </a:spcBef>
              <a:tabLst>
                <a:tab pos="1868170" algn="l"/>
              </a:tabLst>
            </a:pPr>
            <a:r>
              <a:rPr sz="2600" b="0" spc="-20" dirty="0">
                <a:solidFill>
                  <a:srgbClr val="000000"/>
                </a:solidFill>
                <a:latin typeface="Constantia"/>
                <a:cs typeface="Constantia"/>
              </a:rPr>
              <a:t>Это </a:t>
            </a:r>
            <a:r>
              <a:rPr sz="2600" b="0" spc="-10" dirty="0">
                <a:solidFill>
                  <a:srgbClr val="000000"/>
                </a:solidFill>
                <a:latin typeface="Constantia"/>
                <a:cs typeface="Constantia"/>
              </a:rPr>
              <a:t>вид </a:t>
            </a:r>
            <a:r>
              <a:rPr sz="2600" b="0" dirty="0">
                <a:solidFill>
                  <a:srgbClr val="000000"/>
                </a:solidFill>
                <a:latin typeface="Constantia"/>
                <a:cs typeface="Constantia"/>
              </a:rPr>
              <a:t>конструирования, </a:t>
            </a:r>
            <a:r>
              <a:rPr sz="2600" b="0" spc="-64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5" dirty="0">
                <a:solidFill>
                  <a:srgbClr val="000000"/>
                </a:solidFill>
                <a:latin typeface="Constantia"/>
                <a:cs typeface="Constantia"/>
              </a:rPr>
              <a:t>в</a:t>
            </a:r>
            <a:r>
              <a:rPr sz="2600" b="0" spc="-3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15" dirty="0">
                <a:solidFill>
                  <a:srgbClr val="000000"/>
                </a:solidFill>
                <a:latin typeface="Constantia"/>
                <a:cs typeface="Constantia"/>
              </a:rPr>
              <a:t>котором	</a:t>
            </a:r>
            <a:r>
              <a:rPr sz="2600" b="0" spc="-5" dirty="0">
                <a:solidFill>
                  <a:srgbClr val="000000"/>
                </a:solidFill>
                <a:latin typeface="Constantia"/>
                <a:cs typeface="Constantia"/>
              </a:rPr>
              <a:t>из </a:t>
            </a:r>
            <a:r>
              <a:rPr sz="2600" b="0" spc="-15" dirty="0">
                <a:solidFill>
                  <a:srgbClr val="000000"/>
                </a:solidFill>
                <a:latin typeface="Constantia"/>
                <a:cs typeface="Constantia"/>
              </a:rPr>
              <a:t>деталей </a:t>
            </a:r>
            <a:r>
              <a:rPr sz="2600" b="0" spc="-1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20" dirty="0">
                <a:solidFill>
                  <a:srgbClr val="000000"/>
                </a:solidFill>
                <a:latin typeface="Constantia"/>
                <a:cs typeface="Constantia"/>
              </a:rPr>
              <a:t>строительного</a:t>
            </a:r>
            <a:r>
              <a:rPr sz="2600" b="0" spc="-10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15" dirty="0">
                <a:solidFill>
                  <a:srgbClr val="000000"/>
                </a:solidFill>
                <a:latin typeface="Constantia"/>
                <a:cs typeface="Constantia"/>
              </a:rPr>
              <a:t>материала </a:t>
            </a:r>
            <a:r>
              <a:rPr sz="2600" b="0" spc="-63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25" dirty="0">
                <a:solidFill>
                  <a:srgbClr val="000000"/>
                </a:solidFill>
                <a:latin typeface="Constantia"/>
                <a:cs typeface="Constantia"/>
              </a:rPr>
              <a:t>воссоздаются </a:t>
            </a:r>
            <a:r>
              <a:rPr sz="2600" b="0" spc="-15" dirty="0">
                <a:solidFill>
                  <a:srgbClr val="000000"/>
                </a:solidFill>
                <a:latin typeface="Constantia"/>
                <a:cs typeface="Constantia"/>
              </a:rPr>
              <a:t>внешние </a:t>
            </a:r>
            <a:r>
              <a:rPr sz="2600" b="0" spc="-5" dirty="0">
                <a:solidFill>
                  <a:srgbClr val="000000"/>
                </a:solidFill>
                <a:latin typeface="Constantia"/>
                <a:cs typeface="Constantia"/>
              </a:rPr>
              <a:t>и </a:t>
            </a:r>
            <a:r>
              <a:rPr sz="2600" b="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30" dirty="0">
                <a:solidFill>
                  <a:srgbClr val="000000"/>
                </a:solidFill>
                <a:latin typeface="Constantia"/>
                <a:cs typeface="Constantia"/>
              </a:rPr>
              <a:t>отдельные</a:t>
            </a:r>
            <a:endParaRPr sz="2600">
              <a:latin typeface="Constantia"/>
              <a:cs typeface="Constantia"/>
            </a:endParaRPr>
          </a:p>
          <a:p>
            <a:pPr marL="207645">
              <a:lnSpc>
                <a:spcPct val="100000"/>
              </a:lnSpc>
              <a:spcBef>
                <a:spcPts val="5"/>
              </a:spcBef>
            </a:pPr>
            <a:r>
              <a:rPr sz="2600" b="0" spc="5" dirty="0">
                <a:solidFill>
                  <a:srgbClr val="000000"/>
                </a:solidFill>
                <a:latin typeface="Constantia"/>
                <a:cs typeface="Constantia"/>
              </a:rPr>
              <a:t>функциональные</a:t>
            </a:r>
            <a:endParaRPr sz="2600">
              <a:latin typeface="Constantia"/>
              <a:cs typeface="Constantia"/>
            </a:endParaRPr>
          </a:p>
          <a:p>
            <a:pPr marL="207645" marR="432434">
              <a:lnSpc>
                <a:spcPct val="100000"/>
              </a:lnSpc>
              <a:spcBef>
                <a:spcPts val="5"/>
              </a:spcBef>
            </a:pPr>
            <a:r>
              <a:rPr sz="2600" b="0" spc="-15" dirty="0">
                <a:solidFill>
                  <a:srgbClr val="000000"/>
                </a:solidFill>
                <a:latin typeface="Constantia"/>
                <a:cs typeface="Constantia"/>
              </a:rPr>
              <a:t>особенности</a:t>
            </a:r>
            <a:r>
              <a:rPr sz="2600" b="0" spc="-85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-10" dirty="0">
                <a:solidFill>
                  <a:srgbClr val="000000"/>
                </a:solidFill>
                <a:latin typeface="Constantia"/>
                <a:cs typeface="Constantia"/>
              </a:rPr>
              <a:t>реальных </a:t>
            </a:r>
            <a:r>
              <a:rPr sz="2600" b="0" spc="-640" dirty="0">
                <a:solidFill>
                  <a:srgbClr val="000000"/>
                </a:solidFill>
                <a:latin typeface="Constantia"/>
                <a:cs typeface="Constantia"/>
              </a:rPr>
              <a:t> </a:t>
            </a:r>
            <a:r>
              <a:rPr sz="2600" b="0" spc="15" dirty="0">
                <a:solidFill>
                  <a:srgbClr val="000000"/>
                </a:solidFill>
                <a:latin typeface="Constantia"/>
                <a:cs typeface="Constantia"/>
              </a:rPr>
              <a:t>объектов.</a:t>
            </a:r>
            <a:endParaRPr sz="2600">
              <a:latin typeface="Constantia"/>
              <a:cs typeface="Constantia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960" y="2624327"/>
            <a:ext cx="4434840" cy="33253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756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Родительское  собрание в средней смешанной группе</vt:lpstr>
      <vt:lpstr>Презентация PowerPoint</vt:lpstr>
      <vt:lpstr>Типы конструирования</vt:lpstr>
      <vt:lpstr>Материал для конструирования</vt:lpstr>
      <vt:lpstr>Конструирование из бумаги и  дополнительных материалов.</vt:lpstr>
      <vt:lpstr>Конструирование из природного  материала.</vt:lpstr>
      <vt:lpstr>Формы организации обучения  детскому конструированию</vt:lpstr>
      <vt:lpstr>Конструирование  по условиям</vt:lpstr>
      <vt:lpstr>Конструирование по  простейшим чертежам и</vt:lpstr>
      <vt:lpstr>Конструирование по замыслу</vt:lpstr>
      <vt:lpstr>Задачи по конструктивно-модельной  деятельности в средней группе</vt:lpstr>
      <vt:lpstr>Значение конструирования в  развитии дошкольника</vt:lpstr>
      <vt:lpstr>Предлагаем несколько идей конструирования  из различных материалов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 собрание в средней смешанной группе</dc:title>
  <cp:lastModifiedBy>Наталья</cp:lastModifiedBy>
  <cp:revision>1</cp:revision>
  <dcterms:created xsi:type="dcterms:W3CDTF">2022-03-20T14:17:12Z</dcterms:created>
  <dcterms:modified xsi:type="dcterms:W3CDTF">2022-03-20T14:19:40Z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2022-03-20T00:00:00Z</vt:filetime>
  </property>
</Properties>
</file>