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98" r:id="rId3"/>
    <p:sldId id="262" r:id="rId4"/>
    <p:sldId id="301" r:id="rId5"/>
    <p:sldId id="297" r:id="rId6"/>
    <p:sldId id="303" r:id="rId7"/>
    <p:sldId id="305" r:id="rId8"/>
    <p:sldId id="306" r:id="rId9"/>
    <p:sldId id="307" r:id="rId10"/>
    <p:sldId id="308" r:id="rId11"/>
    <p:sldId id="30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33CC33"/>
    <a:srgbClr val="FF66FF"/>
    <a:srgbClr val="990099"/>
    <a:srgbClr val="000099"/>
    <a:srgbClr val="FFFF00"/>
    <a:srgbClr val="0AD3E8"/>
    <a:srgbClr val="F1F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701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16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6441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323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6660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22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66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23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676400" y="1981200"/>
            <a:ext cx="3429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57800" y="1981200"/>
            <a:ext cx="3429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676400" y="4114800"/>
            <a:ext cx="3429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57800" y="4114800"/>
            <a:ext cx="3429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546BF3E-994C-48F4-A3DC-316BFBE5507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979179"/>
      </p:ext>
    </p:extLst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087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2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88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853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750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84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79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3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619EE03-7889-4E87-B199-55EC266293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5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980728" y="2132856"/>
            <a:ext cx="7777162" cy="1871662"/>
          </a:xfrm>
        </p:spPr>
        <p:txBody>
          <a:bodyPr/>
          <a:lstStyle/>
          <a:p>
            <a:r>
              <a:rPr lang="ru-RU" sz="7200" b="1" dirty="0">
                <a:solidFill>
                  <a:srgbClr val="FF33CC"/>
                </a:solidFill>
                <a:latin typeface="Monotype Corsiva" pitchFamily="66" charset="0"/>
              </a:rPr>
              <a:t>Алгебра  </a:t>
            </a:r>
            <a:br>
              <a:rPr lang="ru-RU" sz="7200" b="1" dirty="0">
                <a:solidFill>
                  <a:srgbClr val="FF33CC"/>
                </a:solidFill>
                <a:latin typeface="Monotype Corsiva" pitchFamily="66" charset="0"/>
              </a:rPr>
            </a:br>
            <a:r>
              <a:rPr lang="ru-RU" sz="7200" b="1" dirty="0">
                <a:solidFill>
                  <a:srgbClr val="FF33CC"/>
                </a:solidFill>
                <a:latin typeface="Monotype Corsiva" pitchFamily="66" charset="0"/>
              </a:rPr>
              <a:t>9 класс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252536" y="4653136"/>
            <a:ext cx="6400800" cy="985837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Учитель: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Позднякова И.А.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348038" y="14128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258888" y="333375"/>
            <a:ext cx="67691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Times New Roman" pitchFamily="18" charset="0"/>
              </a:rPr>
              <a:t>МБОУ </a:t>
            </a:r>
            <a:r>
              <a:rPr lang="ru-RU" sz="2400" b="1" dirty="0" err="1" smtClean="0">
                <a:latin typeface="Times New Roman" pitchFamily="18" charset="0"/>
              </a:rPr>
              <a:t>Кукаринская</a:t>
            </a:r>
            <a:r>
              <a:rPr lang="ru-RU" sz="2400" b="1" dirty="0" smtClean="0">
                <a:latin typeface="Times New Roman" pitchFamily="18" charset="0"/>
              </a:rPr>
              <a:t> СОШ</a:t>
            </a:r>
            <a:endParaRPr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60" descr="https://xn--j1ahfl.xn--p1ai/data/edu/images/4337_b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21" y="2564904"/>
            <a:ext cx="306880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Рисунок 61" descr="https://xn--j1ahfl.xn--p1ai/data/edu/images/4337_c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47566"/>
            <a:ext cx="441853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620688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54144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4096"/>
          <p:cNvGrpSpPr>
            <a:grpSpLocks/>
          </p:cNvGrpSpPr>
          <p:nvPr/>
        </p:nvGrpSpPr>
        <p:grpSpPr bwMode="auto">
          <a:xfrm>
            <a:off x="-12700" y="5557838"/>
            <a:ext cx="9156700" cy="1300162"/>
            <a:chOff x="-8" y="3501"/>
            <a:chExt cx="5768" cy="819"/>
          </a:xfrm>
        </p:grpSpPr>
        <p:sp>
          <p:nvSpPr>
            <p:cNvPr id="22541" name="Rectangle 4097"/>
            <p:cNvSpPr>
              <a:spLocks noChangeArrowheads="1"/>
            </p:cNvSpPr>
            <p:nvPr/>
          </p:nvSpPr>
          <p:spPr bwMode="auto">
            <a:xfrm>
              <a:off x="0" y="3696"/>
              <a:ext cx="5760" cy="624"/>
            </a:xfrm>
            <a:prstGeom prst="rect">
              <a:avLst/>
            </a:prstGeom>
            <a:gradFill rotWithShape="0">
              <a:gsLst>
                <a:gs pos="0">
                  <a:srgbClr val="ADE494"/>
                </a:gs>
                <a:gs pos="100000">
                  <a:srgbClr val="F5D36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Calibri" panose="020F0502020204030204" pitchFamily="34" charset="0"/>
              </a:endParaRPr>
            </a:p>
          </p:txBody>
        </p:sp>
        <p:sp>
          <p:nvSpPr>
            <p:cNvPr id="22542" name="Freeform 4098"/>
            <p:cNvSpPr>
              <a:spLocks/>
            </p:cNvSpPr>
            <p:nvPr/>
          </p:nvSpPr>
          <p:spPr bwMode="auto">
            <a:xfrm>
              <a:off x="-8" y="3501"/>
              <a:ext cx="5759" cy="400"/>
            </a:xfrm>
            <a:custGeom>
              <a:avLst/>
              <a:gdLst>
                <a:gd name="T0" fmla="*/ 8 w 5759"/>
                <a:gd name="T1" fmla="*/ 95 h 400"/>
                <a:gd name="T2" fmla="*/ 174 w 5759"/>
                <a:gd name="T3" fmla="*/ 51 h 400"/>
                <a:gd name="T4" fmla="*/ 567 w 5759"/>
                <a:gd name="T5" fmla="*/ 77 h 400"/>
                <a:gd name="T6" fmla="*/ 680 w 5759"/>
                <a:gd name="T7" fmla="*/ 103 h 400"/>
                <a:gd name="T8" fmla="*/ 1020 w 5759"/>
                <a:gd name="T9" fmla="*/ 68 h 400"/>
                <a:gd name="T10" fmla="*/ 1815 w 5759"/>
                <a:gd name="T11" fmla="*/ 77 h 400"/>
                <a:gd name="T12" fmla="*/ 2748 w 5759"/>
                <a:gd name="T13" fmla="*/ 60 h 400"/>
                <a:gd name="T14" fmla="*/ 2897 w 5759"/>
                <a:gd name="T15" fmla="*/ 34 h 400"/>
                <a:gd name="T16" fmla="*/ 3167 w 5759"/>
                <a:gd name="T17" fmla="*/ 34 h 400"/>
                <a:gd name="T18" fmla="*/ 4005 w 5759"/>
                <a:gd name="T19" fmla="*/ 77 h 400"/>
                <a:gd name="T20" fmla="*/ 4476 w 5759"/>
                <a:gd name="T21" fmla="*/ 112 h 400"/>
                <a:gd name="T22" fmla="*/ 5052 w 5759"/>
                <a:gd name="T23" fmla="*/ 156 h 400"/>
                <a:gd name="T24" fmla="*/ 5515 w 5759"/>
                <a:gd name="T25" fmla="*/ 182 h 400"/>
                <a:gd name="T26" fmla="*/ 5759 w 5759"/>
                <a:gd name="T27" fmla="*/ 208 h 400"/>
                <a:gd name="T28" fmla="*/ 5724 w 5759"/>
                <a:gd name="T29" fmla="*/ 278 h 400"/>
                <a:gd name="T30" fmla="*/ 5497 w 5759"/>
                <a:gd name="T31" fmla="*/ 313 h 400"/>
                <a:gd name="T32" fmla="*/ 5192 w 5759"/>
                <a:gd name="T33" fmla="*/ 365 h 400"/>
                <a:gd name="T34" fmla="*/ 4895 w 5759"/>
                <a:gd name="T35" fmla="*/ 374 h 400"/>
                <a:gd name="T36" fmla="*/ 4546 w 5759"/>
                <a:gd name="T37" fmla="*/ 348 h 400"/>
                <a:gd name="T38" fmla="*/ 4319 w 5759"/>
                <a:gd name="T39" fmla="*/ 313 h 400"/>
                <a:gd name="T40" fmla="*/ 3813 w 5759"/>
                <a:gd name="T41" fmla="*/ 374 h 400"/>
                <a:gd name="T42" fmla="*/ 3246 w 5759"/>
                <a:gd name="T43" fmla="*/ 339 h 400"/>
                <a:gd name="T44" fmla="*/ 2871 w 5759"/>
                <a:gd name="T45" fmla="*/ 313 h 400"/>
                <a:gd name="T46" fmla="*/ 2417 w 5759"/>
                <a:gd name="T47" fmla="*/ 339 h 400"/>
                <a:gd name="T48" fmla="*/ 1937 w 5759"/>
                <a:gd name="T49" fmla="*/ 365 h 400"/>
                <a:gd name="T50" fmla="*/ 1719 w 5759"/>
                <a:gd name="T51" fmla="*/ 383 h 400"/>
                <a:gd name="T52" fmla="*/ 1623 w 5759"/>
                <a:gd name="T53" fmla="*/ 400 h 400"/>
                <a:gd name="T54" fmla="*/ 1457 w 5759"/>
                <a:gd name="T55" fmla="*/ 374 h 400"/>
                <a:gd name="T56" fmla="*/ 1291 w 5759"/>
                <a:gd name="T57" fmla="*/ 330 h 400"/>
                <a:gd name="T58" fmla="*/ 985 w 5759"/>
                <a:gd name="T59" fmla="*/ 278 h 400"/>
                <a:gd name="T60" fmla="*/ 165 w 5759"/>
                <a:gd name="T61" fmla="*/ 287 h 400"/>
                <a:gd name="T62" fmla="*/ 17 w 5759"/>
                <a:gd name="T63" fmla="*/ 226 h 400"/>
                <a:gd name="T64" fmla="*/ 25 w 5759"/>
                <a:gd name="T65" fmla="*/ 191 h 400"/>
                <a:gd name="T66" fmla="*/ 17 w 5759"/>
                <a:gd name="T67" fmla="*/ 112 h 400"/>
                <a:gd name="T68" fmla="*/ 25 w 5759"/>
                <a:gd name="T69" fmla="*/ 86 h 400"/>
                <a:gd name="T70" fmla="*/ 8 w 5759"/>
                <a:gd name="T71" fmla="*/ 95 h 4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759"/>
                <a:gd name="T109" fmla="*/ 0 h 400"/>
                <a:gd name="T110" fmla="*/ 5759 w 5759"/>
                <a:gd name="T111" fmla="*/ 400 h 4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759" h="400">
                  <a:moveTo>
                    <a:pt x="8" y="95"/>
                  </a:moveTo>
                  <a:cubicBezTo>
                    <a:pt x="65" y="80"/>
                    <a:pt x="115" y="61"/>
                    <a:pt x="174" y="51"/>
                  </a:cubicBezTo>
                  <a:cubicBezTo>
                    <a:pt x="310" y="62"/>
                    <a:pt x="426" y="72"/>
                    <a:pt x="567" y="77"/>
                  </a:cubicBezTo>
                  <a:cubicBezTo>
                    <a:pt x="605" y="85"/>
                    <a:pt x="641" y="96"/>
                    <a:pt x="680" y="103"/>
                  </a:cubicBezTo>
                  <a:cubicBezTo>
                    <a:pt x="799" y="97"/>
                    <a:pt x="904" y="81"/>
                    <a:pt x="1020" y="68"/>
                  </a:cubicBezTo>
                  <a:cubicBezTo>
                    <a:pt x="1322" y="94"/>
                    <a:pt x="1361" y="84"/>
                    <a:pt x="1815" y="77"/>
                  </a:cubicBezTo>
                  <a:cubicBezTo>
                    <a:pt x="2126" y="72"/>
                    <a:pt x="2748" y="60"/>
                    <a:pt x="2748" y="60"/>
                  </a:cubicBezTo>
                  <a:cubicBezTo>
                    <a:pt x="2799" y="52"/>
                    <a:pt x="2846" y="41"/>
                    <a:pt x="2897" y="34"/>
                  </a:cubicBezTo>
                  <a:cubicBezTo>
                    <a:pt x="2995" y="0"/>
                    <a:pt x="3042" y="23"/>
                    <a:pt x="3167" y="34"/>
                  </a:cubicBezTo>
                  <a:cubicBezTo>
                    <a:pt x="3434" y="95"/>
                    <a:pt x="3739" y="72"/>
                    <a:pt x="4005" y="77"/>
                  </a:cubicBezTo>
                  <a:cubicBezTo>
                    <a:pt x="4136" y="122"/>
                    <a:pt x="4335" y="103"/>
                    <a:pt x="4476" y="112"/>
                  </a:cubicBezTo>
                  <a:cubicBezTo>
                    <a:pt x="4730" y="164"/>
                    <a:pt x="4585" y="147"/>
                    <a:pt x="5052" y="156"/>
                  </a:cubicBezTo>
                  <a:cubicBezTo>
                    <a:pt x="5191" y="188"/>
                    <a:pt x="5383" y="178"/>
                    <a:pt x="5515" y="182"/>
                  </a:cubicBezTo>
                  <a:cubicBezTo>
                    <a:pt x="5609" y="201"/>
                    <a:pt x="5635" y="202"/>
                    <a:pt x="5759" y="208"/>
                  </a:cubicBezTo>
                  <a:cubicBezTo>
                    <a:pt x="5747" y="231"/>
                    <a:pt x="5744" y="261"/>
                    <a:pt x="5724" y="278"/>
                  </a:cubicBezTo>
                  <a:cubicBezTo>
                    <a:pt x="5691" y="305"/>
                    <a:pt x="5504" y="312"/>
                    <a:pt x="5497" y="313"/>
                  </a:cubicBezTo>
                  <a:cubicBezTo>
                    <a:pt x="5394" y="322"/>
                    <a:pt x="5295" y="360"/>
                    <a:pt x="5192" y="365"/>
                  </a:cubicBezTo>
                  <a:cubicBezTo>
                    <a:pt x="5093" y="370"/>
                    <a:pt x="4994" y="371"/>
                    <a:pt x="4895" y="374"/>
                  </a:cubicBezTo>
                  <a:cubicBezTo>
                    <a:pt x="4767" y="369"/>
                    <a:pt x="4668" y="359"/>
                    <a:pt x="4546" y="348"/>
                  </a:cubicBezTo>
                  <a:cubicBezTo>
                    <a:pt x="4469" y="332"/>
                    <a:pt x="4398" y="321"/>
                    <a:pt x="4319" y="313"/>
                  </a:cubicBezTo>
                  <a:cubicBezTo>
                    <a:pt x="4145" y="321"/>
                    <a:pt x="3984" y="349"/>
                    <a:pt x="3813" y="374"/>
                  </a:cubicBezTo>
                  <a:cubicBezTo>
                    <a:pt x="3619" y="368"/>
                    <a:pt x="3438" y="349"/>
                    <a:pt x="3246" y="339"/>
                  </a:cubicBezTo>
                  <a:cubicBezTo>
                    <a:pt x="3126" y="314"/>
                    <a:pt x="2992" y="318"/>
                    <a:pt x="2871" y="313"/>
                  </a:cubicBezTo>
                  <a:cubicBezTo>
                    <a:pt x="2720" y="327"/>
                    <a:pt x="2568" y="329"/>
                    <a:pt x="2417" y="339"/>
                  </a:cubicBezTo>
                  <a:cubicBezTo>
                    <a:pt x="2267" y="370"/>
                    <a:pt x="2086" y="360"/>
                    <a:pt x="1937" y="365"/>
                  </a:cubicBezTo>
                  <a:cubicBezTo>
                    <a:pt x="1900" y="368"/>
                    <a:pt x="1763" y="377"/>
                    <a:pt x="1719" y="383"/>
                  </a:cubicBezTo>
                  <a:cubicBezTo>
                    <a:pt x="1687" y="387"/>
                    <a:pt x="1623" y="400"/>
                    <a:pt x="1623" y="400"/>
                  </a:cubicBezTo>
                  <a:cubicBezTo>
                    <a:pt x="1568" y="389"/>
                    <a:pt x="1513" y="381"/>
                    <a:pt x="1457" y="374"/>
                  </a:cubicBezTo>
                  <a:cubicBezTo>
                    <a:pt x="1401" y="345"/>
                    <a:pt x="1354" y="339"/>
                    <a:pt x="1291" y="330"/>
                  </a:cubicBezTo>
                  <a:cubicBezTo>
                    <a:pt x="1189" y="315"/>
                    <a:pt x="1088" y="293"/>
                    <a:pt x="985" y="278"/>
                  </a:cubicBezTo>
                  <a:cubicBezTo>
                    <a:pt x="711" y="289"/>
                    <a:pt x="439" y="295"/>
                    <a:pt x="165" y="287"/>
                  </a:cubicBezTo>
                  <a:cubicBezTo>
                    <a:pt x="101" y="276"/>
                    <a:pt x="69" y="265"/>
                    <a:pt x="17" y="226"/>
                  </a:cubicBezTo>
                  <a:cubicBezTo>
                    <a:pt x="21" y="214"/>
                    <a:pt x="49" y="118"/>
                    <a:pt x="25" y="191"/>
                  </a:cubicBezTo>
                  <a:cubicBezTo>
                    <a:pt x="0" y="151"/>
                    <a:pt x="4" y="171"/>
                    <a:pt x="17" y="112"/>
                  </a:cubicBezTo>
                  <a:cubicBezTo>
                    <a:pt x="19" y="103"/>
                    <a:pt x="29" y="94"/>
                    <a:pt x="25" y="86"/>
                  </a:cubicBezTo>
                  <a:cubicBezTo>
                    <a:pt x="22" y="80"/>
                    <a:pt x="14" y="92"/>
                    <a:pt x="8" y="95"/>
                  </a:cubicBezTo>
                  <a:close/>
                </a:path>
              </a:pathLst>
            </a:custGeom>
            <a:gradFill rotWithShape="0">
              <a:gsLst>
                <a:gs pos="0">
                  <a:srgbClr val="ADE494"/>
                </a:gs>
                <a:gs pos="100000">
                  <a:srgbClr val="F5D36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67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115888"/>
            <a:ext cx="8702675" cy="1295400"/>
          </a:xfrm>
        </p:spPr>
        <p:txBody>
          <a:bodyPr/>
          <a:lstStyle/>
          <a:p>
            <a:pPr eaLnBrk="1" hangingPunct="1"/>
            <a:r>
              <a:rPr lang="ru-RU" altLang="ru-RU" sz="6000" b="1" i="1" smtClean="0">
                <a:solidFill>
                  <a:srgbClr val="FF0000"/>
                </a:solidFill>
                <a:latin typeface="Georgia" panose="02040502050405020303" pitchFamily="18" charset="0"/>
              </a:rPr>
              <a:t>Спасибо за урок</a:t>
            </a:r>
          </a:p>
        </p:txBody>
      </p:sp>
      <p:pic>
        <p:nvPicPr>
          <p:cNvPr id="156690" name="Picture 18" descr="школ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113" y="2852738"/>
            <a:ext cx="3889375" cy="3506787"/>
          </a:xfrm>
          <a:noFill/>
        </p:spPr>
      </p:pic>
      <p:pic>
        <p:nvPicPr>
          <p:cNvPr id="164864" name="Picture 1024" descr="BD13730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3214688"/>
            <a:ext cx="2428875" cy="3094037"/>
          </a:xfrm>
          <a:noFill/>
        </p:spPr>
      </p:pic>
      <p:pic>
        <p:nvPicPr>
          <p:cNvPr id="165888" name="Picture 2048" descr="0004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750" y="1214438"/>
            <a:ext cx="935038" cy="792162"/>
          </a:xfrm>
          <a:noFill/>
        </p:spPr>
      </p:pic>
      <p:pic>
        <p:nvPicPr>
          <p:cNvPr id="165890" name="Picture 2050" descr="00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84313"/>
            <a:ext cx="1368425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1" name="Picture 2051" descr="00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133600"/>
            <a:ext cx="158273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6" name="Picture 1026" descr="солнце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7375" y="1500188"/>
            <a:ext cx="1223963" cy="1163637"/>
          </a:xfrm>
          <a:noFill/>
        </p:spPr>
      </p:pic>
      <p:pic>
        <p:nvPicPr>
          <p:cNvPr id="169986" name="Picture 3074" descr="BD13730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4508500"/>
            <a:ext cx="10874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048" descr="00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857250"/>
            <a:ext cx="85725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048" descr="00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00063"/>
            <a:ext cx="75882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600882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5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420938"/>
            <a:ext cx="7772400" cy="1470025"/>
          </a:xfrm>
        </p:spPr>
        <p:txBody>
          <a:bodyPr/>
          <a:lstStyle/>
          <a:p>
            <a:r>
              <a:rPr lang="ru-RU" sz="80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Целое уравнение</a:t>
            </a:r>
            <a:br>
              <a:rPr lang="ru-RU" sz="80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80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и его корни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348038" y="14128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627313" y="1052513"/>
            <a:ext cx="388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Тема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u="sng">
                <a:solidFill>
                  <a:srgbClr val="FF33CC"/>
                </a:solidFill>
                <a:latin typeface="Monotype Corsiva" pitchFamily="66" charset="0"/>
              </a:rPr>
              <a:t>Основная цель урока: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600200"/>
            <a:ext cx="7345363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b="1">
                <a:solidFill>
                  <a:schemeClr val="accent2"/>
                </a:solidFill>
              </a:rPr>
              <a:t>Обобщить и систематизировать знания о целых уравнениях и методах их решений.</a:t>
            </a:r>
            <a:r>
              <a:rPr lang="ru-RU" b="1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36" descr="https://xn--j1ahfl.xn--p1ai/data/edu/images/4337_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6840760" cy="398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ax</a:t>
            </a:r>
            <a:r>
              <a:rPr lang="ru-RU" sz="4400" baseline="30000" dirty="0"/>
              <a:t>2</a:t>
            </a:r>
            <a:r>
              <a:rPr lang="ru-RU" sz="4400" dirty="0"/>
              <a:t>+bx+c=0 </a:t>
            </a:r>
          </a:p>
        </p:txBody>
      </p:sp>
    </p:spTree>
    <p:extLst>
      <p:ext uri="{BB962C8B-B14F-4D97-AF65-F5344CB8AC3E}">
        <p14:creationId xmlns:p14="http://schemas.microsoft.com/office/powerpoint/2010/main" val="236635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9900"/>
                </a:solidFill>
                <a:latin typeface="Monotype Corsiva" pitchFamily="66" charset="0"/>
              </a:rPr>
              <a:t>Решить устно уравнения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08" name="Рисунок 37" descr="https://xn--j1ahfl.xn--p1ai/data/edu/images/4337_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6" y="1772816"/>
            <a:ext cx="349810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Проверяем</a:t>
            </a:r>
            <a:endParaRPr lang="ru-RU" b="1" dirty="0">
              <a:solidFill>
                <a:srgbClr val="009900"/>
              </a:solidFill>
              <a:latin typeface="Monotype Corsiva" pitchFamily="66" charset="0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08" name="Рисунок 37" descr="https://xn--j1ahfl.xn--p1ai/data/edu/images/4337_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6" y="1772816"/>
            <a:ext cx="349810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9" name="Рисунок 38" descr="https://xn--j1ahfl.xn--p1ai/data/edu/images/4337_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97899"/>
            <a:ext cx="2080512" cy="39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22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2645">
            <a:off x="979488" y="338138"/>
            <a:ext cx="2176462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217">
            <a:off x="5422900" y="619125"/>
            <a:ext cx="27717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500438"/>
            <a:ext cx="219392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65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682" y="605836"/>
            <a:ext cx="6347714" cy="3880773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Вариант 1</a:t>
            </a:r>
          </a:p>
          <a:p>
            <a:r>
              <a:rPr lang="ru-RU" sz="3200" dirty="0"/>
              <a:t>Ответ: 1 – В; 2 – Г; 3 – Б; 4 – А.</a:t>
            </a:r>
          </a:p>
          <a:p>
            <a:r>
              <a:rPr lang="ru-RU" sz="3200" dirty="0" smtClean="0"/>
              <a:t>Уравнения</a:t>
            </a:r>
          </a:p>
          <a:p>
            <a:r>
              <a:rPr lang="ru-RU" sz="3200" dirty="0"/>
              <a:t>а</a:t>
            </a:r>
            <a:r>
              <a:rPr lang="ru-RU" sz="3200" dirty="0" smtClean="0"/>
              <a:t>) х = 0; 3</a:t>
            </a:r>
          </a:p>
          <a:p>
            <a:r>
              <a:rPr lang="ru-RU" sz="3200" dirty="0"/>
              <a:t>б</a:t>
            </a:r>
            <a:r>
              <a:rPr lang="ru-RU" sz="3200" dirty="0" smtClean="0"/>
              <a:t>) х = -3; 3; -2; 2</a:t>
            </a:r>
          </a:p>
          <a:p>
            <a:r>
              <a:rPr lang="ru-RU" sz="3200" b="1" dirty="0" smtClean="0"/>
              <a:t>Вариант 2</a:t>
            </a:r>
          </a:p>
          <a:p>
            <a:r>
              <a:rPr lang="ru-RU" sz="3200" dirty="0" smtClean="0"/>
              <a:t>Ответ: </a:t>
            </a:r>
            <a:r>
              <a:rPr lang="ru-RU" sz="3200" dirty="0"/>
              <a:t>1 – В; 2 – Г; 3 – Б; 4 – А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Уравнения</a:t>
            </a:r>
          </a:p>
          <a:p>
            <a:r>
              <a:rPr lang="ru-RU" sz="3200" dirty="0"/>
              <a:t>а) х = </a:t>
            </a:r>
            <a:r>
              <a:rPr lang="ru-RU" sz="3200" dirty="0" smtClean="0"/>
              <a:t>-√2; </a:t>
            </a:r>
            <a:r>
              <a:rPr lang="ru-RU" sz="3200" dirty="0"/>
              <a:t>√2; </a:t>
            </a:r>
            <a:r>
              <a:rPr lang="ru-RU" sz="3200" dirty="0" smtClean="0"/>
              <a:t>-3; 3</a:t>
            </a:r>
            <a:endParaRPr lang="ru-RU" sz="3200" dirty="0"/>
          </a:p>
          <a:p>
            <a:r>
              <a:rPr lang="ru-RU" sz="3200" dirty="0" smtClean="0"/>
              <a:t>б</a:t>
            </a:r>
            <a:r>
              <a:rPr lang="ru-RU" sz="3200" dirty="0"/>
              <a:t>) х = </a:t>
            </a:r>
            <a:r>
              <a:rPr lang="ru-RU" sz="3200" dirty="0" smtClean="0"/>
              <a:t>0; -1; 1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2473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628</TotalTime>
  <Words>126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Georgia</vt:lpstr>
      <vt:lpstr>Monotype Corsiva</vt:lpstr>
      <vt:lpstr>Times New Roman</vt:lpstr>
      <vt:lpstr>Trebuchet MS</vt:lpstr>
      <vt:lpstr>Wingdings 3</vt:lpstr>
      <vt:lpstr>Аспект</vt:lpstr>
      <vt:lpstr>Алгебра   9 класс</vt:lpstr>
      <vt:lpstr>Целое уравнение  и его корни</vt:lpstr>
      <vt:lpstr>Основная цель урока:</vt:lpstr>
      <vt:lpstr>Презентация PowerPoint</vt:lpstr>
      <vt:lpstr>Решить устно уравнения</vt:lpstr>
      <vt:lpstr>Проверяем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Целое уравнение  и его корни</dc:title>
  <dc:creator>User</dc:creator>
  <cp:lastModifiedBy>Пользователь Windows</cp:lastModifiedBy>
  <cp:revision>14</cp:revision>
  <dcterms:created xsi:type="dcterms:W3CDTF">2008-11-17T18:59:24Z</dcterms:created>
  <dcterms:modified xsi:type="dcterms:W3CDTF">2018-11-11T14:15:24Z</dcterms:modified>
</cp:coreProperties>
</file>