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03" r:id="rId1"/>
  </p:sldMasterIdLst>
  <p:notesMasterIdLst>
    <p:notesMasterId r:id="rId12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63" r:id="rId9"/>
    <p:sldId id="273" r:id="rId10"/>
    <p:sldId id="272" r:id="rId11"/>
  </p:sldIdLst>
  <p:sldSz cx="9144000" cy="6858000" type="screen4x3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pPr>
              <a:defRPr/>
            </a:pPr>
            <a:fld id="{F023EC91-BECC-4249-9ECC-000E9884B8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0353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11C5FC3C-B233-435C-9B3F-511C4CE7EEE4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1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43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816ECB08-974D-4444-99E1-CCBC5B6BA89C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8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1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F44BBD11-4BD8-4D56-8933-AC874CF3E5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40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C412BA-45D0-4241-9328-96AA6516CA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078826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C412BA-45D0-4241-9328-96AA6516CA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904581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C412BA-45D0-4241-9328-96AA6516CA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218329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C412BA-45D0-4241-9328-96AA6516CA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150946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C412BA-45D0-4241-9328-96AA6516CA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844525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C412BA-45D0-4241-9328-96AA6516CA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5140028"/>
      </p:ext>
    </p:extLst>
  </p:cSld>
  <p:clrMapOvr>
    <a:masterClrMapping/>
  </p:clrMapOvr>
  <p:hf sldNum="0"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E96FF9-1E66-4B35-9389-D80E36455C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188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223B11-3650-47D3-B094-A91061A0BB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3518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122363"/>
            <a:ext cx="7770813" cy="23860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21.9.16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16701-4F20-4346-A2BC-9D46934D6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435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FED7D7-1E8D-40AC-ACC2-D489144884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318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A9B9C-0439-46FE-885E-4E37724E55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348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3E69D4-B814-4763-94CC-27FC8183CE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929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B20D4D-DDA8-4FE3-878B-33428CA59F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522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62FC98-C0FB-4993-B7F6-EE27AE08C6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687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6EFE4A-A0E4-40A0-9847-EACB17C226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791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22CAB-295E-49D4-8844-653D2A8B44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634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44F13F-AFCB-4A37-A708-4551C09AB7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114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8C412BA-45D0-4241-9328-96AA6516CA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85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  <p:sldLayoutId id="2147484116" r:id="rId13"/>
    <p:sldLayoutId id="2147484117" r:id="rId14"/>
    <p:sldLayoutId id="2147484118" r:id="rId15"/>
    <p:sldLayoutId id="2147484119" r:id="rId16"/>
    <p:sldLayoutId id="2147484120" r:id="rId17"/>
    <p:sldLayoutId id="2147484121" r:id="rId18"/>
  </p:sldLayoutIdLst>
  <p:hf sldNum="0" hdr="0" ftr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7028" y="1052736"/>
            <a:ext cx="7202421" cy="16380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ПРОЕКТ 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«На пороге к школе»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7984" y="4509120"/>
            <a:ext cx="4176464" cy="1752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выполнили воспитатели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№3 «Чебурашка» г. Шарыпово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общеразвивающей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направленности «Белоснежка»</a:t>
            </a:r>
            <a:r>
              <a:rPr lang="ru-RU" dirty="0" smtClean="0"/>
              <a:t>      </a:t>
            </a:r>
          </a:p>
          <a:p>
            <a:pPr algn="r"/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Саломатина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Е.Ш.</a:t>
            </a:r>
          </a:p>
          <a:p>
            <a:pPr algn="r"/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Ягонская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5" y="3501008"/>
            <a:ext cx="3789276" cy="2614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44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1340768"/>
            <a:ext cx="7344816" cy="3985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 проекта: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познавательно-творческий</a:t>
            </a:r>
          </a:p>
          <a:p>
            <a:pPr eaLnBrk="1" hangingPunct="1">
              <a:defRPr/>
            </a:pPr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 проекта: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дети подготовительной группы, воспитатели, родители, музыкальный руководитель, педагог- психолог.</a:t>
            </a:r>
          </a:p>
          <a:p>
            <a:pPr eaLnBrk="1" hangingPunct="1">
              <a:defRPr/>
            </a:pPr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Продолжительность:</a:t>
            </a:r>
            <a: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сентября 2021 г. по май 2022 г.</a:t>
            </a:r>
          </a:p>
          <a:p>
            <a:pPr eaLnBrk="1" hangingPunct="1">
              <a:defRPr/>
            </a:pPr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Основное направление проекта:</a:t>
            </a:r>
            <a: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информационно- познавательное.</a:t>
            </a:r>
          </a:p>
        </p:txBody>
      </p:sp>
    </p:spTree>
    <p:extLst>
      <p:ext uri="{BB962C8B-B14F-4D97-AF65-F5344CB8AC3E}">
        <p14:creationId xmlns:p14="http://schemas.microsoft.com/office/powerpoint/2010/main" val="122519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692696"/>
            <a:ext cx="7560840" cy="5473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положительного отношения к школе и представления о ней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со школой.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положительного отношения дошкольников к роли ученика.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развивающей предметно-развивающей среды (дидактические и сюжетно-ролевые игры).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творчески активную личность, основные психические процессы, важные для успешного обучения в школе ( память, внимание, логическое мышление)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уровень компетенции родителей по подготовке к школе</a:t>
            </a:r>
          </a:p>
        </p:txBody>
      </p:sp>
    </p:spTree>
    <p:extLst>
      <p:ext uri="{BB962C8B-B14F-4D97-AF65-F5344CB8AC3E}">
        <p14:creationId xmlns:p14="http://schemas.microsoft.com/office/powerpoint/2010/main" val="350481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548680"/>
            <a:ext cx="7776864" cy="5788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проекта:</a:t>
            </a: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eaLnBrk="1" hangingPunct="1"/>
            <a:r>
              <a:rPr lang="ru-RU" dirty="0">
                <a:latin typeface="Times New Roman" pitchFamily="16" charset="0"/>
                <a:cs typeface="Times New Roman" pitchFamily="16" charset="0"/>
              </a:rPr>
              <a:t>        Не секрет, что многие дети испытывают трудности в период адаптации к школе, новому распорядку дня, коллективу, учителю. Ребёнок открывает для себя совершенно новый мир, жизнь ребенка меняется полностью!</a:t>
            </a:r>
          </a:p>
          <a:p>
            <a:pPr eaLnBrk="1" hangingPunct="1"/>
            <a:r>
              <a:rPr lang="ru-RU" dirty="0">
                <a:latin typeface="Times New Roman" pitchFamily="16" charset="0"/>
                <a:cs typeface="Times New Roman" pitchFamily="16" charset="0"/>
              </a:rPr>
              <a:t>        Прежде всего, это ответственность. В первом классе он начинает свою общественно-трудовую жизнь. Как помочь ребенку адаптироваться к новой жизненной ситуации?  Главное, что необходимо ребёнку, - положительная мотивация к учению. Отношение ребёнка к школе формируется до того, как он в неё пойдёт. И здесь важную роль играет информация о школе и способ её подачи родителями и воспитателями ДОУ. Неслучайно вопросы подготовки детей к школе, преемственности в работе в числе главных тем для обсуждения специалистами, практиками дошкольных учреждений и школ. Для их решения предлагаются разные формы работы с детьми и взаимодействия с родителями.</a:t>
            </a:r>
          </a:p>
          <a:p>
            <a:pPr eaLnBrk="1" hangingPunct="1"/>
            <a:r>
              <a:rPr lang="ru-RU" dirty="0">
                <a:latin typeface="Times New Roman" pitchFamily="16" charset="0"/>
                <a:cs typeface="Times New Roman" pitchFamily="16" charset="0"/>
              </a:rPr>
              <a:t>        Учитывая то, что в последнее время в практике дошкольного образования отдаётся предпочтение методу проектов, подготовка детей к школе на основе данного метода представляется наиболее эффективной.</a:t>
            </a:r>
          </a:p>
          <a:p>
            <a:pPr eaLnBrk="1" hangingPunct="1"/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6" charset="0"/>
                <a:cs typeface="Times New Roman" pitchFamily="16" charset="0"/>
              </a:rPr>
              <a:t>Ожидаемый результат</a:t>
            </a: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6" charset="0"/>
                <a:cs typeface="Times New Roman" pitchFamily="16" charset="0"/>
              </a:rPr>
              <a:t>: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dirty="0">
                <a:latin typeface="Times New Roman" pitchFamily="16" charset="0"/>
                <a:cs typeface="Times New Roman" pitchFamily="16" charset="0"/>
              </a:rPr>
              <a:t>Наличие у детей правильных, четких представлений и знаний о жизни в школе.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dirty="0">
                <a:latin typeface="Times New Roman" pitchFamily="16" charset="0"/>
                <a:cs typeface="Times New Roman" pitchFamily="16" charset="0"/>
              </a:rPr>
              <a:t>Эмоционально-положительное отношение к </a:t>
            </a:r>
            <a:r>
              <a:rPr lang="ru-RU" dirty="0" smtClean="0">
                <a:latin typeface="Times New Roman" pitchFamily="16" charset="0"/>
                <a:cs typeface="Times New Roman" pitchFamily="16" charset="0"/>
              </a:rPr>
              <a:t>школе.</a:t>
            </a:r>
            <a:endParaRPr lang="ru-RU" dirty="0">
              <a:latin typeface="Times New Roman" pitchFamily="16" charset="0"/>
              <a:cs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77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620688"/>
            <a:ext cx="7704856" cy="5873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6" charset="0"/>
                <a:cs typeface="Times New Roman" pitchFamily="16" charset="0"/>
              </a:rPr>
              <a:t>Этапы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6" charset="0"/>
                <a:cs typeface="Times New Roman" pitchFamily="16" charset="0"/>
              </a:rPr>
              <a:t>работы</a:t>
            </a:r>
          </a:p>
          <a:p>
            <a:pPr eaLnBrk="1" hangingPunct="1"/>
            <a:r>
              <a:rPr lang="en-US" sz="2200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6" charset="0"/>
                <a:cs typeface="Times New Roman" pitchFamily="16" charset="0"/>
              </a:rPr>
              <a:t>I </a:t>
            </a:r>
            <a:r>
              <a:rPr lang="ru-RU" sz="2200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6" charset="0"/>
                <a:cs typeface="Times New Roman" pitchFamily="16" charset="0"/>
              </a:rPr>
              <a:t>этап- подготовительный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200" dirty="0">
                <a:latin typeface="Times New Roman" pitchFamily="16" charset="0"/>
                <a:cs typeface="Times New Roman" pitchFamily="16" charset="0"/>
              </a:rPr>
              <a:t>Экскурсия дошкольников в школу. </a:t>
            </a:r>
            <a:endParaRPr lang="ru-RU" sz="2200" u="sng" dirty="0">
              <a:solidFill>
                <a:srgbClr val="FF0000"/>
              </a:solidFill>
              <a:latin typeface="Times New Roman" pitchFamily="16" charset="0"/>
              <a:cs typeface="Times New Roman" pitchFamily="16" charset="0"/>
            </a:endParaRPr>
          </a:p>
          <a:p>
            <a:pPr eaLnBrk="1" hangingPunct="1">
              <a:buFont typeface="Wingdings" pitchFamily="2" charset="2"/>
              <a:buChar char="v"/>
            </a:pPr>
            <a:r>
              <a:rPr lang="ru-RU" sz="2200" dirty="0">
                <a:latin typeface="Times New Roman" pitchFamily="16" charset="0"/>
                <a:cs typeface="Times New Roman" pitchFamily="16" charset="0"/>
              </a:rPr>
              <a:t>Подготовить необходимый материал для познавательной и продуктивной деятельности (разработка конспектов ООД, бесед, консультаций для родителей).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200" dirty="0">
                <a:latin typeface="Times New Roman" pitchFamily="16" charset="0"/>
                <a:cs typeface="Times New Roman" pitchFamily="16" charset="0"/>
              </a:rPr>
              <a:t>Создание предметно-развивающей среды школьной тематики : центр  «Скоро в школу».</a:t>
            </a:r>
          </a:p>
          <a:p>
            <a:pPr eaLnBrk="1" hangingPunct="1"/>
            <a:r>
              <a:rPr lang="en-US" sz="2200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6" charset="0"/>
                <a:cs typeface="Times New Roman" pitchFamily="16" charset="0"/>
              </a:rPr>
              <a:t>II </a:t>
            </a:r>
            <a:r>
              <a:rPr lang="ru-RU" sz="2200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6" charset="0"/>
                <a:cs typeface="Times New Roman" pitchFamily="16" charset="0"/>
              </a:rPr>
              <a:t>этап- основной</a:t>
            </a:r>
          </a:p>
          <a:p>
            <a:pPr algn="just" eaLnBrk="1" hangingPunct="1">
              <a:buFont typeface="Wingdings" pitchFamily="2" charset="2"/>
              <a:buChar char=""/>
            </a:pPr>
            <a:r>
              <a:rPr lang="ru-RU" sz="2200" dirty="0">
                <a:latin typeface="Times New Roman" pitchFamily="16" charset="0"/>
                <a:cs typeface="Times New Roman" pitchFamily="16" charset="0"/>
              </a:rPr>
              <a:t>Реализация проекта в различных формах, методах и приемах совместной взросло-детской деятельности с учетом интеграции образовательных областей. </a:t>
            </a:r>
          </a:p>
          <a:p>
            <a:pPr algn="just" eaLnBrk="1" hangingPunct="1">
              <a:buFont typeface="Wingdings" pitchFamily="2" charset="2"/>
              <a:buChar char=""/>
            </a:pPr>
            <a:r>
              <a:rPr lang="ru-RU" sz="2200" dirty="0">
                <a:latin typeface="Times New Roman" pitchFamily="16" charset="0"/>
                <a:cs typeface="Times New Roman" pitchFamily="16" charset="0"/>
              </a:rPr>
              <a:t>Индивидуальные беседы с родителями.</a:t>
            </a:r>
          </a:p>
          <a:p>
            <a:pPr eaLnBrk="1" hangingPunct="1"/>
            <a:r>
              <a:rPr lang="en-US" sz="2200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6" charset="0"/>
                <a:cs typeface="Times New Roman" pitchFamily="16" charset="0"/>
              </a:rPr>
              <a:t>III </a:t>
            </a:r>
            <a:r>
              <a:rPr lang="ru-RU" sz="2200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6" charset="0"/>
                <a:cs typeface="Times New Roman" pitchFamily="16" charset="0"/>
              </a:rPr>
              <a:t>этап- заключительный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200" dirty="0">
                <a:latin typeface="Times New Roman" pitchFamily="16" charset="0"/>
                <a:cs typeface="Times New Roman" pitchFamily="16" charset="0"/>
              </a:rPr>
              <a:t>Оформление выставки рисунков «В школу нам пора».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200" dirty="0">
                <a:latin typeface="Times New Roman" pitchFamily="16" charset="0"/>
                <a:cs typeface="Times New Roman" pitchFamily="16" charset="0"/>
              </a:rPr>
              <a:t>Проведение родительской встречи « Будущие  ученики»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200" dirty="0">
                <a:latin typeface="Times New Roman" pitchFamily="16" charset="0"/>
                <a:cs typeface="Times New Roman" pitchFamily="16" charset="0"/>
              </a:rPr>
              <a:t>Выпускной вечер « До свиданья, детский сад!»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3675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3297295"/>
              </p:ext>
            </p:extLst>
          </p:nvPr>
        </p:nvGraphicFramePr>
        <p:xfrm>
          <a:off x="755576" y="1052736"/>
          <a:ext cx="7632848" cy="5256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0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813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Месяц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Содержание деятельности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7" marB="4571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44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Сентябрь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Беседа « День знаний»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Праздник «Встреча друзей»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 картинке «Скоро в школу».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Слушание музыкального произведения « Чему учат в школе?»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 сл. М.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Пляцковского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муз. В.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Шаинского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Викторина первоклассника.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Пословицы и поговорки о знаниях.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 Л. А. Арсенова « Что такое школа?», Э.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Мошковская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 Подружки идут в школу», В. Берестов « Кто живет  портфеле?»</a:t>
                      </a:r>
                    </a:p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Дидактические игры: « Раз, два, три поскорей ты назови», « Собери портфель»</a:t>
                      </a:r>
                    </a:p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Консультация для родителей « Готовим первоклассника»</a:t>
                      </a:r>
                    </a:p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Рисование « Букет первоклассника»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7" marB="4571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4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Октябрь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Беседа « Режим для школьника»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Обсуждение пословиц и поговорок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Слушание музыкального произведения «Если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 не было школ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 сл. Ю.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Энтина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муз. В.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Шаинского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 Б.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Заходер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« Перемена»</a:t>
                      </a:r>
                    </a:p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Дидактические игры: « Режим дня школьника», « Бывает- не бывает»</a:t>
                      </a:r>
                    </a:p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Сюжетно- ролевая игра «Перемена»</a:t>
                      </a:r>
                    </a:p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Подвижная игра « Перемена»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Индивидуальные беседы с родителями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7" marB="4571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07704" y="502457"/>
            <a:ext cx="5616624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деятельности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28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21.9.16</a:t>
            </a:r>
            <a:endParaRPr lang="ru-RU"/>
          </a:p>
        </p:txBody>
      </p:sp>
      <p:graphicFrame>
        <p:nvGraphicFramePr>
          <p:cNvPr id="3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2221299"/>
              </p:ext>
            </p:extLst>
          </p:nvPr>
        </p:nvGraphicFramePr>
        <p:xfrm>
          <a:off x="395536" y="260648"/>
          <a:ext cx="8352928" cy="6192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31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97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020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Месяц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Содержание деятельности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374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Ноябрь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Рассказ воспитателя « Кто работает в школе?»</a:t>
                      </a: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Слушание музыкального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произведения « Дважды два- четыре» ( сл. М.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Пляцковского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муз. В.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Шаинского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 А.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Барто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 Звонки»</a:t>
                      </a:r>
                    </a:p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Обсуждение пословиц и поговорок</a:t>
                      </a:r>
                    </a:p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Словесная игра « Да- нет»</a:t>
                      </a:r>
                    </a:p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Аппликация « Закладка для учебника»</a:t>
                      </a:r>
                    </a:p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Дидактическая игра « Отыщи предметы»</a:t>
                      </a:r>
                    </a:p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Сюжетно- ролевая игра « В школе»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624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Декабрь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Беседа « Кто такой учитель»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Слушание музыкального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произведения « Наша школьная страна»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 О.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Повещенко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 Учитель»</a:t>
                      </a:r>
                    </a:p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Словесная игра «Доскажи словечко»</a:t>
                      </a:r>
                    </a:p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Дидактическая игра «Что изменилось»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Сюжетно- ролевая игра «Урок  математики»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Советы родителям будущих первоклассников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124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Январь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Рассматривание сюжетной картинки « На уроке»</a:t>
                      </a: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Заучивание скороговорки: ученик учил уроки, у него в чернилах щеки.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Слушание музыкального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произведения «Первоклашка» ( сл. Ю.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Энтина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муз. В.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Шаинского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 А.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Барто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 По дороге в класс»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Целевая экскурсия в школу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Пальчиковая гимнастика « В школу осенью пойду»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Эстафета « Собери портфель»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Словесные игры: « Назови какой…», « Что с собой возьмем мы в школу?»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Сюжетно- ролевая игра «Урок  физкультуры»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124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Февраль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Обсуждение проблемной ситуации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 Что делать, если ты порвал книгу?»</a:t>
                      </a:r>
                    </a:p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Загадывание загадок о школе</a:t>
                      </a:r>
                    </a:p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 Т.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Блажнова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 Будем с книгой дружить !»</a:t>
                      </a:r>
                    </a:p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Дидактические игры: « Кому, что нужно для работы?»,  « По сторонам посмотри, что нам нужно найди»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Сюжетно- ролевая игра «Магазин школьных принадлежностей»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88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5150473"/>
              </p:ext>
            </p:extLst>
          </p:nvPr>
        </p:nvGraphicFramePr>
        <p:xfrm>
          <a:off x="395536" y="404664"/>
          <a:ext cx="8352928" cy="6048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4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285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405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Месяц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Содержание деятельности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782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Март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Беседа « Правила поведения в школе»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Обсуждение проблемной ситуации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«Одноклассница заболела и не пришла в школу. Как поступят одноклассники ?»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Слушание музыкального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произведения «Нарядные пятерки»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Обсуждение пословиц и поговорок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 стихотворения Н. Забила « Маленькая школьница»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Дидактические игры: «Можно- нельзя», «Продолжи…»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Словесная игра « Для чего мы ходим в школу?»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Рисование по замыслу « Как я представляю школу…»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28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Апрель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Беседа о безопасности «Дорожная грамота»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Слушание музыкального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произведения « Марш первоклассников» ( сл. М. Фролова, муз. В. Алексеева)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Заучивание стихотворения В.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Берестова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 Как хорошо уметь читать»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Дидактические игры: « Найди отличия», « Хорошо- плохо», « Четвертый лишний»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Сюжетно- ролевая игра « Школьники»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Родительская встреча « Будущие ученики»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851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Май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Беседа на тему безопасного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поведения «Безопасный путь»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Просмотр мультфильма « В стране невыученных уроков»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Слушание музыкального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произведения «Здравствуй, здравствуй, первый класс!» ( сл.В. Степанова, муз. С.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Стемпневского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Игра- соревнование « Первоклассник»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Выпускной вечер « До свиданья, детский сад!»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147" y="553631"/>
            <a:ext cx="4316766" cy="57556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553630"/>
            <a:ext cx="4248473" cy="575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58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531</TotalTime>
  <Words>788</Words>
  <Application>Microsoft Office PowerPoint</Application>
  <PresentationFormat>Экран (4:3)</PresentationFormat>
  <Paragraphs>123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Microsoft YaHei</vt:lpstr>
      <vt:lpstr>Arial</vt:lpstr>
      <vt:lpstr>Garamond</vt:lpstr>
      <vt:lpstr>Segoe UI</vt:lpstr>
      <vt:lpstr>Times New Roman</vt:lpstr>
      <vt:lpstr>Wingdings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 Windows</cp:lastModifiedBy>
  <cp:revision>56</cp:revision>
  <cp:lastPrinted>1601-01-01T00:00:00Z</cp:lastPrinted>
  <dcterms:created xsi:type="dcterms:W3CDTF">2013-11-19T02:52:05Z</dcterms:created>
  <dcterms:modified xsi:type="dcterms:W3CDTF">2021-11-17T06:40:34Z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SPecialiST RePack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XPowerLiteLastOptimized">
    <vt:lpwstr>249197</vt:lpwstr>
  </property>
  <property fmtid="{D5CDD505-2E9C-101B-9397-08002B2CF9AE}" pid="9" name="NXPowerLiteSettings">
    <vt:lpwstr>F6000400038000</vt:lpwstr>
  </property>
  <property fmtid="{D5CDD505-2E9C-101B-9397-08002B2CF9AE}" pid="10" name="NXPowerLiteVersion">
    <vt:lpwstr>D4.3.1</vt:lpwstr>
  </property>
  <property fmtid="{D5CDD505-2E9C-101B-9397-08002B2CF9AE}" pid="11" name="Notes">
    <vt:i4>0</vt:i4>
  </property>
  <property fmtid="{D5CDD505-2E9C-101B-9397-08002B2CF9AE}" pid="12" name="PresentationFormat">
    <vt:lpwstr>Экран (4:3)</vt:lpwstr>
  </property>
  <property fmtid="{D5CDD505-2E9C-101B-9397-08002B2CF9AE}" pid="13" name="ScaleCrop">
    <vt:bool>false</vt:bool>
  </property>
  <property fmtid="{D5CDD505-2E9C-101B-9397-08002B2CF9AE}" pid="14" name="ShareDoc">
    <vt:bool>false</vt:bool>
  </property>
  <property fmtid="{D5CDD505-2E9C-101B-9397-08002B2CF9AE}" pid="15" name="Slides">
    <vt:i4>2</vt:i4>
  </property>
</Properties>
</file>