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7" r:id="rId2"/>
    <p:sldId id="266" r:id="rId3"/>
    <p:sldId id="269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2" r:id="rId15"/>
    <p:sldId id="279" r:id="rId16"/>
    <p:sldId id="280" r:id="rId17"/>
    <p:sldId id="281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8" r:id="rId32"/>
    <p:sldId id="299" r:id="rId33"/>
    <p:sldId id="283" r:id="rId34"/>
    <p:sldId id="297" r:id="rId3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omic Sans MS" panose="030F0702030302020204" pitchFamily="66" charset="0"/>
      <p:regular r:id="rId40"/>
      <p:bold r:id="rId4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298"/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52" d="100"/>
          <a:sy n="52" d="100"/>
        </p:scale>
        <p:origin x="-168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573784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3886200"/>
            <a:ext cx="571504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05.12.2019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523658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215238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05.12.2019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523658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67138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05.12.2019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05.12.2019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05.12.2019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920880" cy="4392488"/>
          </a:xfrm>
        </p:spPr>
        <p:txBody>
          <a:bodyPr anchor="ctr"/>
          <a:lstStyle/>
          <a:p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Развитие</a:t>
            </a:r>
            <a:b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сенсомоторных навыков</a:t>
            </a:r>
            <a:b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у детей раннего возраста</a:t>
            </a:r>
            <a:b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/>
            </a:r>
            <a:b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Наталья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Валентиновна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высшей квалификационной категории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№49, г. Кандалакша</a:t>
            </a: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/>
            </a:r>
            <a:b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</a:br>
            <a:endParaRPr lang="ru-RU" sz="2000" b="1" dirty="0">
              <a:ln w="19050">
                <a:solidFill>
                  <a:prstClr val="white"/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301208"/>
            <a:ext cx="2880320" cy="648072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ru-RU" sz="1600" dirty="0" smtClean="0">
                <a:cs typeface="Arial" charset="0"/>
              </a:rPr>
              <a:t>2019 г.</a:t>
            </a:r>
            <a:endParaRPr lang="ru-RU" sz="1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0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37" y="3138129"/>
            <a:ext cx="2622781" cy="35013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5810"/>
            <a:ext cx="2447126" cy="32668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468303"/>
            <a:ext cx="3795930" cy="28410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60648"/>
            <a:ext cx="2451889" cy="3273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27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2643436" cy="35289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1" y="2081988"/>
            <a:ext cx="2858785" cy="3816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848" y="489192"/>
            <a:ext cx="2622514" cy="3501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90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3315035" cy="4425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976" y="476672"/>
            <a:ext cx="3576687" cy="4774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685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476672"/>
            <a:ext cx="6552728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Развитие </a:t>
            </a:r>
            <a:r>
              <a:rPr lang="ru-RU" sz="2800" dirty="0" err="1" smtClean="0"/>
              <a:t>графомоторных</a:t>
            </a:r>
            <a:r>
              <a:rPr lang="ru-RU" sz="2800" dirty="0" smtClean="0"/>
              <a:t> навыков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24944"/>
            <a:ext cx="2622781" cy="35013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773" y="1471448"/>
            <a:ext cx="2434549" cy="3250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714" y="3396975"/>
            <a:ext cx="2451259" cy="3272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088" y="1471448"/>
            <a:ext cx="2434549" cy="3250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589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96952"/>
            <a:ext cx="4571494" cy="34214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30115"/>
            <a:ext cx="4211960" cy="31523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97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980728"/>
            <a:ext cx="7215238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сенсорных эталонов:</a:t>
            </a:r>
          </a:p>
          <a:p>
            <a:pPr marL="0" indent="0" algn="ctr">
              <a:buNone/>
            </a:pPr>
            <a:endParaRPr lang="ru-RU" sz="1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/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на обучение детей способам обследования предметов наложению,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рикладыванию, ощупыванию, группировке по цвету и форме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29000"/>
            <a:ext cx="2852936" cy="2852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40968"/>
            <a:ext cx="3466474" cy="25944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527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2656"/>
            <a:ext cx="3635390" cy="2720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4" y="2127144"/>
            <a:ext cx="2676454" cy="3573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568" y="3356992"/>
            <a:ext cx="3731907" cy="27989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565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2" y="2518554"/>
            <a:ext cx="2796856" cy="37337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280" y="160080"/>
            <a:ext cx="2946150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32960"/>
            <a:ext cx="4355976" cy="3260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1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6552728" cy="864096"/>
          </a:xfrm>
        </p:spPr>
        <p:txBody>
          <a:bodyPr/>
          <a:lstStyle/>
          <a:p>
            <a:r>
              <a:rPr lang="ru-RU" sz="3200" dirty="0" smtClean="0"/>
              <a:t>Взаимодействие с родителями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00200"/>
            <a:ext cx="6883698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клубы («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амина школа», «Клуб выходного дня»)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программы совместно с родителями «Мы вместе»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Фотовыставки</a:t>
            </a:r>
          </a:p>
          <a:p>
            <a:pPr marL="514350" indent="-514350">
              <a:buAutoNum type="arabicPeriod"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Медиатека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89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523658" cy="792088"/>
          </a:xfrm>
        </p:spPr>
        <p:txBody>
          <a:bodyPr/>
          <a:lstStyle/>
          <a:p>
            <a:r>
              <a:rPr lang="ru-RU" sz="2800" dirty="0" smtClean="0"/>
              <a:t>Консультации по темам: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7488832" cy="4641379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«Игровой массаж кистей рук»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картонных коробок своими руками»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– шнуровки и их значение»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научить ребёнка различать цвета»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«Идеи для развития мелкой моторики»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по методике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М.Монтессори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от 1 до 2,5 лет»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«Самые полезные игрушки»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«Играем с палочками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«Цветной песок из манки»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влияет развитие мелкой моторики на речь ребёнка»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«Развивай - Ка для мам и пап «Играем с крышечками»»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«Массаж карандашами» и др.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08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64896" cy="6106690"/>
          </a:xfrm>
        </p:spPr>
        <p:txBody>
          <a:bodyPr/>
          <a:lstStyle/>
          <a:p>
            <a:pPr algn="l"/>
            <a:r>
              <a:rPr lang="ru-RU" dirty="0" smtClean="0">
                <a:latin typeface="Comic Sans MS" pitchFamily="66" charset="0"/>
              </a:rPr>
              <a:t>             Актуальность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800" dirty="0"/>
              <a:t/>
            </a:r>
            <a:br>
              <a:rPr lang="ru-RU" sz="800" dirty="0"/>
            </a:b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dirty="0" smtClean="0"/>
              <a:t>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Сенсомоторика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Sensus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«чувство, ощущение» и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motor –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«двигатель») –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взаимокоординация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сенсорных и моторных компонентов деятельности. Сенсомоторное развитие составляет фундамент общего умственного развития дошкольника.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Именно этот возраст наиболее сенситивен для совершенствования деятельности органов чувств, накопления представлений об окружающем мире, формирования представлений о внешних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свойствах предметов, в том числе развитие мелкой моторики рук –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важный показатель физического и нервно – психического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развития детей.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052736"/>
            <a:ext cx="5904656" cy="1800200"/>
          </a:xfrm>
        </p:spPr>
        <p:txBody>
          <a:bodyPr/>
          <a:lstStyle/>
          <a:p>
            <a:pPr marL="0" indent="0">
              <a:buNone/>
            </a:pPr>
            <a:r>
              <a:rPr lang="ru-RU" sz="1800" b="1" i="1" dirty="0"/>
              <a:t>"Мир входит в сознание  человека лишь через дверь органов внешних чувств. Если она закрыта, то он не может войти в него, не может вступить с ним в связь. Мир тогда не существует для сознания..."</a:t>
            </a:r>
            <a:endParaRPr lang="ru-RU" sz="1800" dirty="0"/>
          </a:p>
          <a:p>
            <a:pPr marL="0" indent="0">
              <a:buNone/>
            </a:pPr>
            <a:r>
              <a:rPr lang="ru-RU" sz="1800" b="1" i="1" dirty="0"/>
              <a:t>                                 Б. </a:t>
            </a:r>
            <a:r>
              <a:rPr lang="ru-RU" sz="1800" b="1" i="1" dirty="0" err="1"/>
              <a:t>Прейер</a:t>
            </a:r>
            <a:endParaRPr lang="ru-RU" sz="1800" dirty="0"/>
          </a:p>
          <a:p>
            <a:pPr marL="0" indent="0">
              <a:buNone/>
            </a:pPr>
            <a:r>
              <a:rPr lang="ru-RU" sz="2000" b="1" i="1" dirty="0"/>
              <a:t>                                                          </a:t>
            </a:r>
            <a:r>
              <a:rPr lang="ru-RU" sz="2000" b="1" i="1" dirty="0" smtClean="0"/>
              <a:t>   </a:t>
            </a:r>
            <a:r>
              <a:rPr lang="ru-RU" sz="2000" b="1" i="1" dirty="0"/>
              <a:t>              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5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Конкурс игр и пособий для развития сенсомоторных навыков детей </a:t>
            </a:r>
            <a:br>
              <a:rPr lang="ru-RU" sz="2800" dirty="0" smtClean="0"/>
            </a:br>
            <a:r>
              <a:rPr lang="ru-RU" sz="2800" dirty="0" smtClean="0"/>
              <a:t>для мам и пап «Наши руки не для скуки»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276872"/>
            <a:ext cx="3645095" cy="3345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8848"/>
            <a:ext cx="3165816" cy="4221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395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2656"/>
            <a:ext cx="6298699" cy="31648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" y="3392378"/>
            <a:ext cx="3739471" cy="28046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184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400" y="3068960"/>
            <a:ext cx="4860032" cy="3645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5" y="332656"/>
            <a:ext cx="4481069" cy="5099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212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804387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36" y="2852936"/>
            <a:ext cx="457200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25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27125" y="2350656"/>
            <a:ext cx="3750501" cy="28128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08414"/>
            <a:ext cx="3831131" cy="3681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58597" y="571690"/>
            <a:ext cx="3640461" cy="2730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6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0648"/>
            <a:ext cx="5532107" cy="4149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3394472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438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4518"/>
            <a:ext cx="3678117" cy="3777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453" y="3717032"/>
            <a:ext cx="2751426" cy="2492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92" y="505248"/>
            <a:ext cx="3465661" cy="46208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036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34240"/>
            <a:ext cx="5121361" cy="32432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84984"/>
            <a:ext cx="4535488" cy="3401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21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24944"/>
            <a:ext cx="5004048" cy="3753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36" y="188641"/>
            <a:ext cx="4416490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82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3394472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4662264" cy="34966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07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486" y="2495160"/>
            <a:ext cx="1903488" cy="1562472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Сенсомотрное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33224" y="4077072"/>
            <a:ext cx="1903488" cy="1562472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оторной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33224" y="1052736"/>
            <a:ext cx="1903488" cy="1706488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и формирование представлений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внешних свойствах предметов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2838807" y="1977988"/>
            <a:ext cx="594417" cy="109097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4" idx="3"/>
            <a:endCxn id="10" idx="1"/>
          </p:cNvCxnSpPr>
          <p:nvPr/>
        </p:nvCxnSpPr>
        <p:spPr>
          <a:xfrm>
            <a:off x="2842974" y="3276396"/>
            <a:ext cx="590250" cy="158191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940152" y="567916"/>
            <a:ext cx="1903488" cy="484820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0152" y="1301396"/>
            <a:ext cx="1903488" cy="484820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0152" y="2010340"/>
            <a:ext cx="1903488" cy="484820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40152" y="3429000"/>
            <a:ext cx="1903488" cy="484820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Запах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2759224"/>
            <a:ext cx="1903488" cy="484820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40152" y="4149162"/>
            <a:ext cx="1903488" cy="709146"/>
          </a:xfrm>
          <a:prstGeom prst="rect">
            <a:avLst/>
          </a:prstGeom>
          <a:solidFill>
            <a:srgbClr val="ECF29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в пространстве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5336712" y="810326"/>
            <a:ext cx="603440" cy="116766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2" idx="3"/>
          </p:cNvCxnSpPr>
          <p:nvPr/>
        </p:nvCxnSpPr>
        <p:spPr>
          <a:xfrm flipV="1">
            <a:off x="5336712" y="1543806"/>
            <a:ext cx="603440" cy="36217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336712" y="2010340"/>
            <a:ext cx="603440" cy="24241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12" idx="3"/>
            <a:endCxn id="25" idx="1"/>
          </p:cNvCxnSpPr>
          <p:nvPr/>
        </p:nvCxnSpPr>
        <p:spPr>
          <a:xfrm>
            <a:off x="5336712" y="1905980"/>
            <a:ext cx="603440" cy="109565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2" idx="3"/>
          </p:cNvCxnSpPr>
          <p:nvPr/>
        </p:nvCxnSpPr>
        <p:spPr>
          <a:xfrm>
            <a:off x="5336712" y="1905980"/>
            <a:ext cx="603440" cy="176543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12" idx="3"/>
          </p:cNvCxnSpPr>
          <p:nvPr/>
        </p:nvCxnSpPr>
        <p:spPr>
          <a:xfrm>
            <a:off x="5336712" y="1905980"/>
            <a:ext cx="603440" cy="248559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5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31" y="404664"/>
            <a:ext cx="4032447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6437" y="2544900"/>
            <a:ext cx="4448478" cy="33363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065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Игровая программа с родителями</a:t>
            </a:r>
            <a:br>
              <a:rPr lang="ru-RU" sz="2800" dirty="0" smtClean="0"/>
            </a:br>
            <a:r>
              <a:rPr lang="ru-RU" sz="4000" dirty="0" smtClean="0"/>
              <a:t>«Мы вместе» 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4077876" cy="3052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184749"/>
            <a:ext cx="4536504" cy="33952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90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56992"/>
            <a:ext cx="4475788" cy="33498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04664"/>
            <a:ext cx="4680519" cy="3119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4427984" cy="33140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652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764704"/>
            <a:ext cx="6523658" cy="652934"/>
          </a:xfrm>
        </p:spPr>
        <p:txBody>
          <a:bodyPr/>
          <a:lstStyle/>
          <a:p>
            <a:r>
              <a:rPr lang="ru-RU" sz="3200" dirty="0" smtClean="0"/>
              <a:t>Результат работы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920880" cy="4824536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Положительная динамика уровня развития мелкой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Сформировалось устойчивое представление о сенсорных эталонах.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Сформировались навыки обследования предметов, умение группировать их по определённому признаку.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Улучшились показания внимания, памяти, речи.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играть в паре, небольшими группами.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чувство радости за собственные успешные действия.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интересуются окружающими предметами и активно действуют с ними, эмоционально включены в действия с игрушками и другими предметами, стремятся проявлять настойчивость в достижении результата своих действий.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30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68760"/>
            <a:ext cx="7643192" cy="4536504"/>
          </a:xfrm>
        </p:spPr>
        <p:txBody>
          <a:bodyPr/>
          <a:lstStyle/>
          <a:p>
            <a:r>
              <a:rPr lang="ru-RU" sz="8800" dirty="0" smtClean="0"/>
              <a:t>Спасибо за внимание!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83441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68752" cy="1143000"/>
          </a:xfrm>
        </p:spPr>
        <p:txBody>
          <a:bodyPr/>
          <a:lstStyle/>
          <a:p>
            <a:pPr algn="l"/>
            <a:r>
              <a:rPr lang="ru-RU" sz="2400" b="1" dirty="0" smtClean="0"/>
              <a:t>Цель: </a:t>
            </a:r>
            <a:r>
              <a:rPr lang="ru-RU" sz="2400" dirty="0" smtClean="0"/>
              <a:t>Создание условий для организации работы, направленной на повышение уровня </a:t>
            </a:r>
            <a:r>
              <a:rPr lang="ru-RU" sz="2400" dirty="0" smtClean="0"/>
              <a:t>сенсомоторного </a:t>
            </a:r>
            <a:r>
              <a:rPr lang="ru-RU" sz="2400" dirty="0" smtClean="0"/>
              <a:t>развития детей.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Задачи: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двигательных функций (развитие и совершенствование общей (крупной) и ручной (мелкой) моторики, формирование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графомоторных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навыков.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Тактильно – двигательное восприятие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слухового восприятия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зрительного восприятия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формы, величины, цвета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особых свойств предметов (вкус, запах, вес)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пространства и времени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5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6523658" cy="724942"/>
          </a:xfrm>
        </p:spPr>
        <p:txBody>
          <a:bodyPr/>
          <a:lstStyle/>
          <a:p>
            <a:r>
              <a:rPr lang="ru-RU" sz="3600" dirty="0" smtClean="0"/>
              <a:t>Направления в работе: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416824" cy="442535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крупной моторики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на формирование навыков удержания равновесия, координации крупных движений, ползания, лазания, ходьбы по доске.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Ребёнок учится ощущать своё тело в пространстве.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на развитие мелкой моторики пальцев рук, координирование работы руки и глаза, обеих рук, формированию умений осуществлять пинцетный захват. Ребёнок учится пересыпать, перекладывать, сортировать, складывать, откручивать и закручивать, нанизывать, пользоваться инструментами (ложкой, пинцетом).</a:t>
            </a:r>
          </a:p>
          <a:p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Сесорное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на формирование зрительного, тактильного, слухового восприятия. Ребёнок усваивает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форму, цвет, обогащает пассивный и  активный словарь.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908720"/>
            <a:ext cx="7596336" cy="1296144"/>
          </a:xfrm>
        </p:spPr>
        <p:txBody>
          <a:bodyPr/>
          <a:lstStyle/>
          <a:p>
            <a:r>
              <a:rPr lang="ru-RU" sz="2800" dirty="0" smtClean="0"/>
              <a:t>Способы и приёмы </a:t>
            </a:r>
            <a:br>
              <a:rPr lang="ru-RU" sz="2800" dirty="0" smtClean="0"/>
            </a:br>
            <a:r>
              <a:rPr lang="ru-RU" sz="2800" dirty="0" smtClean="0"/>
              <a:t>в </a:t>
            </a:r>
            <a:r>
              <a:rPr lang="ru-RU" sz="2800" dirty="0"/>
              <a:t>организации работы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 сенсомоторному развитию детей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2492896"/>
            <a:ext cx="7676356" cy="363326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крупной моторики:</a:t>
            </a:r>
          </a:p>
          <a:p>
            <a:pPr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гры, развивающие координацию движений;</a:t>
            </a:r>
          </a:p>
          <a:p>
            <a:pPr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гры с мячами;</a:t>
            </a:r>
          </a:p>
          <a:p>
            <a:pPr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изкультминутки;</a:t>
            </a:r>
          </a:p>
          <a:p>
            <a:pPr>
              <a:buFontTx/>
              <a:buChar char="-"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огоритмические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упражнения;</a:t>
            </a:r>
          </a:p>
          <a:p>
            <a:pPr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гры с цветными кеглями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1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3145"/>
            <a:ext cx="2439852" cy="32571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353824"/>
            <a:ext cx="4248472" cy="31797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40508"/>
            <a:ext cx="2621379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49" y="71440"/>
            <a:ext cx="2298878" cy="3068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59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043608" y="260648"/>
            <a:ext cx="7920880" cy="633670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пальцами, кистью,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штампиками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т.д.;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лепка из глины, пластилина, теста;</a:t>
            </a:r>
          </a:p>
          <a:p>
            <a:pPr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крупной и мелкой мозаикой, конструктором;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астёгивание и расстёгивание пуговиц;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севозможные шнуровки;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анизывание колец на тесьму;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обирание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ортировка мелких предметов (камушки, пуговицы, жёлуди, бусинки и пр.), разных по величине, форме, материалу;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спользование массажей с помощью массажных мячей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шишек, палочек, грецких орехов;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ариковые ванны;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актильные панно;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гры с водой, песком, крупой. </a:t>
            </a:r>
          </a:p>
          <a:p>
            <a:pPr>
              <a:buFontTx/>
              <a:buChar char="-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12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996952"/>
            <a:ext cx="2581227" cy="34458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762" y="315520"/>
            <a:ext cx="2651645" cy="3539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15520"/>
            <a:ext cx="2651644" cy="3539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1008"/>
            <a:ext cx="3725779" cy="2788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774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598</Words>
  <Application>Microsoft Office PowerPoint</Application>
  <PresentationFormat>Экран (4:3)</PresentationFormat>
  <Paragraphs>91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Times New Roman</vt:lpstr>
      <vt:lpstr>Calibri</vt:lpstr>
      <vt:lpstr>Comic Sans MS</vt:lpstr>
      <vt:lpstr>1_Тема Office</vt:lpstr>
      <vt:lpstr>Развитие сенсомоторных навыков у детей раннего возраста  Смирнова Наталья Валентиновна воспитатель высшей квалификационной категории  МДОУ №49, г. Кандалакша </vt:lpstr>
      <vt:lpstr>             Актуальность         Сенсомоторика (от лат.Sensus – «чувство, ощущение» и motor – «двигатель») – взаимокоординация сенсорных и моторных компонентов деятельности. Сенсомоторное развитие составляет фундамент общего умственного развития дошкольника.          Именно этот возраст наиболее сенситивен для совершенствования деятельности органов чувств, накопления представлений об окружающем мире, формирования представлений о внешних  свойствах предметов, в том числе развитие мелкой моторики рук –  это важный показатель физического и нервно – психического  развития детей.    </vt:lpstr>
      <vt:lpstr>Презентация PowerPoint</vt:lpstr>
      <vt:lpstr>Цель: Создание условий для организации работы, направленной на повышение уровня сенсомоторного развития детей.</vt:lpstr>
      <vt:lpstr>Направления в работе:</vt:lpstr>
      <vt:lpstr>Способы и приёмы  в организации работы  по сенсомоторному развитию детей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с родителями</vt:lpstr>
      <vt:lpstr>Консультации по темам:</vt:lpstr>
      <vt:lpstr>Конкурс игр и пособий для развития сенсомоторных навыков детей  для мам и пап «Наши руки не для скуки»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Игровая программа с родителями «Мы вместе» </vt:lpstr>
      <vt:lpstr>Презентация PowerPoint</vt:lpstr>
      <vt:lpstr>Результат работы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Наталья</cp:lastModifiedBy>
  <cp:revision>117</cp:revision>
  <dcterms:created xsi:type="dcterms:W3CDTF">2014-07-06T18:18:01Z</dcterms:created>
  <dcterms:modified xsi:type="dcterms:W3CDTF">2019-12-05T14:52:14Z</dcterms:modified>
</cp:coreProperties>
</file>