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League Spartan" panose="020B0604020202020204" charset="0"/>
      <p:regular r:id="rId16"/>
    </p:embeddedFont>
    <p:embeddedFont>
      <p:font typeface="Arimo Bold" panose="020B0604020202020204" charset="0"/>
      <p:regular r:id="rId17"/>
    </p:embeddedFont>
    <p:embeddedFont>
      <p:font typeface="Arimo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32" d="100"/>
          <a:sy n="32" d="100"/>
        </p:scale>
        <p:origin x="-1314" y="-6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4342" r="14759" b="1360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60973" y="2087258"/>
            <a:ext cx="12366054" cy="6112485"/>
            <a:chOff x="0" y="0"/>
            <a:chExt cx="16488072" cy="8149980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16488072" cy="8149980"/>
            </a:xfrm>
            <a:prstGeom prst="rect">
              <a:avLst/>
            </a:prstGeom>
            <a:solidFill>
              <a:srgbClr val="FEF3E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219392" y="1285059"/>
              <a:ext cx="14049289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 spc="179">
                  <a:solidFill>
                    <a:srgbClr val="3B181D"/>
                  </a:solidFill>
                  <a:latin typeface="Glacial Indifference Bold"/>
                </a:rPr>
                <a:t>УРОК №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938415" y="2674981"/>
              <a:ext cx="14611243" cy="31286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r>
                <a:rPr lang="en-US" sz="4800">
                  <a:solidFill>
                    <a:srgbClr val="806753"/>
                  </a:solidFill>
                  <a:latin typeface="League Spartan Bold"/>
                </a:rPr>
                <a:t>Закономерности распространения живых организмов на Земле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560504" y="6242621"/>
              <a:ext cx="13367065" cy="5842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79"/>
                </a:lnSpc>
              </a:pPr>
              <a:r>
                <a:rPr lang="en-US" sz="2900" spc="116">
                  <a:solidFill>
                    <a:srgbClr val="3B181D"/>
                  </a:solidFill>
                  <a:latin typeface="Glacial Indifference"/>
                </a:rPr>
                <a:t>География 6 класс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9867" r="47820"/>
          <a:stretch>
            <a:fillRect/>
          </a:stretch>
        </p:blipFill>
        <p:spPr>
          <a:xfrm>
            <a:off x="13284200" y="-545540"/>
            <a:ext cx="5528532" cy="1137808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1019175"/>
            <a:ext cx="10994707" cy="1000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800"/>
              </a:lnSpc>
            </a:pPr>
            <a:r>
              <a:rPr lang="en-US" sz="6500" spc="130">
                <a:solidFill>
                  <a:srgbClr val="806753"/>
                </a:solidFill>
                <a:latin typeface="League Spartan"/>
              </a:rPr>
              <a:t>ДОМАШНЕЕ ЗАДАНИЕ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3251423"/>
            <a:ext cx="10993333" cy="2051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4200" spc="126">
                <a:solidFill>
                  <a:srgbClr val="806753"/>
                </a:solidFill>
                <a:latin typeface="Glacial Indifference Bold"/>
              </a:rPr>
              <a:t>1.§ 57, ОТВЕТИТЬ НА ВОПРОСЫ. </a:t>
            </a:r>
          </a:p>
          <a:p>
            <a:pPr>
              <a:lnSpc>
                <a:spcPts val="5460"/>
              </a:lnSpc>
            </a:pPr>
            <a:endParaRPr lang="en-US" sz="4200" spc="126">
              <a:solidFill>
                <a:srgbClr val="806753"/>
              </a:solidFill>
              <a:latin typeface="Glacial Indifference Bold"/>
            </a:endParaRPr>
          </a:p>
          <a:p>
            <a:pPr marL="0" lvl="0" indent="0" algn="l">
              <a:lnSpc>
                <a:spcPts val="5460"/>
              </a:lnSpc>
            </a:pPr>
            <a:r>
              <a:rPr lang="en-US" sz="4200" spc="126">
                <a:solidFill>
                  <a:srgbClr val="806753"/>
                </a:solidFill>
                <a:latin typeface="Glacial Indifference Bold"/>
              </a:rPr>
              <a:t>2. </a:t>
            </a:r>
            <a:r>
              <a:rPr lang="en-US" sz="4200" spc="126">
                <a:solidFill>
                  <a:srgbClr val="806753"/>
                </a:solidFill>
                <a:latin typeface="Arimo Bold"/>
              </a:rPr>
              <a:t>Составить кроссворд</a:t>
            </a:r>
            <a:r>
              <a:rPr lang="en-US" sz="4200" spc="126">
                <a:solidFill>
                  <a:srgbClr val="806753"/>
                </a:solidFill>
                <a:latin typeface="Glacial Indifference Bold"/>
              </a:rPr>
              <a:t> ПО ТЕМЕ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11505" y="-380010"/>
            <a:ext cx="7710088" cy="2988281"/>
            <a:chOff x="0" y="0"/>
            <a:chExt cx="10280118" cy="3984375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10280118" cy="3984375"/>
            </a:xfrm>
            <a:prstGeom prst="rect">
              <a:avLst/>
            </a:prstGeom>
            <a:solidFill>
              <a:srgbClr val="80675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368892" y="3227457"/>
              <a:ext cx="7542333" cy="3053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853"/>
                </a:lnSpc>
              </a:pPr>
              <a:endParaRPr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368892" y="1929222"/>
              <a:ext cx="7542333" cy="86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296"/>
                </a:lnSpc>
              </a:pPr>
              <a:r>
                <a:rPr lang="en-US" sz="4074">
                  <a:solidFill>
                    <a:srgbClr val="FEF3EA"/>
                  </a:solidFill>
                  <a:latin typeface="League Spartan"/>
                </a:rPr>
                <a:t>БИОСФЕРА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31389" y="3343357"/>
            <a:ext cx="7270321" cy="4827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99"/>
              </a:lnSpc>
            </a:pPr>
            <a:r>
              <a:rPr lang="en-US" sz="3200">
                <a:solidFill>
                  <a:srgbClr val="3B181D"/>
                </a:solidFill>
                <a:latin typeface="Glacial Indifference"/>
              </a:rPr>
              <a:t>«Биосфера — «область жизни», включающая живые организмы и среду их обитания; особая оболочка Земли, в пределах которой проявляется геологическая деятельность живого населения планеты». </a:t>
            </a:r>
          </a:p>
          <a:p>
            <a:pPr marL="0" lvl="0" indent="0" algn="r">
              <a:lnSpc>
                <a:spcPts val="4800"/>
              </a:lnSpc>
            </a:pPr>
            <a:r>
              <a:rPr lang="en-US" sz="3200">
                <a:solidFill>
                  <a:srgbClr val="3B181D"/>
                </a:solidFill>
                <a:latin typeface="Glacial Indifference"/>
              </a:rPr>
              <a:t>(В. И. Вернадский)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 t="1516" r="7975" b="1516"/>
          <a:stretch>
            <a:fillRect/>
          </a:stretch>
        </p:blipFill>
        <p:spPr>
          <a:xfrm>
            <a:off x="8891260" y="643812"/>
            <a:ext cx="9396740" cy="8999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2456" b="1245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93949" y="330338"/>
            <a:ext cx="12835098" cy="9626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2456" b="1245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777044" y="784336"/>
            <a:ext cx="13136484" cy="8718328"/>
            <a:chOff x="0" y="0"/>
            <a:chExt cx="17515312" cy="11624437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17515312" cy="11624437"/>
            </a:xfrm>
            <a:prstGeom prst="rect">
              <a:avLst/>
            </a:prstGeom>
            <a:solidFill>
              <a:srgbClr val="FEF3E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422081" y="4759421"/>
              <a:ext cx="14671149" cy="50389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021"/>
                </a:lnSpc>
              </a:pPr>
              <a:r>
                <a:rPr lang="en-US" sz="3862" spc="115">
                  <a:solidFill>
                    <a:srgbClr val="3B181D"/>
                  </a:solidFill>
                  <a:latin typeface="Glacial Indifference"/>
                </a:rPr>
                <a:t>ТЕРРИТОРИЯ </a:t>
              </a:r>
              <a:r>
                <a:rPr lang="en-US" sz="3862" spc="115">
                  <a:solidFill>
                    <a:srgbClr val="3B181D"/>
                  </a:solidFill>
                  <a:latin typeface="Arimo"/>
                </a:rPr>
                <a:t>суши с определёнными условиями температур и увлажнения, отличается</a:t>
              </a:r>
            </a:p>
            <a:p>
              <a:pPr>
                <a:lnSpc>
                  <a:spcPts val="5021"/>
                </a:lnSpc>
              </a:pPr>
              <a:r>
                <a:rPr lang="en-US" sz="3862" spc="115">
                  <a:solidFill>
                    <a:srgbClr val="3B181D"/>
                  </a:solidFill>
                  <a:latin typeface="Arimo"/>
                </a:rPr>
                <a:t>относительной однородностью растительного и животного мира и почв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036659" y="1816549"/>
              <a:ext cx="15441994" cy="16482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712"/>
                </a:lnSpc>
              </a:pPr>
              <a:r>
                <a:rPr lang="en-US" sz="8093" spc="161">
                  <a:solidFill>
                    <a:srgbClr val="806753"/>
                  </a:solidFill>
                  <a:latin typeface="League Spartan"/>
                </a:rPr>
                <a:t>ПРИРОДНАЯ  ЗОНА</a:t>
              </a:r>
            </a:p>
          </p:txBody>
        </p:sp>
        <p:sp>
          <p:nvSpPr>
            <p:cNvPr id="6" name="AutoShape 6"/>
            <p:cNvSpPr/>
            <p:nvPr/>
          </p:nvSpPr>
          <p:spPr>
            <a:xfrm>
              <a:off x="1379840" y="3915343"/>
              <a:ext cx="14755631" cy="116028"/>
            </a:xfrm>
            <a:prstGeom prst="rect">
              <a:avLst/>
            </a:prstGeom>
            <a:solidFill>
              <a:srgbClr val="806753"/>
            </a:solidFill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</a:blip>
          <a:srcRect t="19258" b="30962"/>
          <a:stretch>
            <a:fillRect/>
          </a:stretch>
        </p:blipFill>
        <p:spPr>
          <a:xfrm>
            <a:off x="-991885" y="-1036619"/>
            <a:ext cx="20271770" cy="583379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6563" r="16563"/>
          <a:stretch>
            <a:fillRect/>
          </a:stretch>
        </p:blipFill>
        <p:spPr>
          <a:xfrm>
            <a:off x="10054968" y="2518071"/>
            <a:ext cx="6907624" cy="433833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8338" b="8338"/>
          <a:stretch>
            <a:fillRect/>
          </a:stretch>
        </p:blipFill>
        <p:spPr>
          <a:xfrm>
            <a:off x="1432487" y="2518071"/>
            <a:ext cx="6826973" cy="428768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983837" y="7672136"/>
            <a:ext cx="6059898" cy="980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98"/>
              </a:lnSpc>
            </a:pPr>
            <a:r>
              <a:rPr lang="en-US" sz="6075" spc="182">
                <a:solidFill>
                  <a:srgbClr val="806753"/>
                </a:solidFill>
                <a:latin typeface="Glacial Indifference Bold"/>
              </a:rPr>
              <a:t>ТЕПЛО</a:t>
            </a:r>
            <a:r>
              <a:rPr lang="en-US" sz="6075" spc="182">
                <a:solidFill>
                  <a:srgbClr val="806753"/>
                </a:solidFill>
                <a:latin typeface="Glacial Indifference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83837" y="1227455"/>
            <a:ext cx="14396527" cy="926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40"/>
              </a:lnSpc>
            </a:pPr>
            <a:r>
              <a:rPr lang="en-US" sz="5800">
                <a:solidFill>
                  <a:srgbClr val="806753"/>
                </a:solidFill>
                <a:latin typeface="League Spartan"/>
              </a:rPr>
              <a:t>ФАКТОРА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344635" y="7662611"/>
            <a:ext cx="6328290" cy="10311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48"/>
              </a:lnSpc>
            </a:pPr>
            <a:r>
              <a:rPr lang="en-US" sz="6344" spc="190">
                <a:solidFill>
                  <a:srgbClr val="806753"/>
                </a:solidFill>
                <a:latin typeface="Glacial Indifference Bold"/>
              </a:rPr>
              <a:t>ВЛАГА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l="3337" t="3273" r="6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98474" y="3307605"/>
            <a:ext cx="11366680" cy="6842632"/>
            <a:chOff x="0" y="0"/>
            <a:chExt cx="15155574" cy="9123509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15155574" cy="9123509"/>
            </a:xfrm>
            <a:prstGeom prst="rect">
              <a:avLst/>
            </a:prstGeom>
            <a:solidFill>
              <a:srgbClr val="80675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251741" y="1885183"/>
              <a:ext cx="12652091" cy="54750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545"/>
                </a:lnSpc>
              </a:pPr>
              <a:r>
                <a:rPr lang="en-US" sz="5035">
                  <a:solidFill>
                    <a:srgbClr val="FEF3EA"/>
                  </a:solidFill>
                  <a:latin typeface="League Spartan"/>
                </a:rPr>
                <a:t>Причина зональности – неодинаковое количество тепла, поступающего</a:t>
              </a:r>
            </a:p>
            <a:p>
              <a:pPr algn="l">
                <a:lnSpc>
                  <a:spcPts val="6545"/>
                </a:lnSpc>
              </a:pPr>
              <a:r>
                <a:rPr lang="en-US" sz="5035">
                  <a:solidFill>
                    <a:srgbClr val="FEF3EA"/>
                  </a:solidFill>
                  <a:latin typeface="League Spartan"/>
                </a:rPr>
                <a:t>на разные широты, в связи с шарообразностью Земли.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l="3337" t="3273" r="6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2083" y="506894"/>
            <a:ext cx="16747217" cy="1201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40"/>
              </a:lnSpc>
            </a:pPr>
            <a:r>
              <a:rPr lang="en-US" sz="8800" b="1" spc="175" dirty="0">
                <a:solidFill>
                  <a:srgbClr val="000000"/>
                </a:solidFill>
                <a:latin typeface="Peace Sans"/>
              </a:rPr>
              <a:t>ЗАПОЛНИТЕ ТАБЛИЦУ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183672"/>
              </p:ext>
            </p:extLst>
          </p:nvPr>
        </p:nvGraphicFramePr>
        <p:xfrm>
          <a:off x="990599" y="2065021"/>
          <a:ext cx="16154400" cy="76880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92400"/>
                <a:gridCol w="2692400"/>
                <a:gridCol w="2692400"/>
                <a:gridCol w="2692400"/>
                <a:gridCol w="2692400"/>
                <a:gridCol w="2692400"/>
              </a:tblGrid>
              <a:tr h="20949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Климатический пояс</a:t>
                      </a:r>
                      <a:endParaRPr lang="ru-RU" sz="2800" dirty="0" smtClean="0"/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Средняя температура января</a:t>
                      </a:r>
                      <a:endParaRPr lang="ru-RU" sz="2800" dirty="0" smtClean="0"/>
                    </a:p>
                    <a:p>
                      <a:endParaRPr lang="ru-RU" sz="2800" dirty="0"/>
                    </a:p>
                  </a:txBody>
                  <a:tcP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Средняя температура июля</a:t>
                      </a:r>
                      <a:endParaRPr lang="ru-RU" sz="2800" dirty="0" smtClean="0"/>
                    </a:p>
                    <a:p>
                      <a:endParaRPr lang="ru-RU" sz="2800" dirty="0"/>
                    </a:p>
                  </a:txBody>
                  <a:tcP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Среднегодовое количество осадков</a:t>
                      </a:r>
                      <a:endParaRPr lang="ru-RU" sz="2800" dirty="0" smtClean="0"/>
                    </a:p>
                    <a:p>
                      <a:endParaRPr lang="ru-RU" sz="2800" dirty="0"/>
                    </a:p>
                  </a:txBody>
                  <a:tcP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Растения</a:t>
                      </a:r>
                      <a:endParaRPr lang="ru-RU" sz="2800" dirty="0" smtClean="0"/>
                    </a:p>
                    <a:p>
                      <a:endParaRPr lang="ru-RU" sz="2800" dirty="0"/>
                    </a:p>
                  </a:txBody>
                  <a:tcP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Животные</a:t>
                      </a:r>
                      <a:endParaRPr lang="ru-RU" sz="2800" dirty="0" smtClean="0"/>
                    </a:p>
                    <a:p>
                      <a:endParaRPr lang="ru-RU" sz="2800" dirty="0"/>
                    </a:p>
                  </a:txBody>
                  <a:tcPr>
                    <a:solidFill>
                      <a:srgbClr val="996633"/>
                    </a:solidFill>
                  </a:tcPr>
                </a:tc>
              </a:tr>
              <a:tr h="45015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</a:t>
                      </a:r>
                      <a:r>
                        <a:rPr lang="ru-RU" sz="2400" dirty="0" smtClean="0"/>
                        <a:t> Тундра 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5015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2400" b="1" baseline="0" dirty="0" smtClean="0"/>
                        <a:t>2</a:t>
                      </a:r>
                      <a:r>
                        <a:rPr lang="ru-RU" sz="2400" baseline="0" dirty="0" smtClean="0"/>
                        <a:t> Тайга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</a:t>
                      </a:r>
                      <a:r>
                        <a:rPr lang="ru-RU" sz="2400" baseline="0" dirty="0" smtClean="0"/>
                        <a:t> Смешанные и широколиственные леса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aseline="0" dirty="0" smtClean="0"/>
                        <a:t>Степи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5 </a:t>
                      </a:r>
                      <a:r>
                        <a:rPr lang="ru-RU" sz="2400" dirty="0" smtClean="0"/>
                        <a:t>Пустыни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6</a:t>
                      </a:r>
                      <a:r>
                        <a:rPr lang="ru-RU" sz="2400" dirty="0" smtClean="0"/>
                        <a:t> Саванны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7 </a:t>
                      </a:r>
                      <a:r>
                        <a:rPr lang="ru-RU" sz="2400" b="0" dirty="0" smtClean="0"/>
                        <a:t>В</a:t>
                      </a:r>
                      <a:r>
                        <a:rPr lang="ru-RU" sz="2400" dirty="0" smtClean="0"/>
                        <a:t>ечнозелёные жестколиственные леса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79248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8</a:t>
                      </a:r>
                      <a:r>
                        <a:rPr lang="ru-RU" sz="2400" dirty="0" smtClean="0"/>
                        <a:t> Экваториальные леса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"/>
            <a:ext cx="6325540" cy="10287000"/>
            <a:chOff x="0" y="1143000"/>
            <a:chExt cx="8434053" cy="16786898"/>
          </a:xfrm>
        </p:grpSpPr>
        <p:sp>
          <p:nvSpPr>
            <p:cNvPr id="3" name="AutoShape 3"/>
            <p:cNvSpPr/>
            <p:nvPr/>
          </p:nvSpPr>
          <p:spPr>
            <a:xfrm>
              <a:off x="0" y="1143000"/>
              <a:ext cx="8434053" cy="16786898"/>
            </a:xfrm>
            <a:prstGeom prst="rect">
              <a:avLst/>
            </a:prstGeom>
            <a:solidFill>
              <a:srgbClr val="80675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228600" y="4065162"/>
              <a:ext cx="7976853" cy="65829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459"/>
                </a:lnSpc>
              </a:pPr>
              <a:r>
                <a:rPr lang="en-US" sz="4199" spc="167" dirty="0">
                  <a:solidFill>
                    <a:srgbClr val="FEF3EA"/>
                  </a:solidFill>
                  <a:latin typeface="League Spartan Bold"/>
                </a:rPr>
                <a:t>КАК ВЫ</a:t>
              </a:r>
            </a:p>
            <a:p>
              <a:pPr algn="l">
                <a:lnSpc>
                  <a:spcPts val="5459"/>
                </a:lnSpc>
              </a:pPr>
              <a:r>
                <a:rPr lang="en-US" sz="4199" spc="167" dirty="0">
                  <a:solidFill>
                    <a:srgbClr val="FEF3EA"/>
                  </a:solidFill>
                  <a:latin typeface="League Spartan Bold"/>
                </a:rPr>
                <a:t>ДУМАЕТЕ, КАКОВА ЗАКОНОМЕРНОСТЬ РАСПРОСТРАНЕНИЯ РАСТЕНИЙ И ЖИВОТНЫХ В МИРОВОМ ОКЕАНЕ?</a:t>
              </a: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 rotWithShape="1">
          <a:blip r:embed="rId2"/>
          <a:srcRect l="19232" t="5628" r="19232" b="5628"/>
          <a:stretch/>
        </p:blipFill>
        <p:spPr>
          <a:xfrm>
            <a:off x="8225382" y="-1"/>
            <a:ext cx="10719351" cy="10287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67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95300" y="-514350"/>
            <a:ext cx="19278600" cy="11315700"/>
            <a:chOff x="0" y="0"/>
            <a:chExt cx="25704800" cy="150876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75000"/>
            </a:blip>
            <a:srcRect l="2464" r="40853"/>
            <a:stretch>
              <a:fillRect/>
            </a:stretch>
          </p:blipFill>
          <p:spPr>
            <a:xfrm>
              <a:off x="0" y="0"/>
              <a:ext cx="12852400" cy="15087600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>
              <a:alphaModFix amt="75000"/>
            </a:blip>
            <a:srcRect l="21655" r="21655"/>
            <a:stretch>
              <a:fillRect/>
            </a:stretch>
          </p:blipFill>
          <p:spPr>
            <a:xfrm>
              <a:off x="12852400" y="0"/>
              <a:ext cx="12852400" cy="15087600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3056041" y="1961665"/>
            <a:ext cx="12115627" cy="6720673"/>
            <a:chOff x="0" y="0"/>
            <a:chExt cx="16154170" cy="8960898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16154170" cy="8960898"/>
            </a:xfrm>
            <a:prstGeom prst="rect">
              <a:avLst/>
            </a:prstGeom>
            <a:solidFill>
              <a:srgbClr val="806753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1158440" y="2066766"/>
              <a:ext cx="13837341" cy="58369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35"/>
                </a:lnSpc>
              </a:pPr>
              <a:r>
                <a:rPr lang="en-US" sz="2957">
                  <a:solidFill>
                    <a:srgbClr val="FEF3EA"/>
                  </a:solidFill>
                  <a:latin typeface="Glacial Indifference"/>
                </a:rPr>
                <a:t>Типы растительного покрова образуются на Земле в соответствии с климатическими поясами и областями. Богаче всего растительность там, где жарко и влажно. Больше всего видов ратений найдено во влажных экватариальных лесах, которые ещё не исследованы до конца. Беднее всего видами растений самые жаркие и сухие районы Земли - пустыни. Внешний облик животных зависит от их местообитания.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58389" y="1028564"/>
              <a:ext cx="13828963" cy="6723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118"/>
                </a:lnSpc>
              </a:pPr>
              <a:r>
                <a:rPr lang="en-US" sz="3168" spc="126">
                  <a:solidFill>
                    <a:srgbClr val="FEF3EA"/>
                  </a:solidFill>
                  <a:latin typeface="League Spartan"/>
                </a:rPr>
                <a:t>ВЫВОДЫ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203</Words>
  <Application>Microsoft Office PowerPoint</Application>
  <PresentationFormat>Произвольный</PresentationFormat>
  <Paragraphs>37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Arial</vt:lpstr>
      <vt:lpstr>League Spartan Bold</vt:lpstr>
      <vt:lpstr>Times New Roman</vt:lpstr>
      <vt:lpstr>Peace Sans</vt:lpstr>
      <vt:lpstr>Calibri</vt:lpstr>
      <vt:lpstr>League Spartan</vt:lpstr>
      <vt:lpstr>Arimo Bold</vt:lpstr>
      <vt:lpstr>Glacial Indifference Bold</vt:lpstr>
      <vt:lpstr>Arimo</vt:lpstr>
      <vt:lpstr>Glacial Indifference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Распространение организмов на Земле</dc:title>
  <cp:lastModifiedBy>МАРИНА</cp:lastModifiedBy>
  <cp:revision>6</cp:revision>
  <dcterms:created xsi:type="dcterms:W3CDTF">2006-08-16T00:00:00Z</dcterms:created>
  <dcterms:modified xsi:type="dcterms:W3CDTF">2020-05-08T03:40:04Z</dcterms:modified>
  <dc:identifier>DAD7k1xYQb0</dc:identifier>
</cp:coreProperties>
</file>