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8" r:id="rId3"/>
    <p:sldId id="257" r:id="rId4"/>
    <p:sldId id="259" r:id="rId5"/>
    <p:sldId id="260" r:id="rId6"/>
    <p:sldId id="261" r:id="rId7"/>
    <p:sldId id="263" r:id="rId8"/>
    <p:sldId id="264" r:id="rId9"/>
    <p:sldId id="265" r:id="rId10"/>
    <p:sldId id="271" r:id="rId11"/>
    <p:sldId id="272" r:id="rId12"/>
    <p:sldId id="273" r:id="rId13"/>
    <p:sldId id="274" r:id="rId14"/>
    <p:sldId id="275" r:id="rId15"/>
    <p:sldId id="276" r:id="rId16"/>
    <p:sldId id="262" r:id="rId17"/>
    <p:sldId id="266" r:id="rId18"/>
    <p:sldId id="267" r:id="rId19"/>
    <p:sldId id="268" r:id="rId20"/>
    <p:sldId id="269" r:id="rId21"/>
    <p:sldId id="270" r:id="rId22"/>
    <p:sldId id="281" r:id="rId23"/>
    <p:sldId id="285" r:id="rId24"/>
    <p:sldId id="278" r:id="rId25"/>
    <p:sldId id="279" r:id="rId26"/>
    <p:sldId id="280" r:id="rId27"/>
    <p:sldId id="282" r:id="rId28"/>
    <p:sldId id="283" r:id="rId29"/>
    <p:sldId id="284" r:id="rId30"/>
    <p:sldId id="277"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1629" autoAdjust="0"/>
  </p:normalViewPr>
  <p:slideViewPr>
    <p:cSldViewPr>
      <p:cViewPr varScale="1">
        <p:scale>
          <a:sx n="42" d="100"/>
          <a:sy n="42" d="100"/>
        </p:scale>
        <p:origin x="-2597" y="-9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CA0562-A232-4763-8850-41AE070115E3}" type="datetimeFigureOut">
              <a:rPr lang="ru-RU" smtClean="0"/>
              <a:t>20.04.2017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551332-873F-4C6C-8659-6E20D6C2873F}" type="slidenum">
              <a:rPr lang="ru-RU" smtClean="0"/>
              <a:t>‹#›</a:t>
            </a:fld>
            <a:endParaRPr lang="ru-RU"/>
          </a:p>
        </p:txBody>
      </p:sp>
    </p:spTree>
    <p:extLst>
      <p:ext uri="{BB962C8B-B14F-4D97-AF65-F5344CB8AC3E}">
        <p14:creationId xmlns:p14="http://schemas.microsoft.com/office/powerpoint/2010/main" val="672113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В: - Ребята, какой праздник мы отмечаем 9 мая?</a:t>
            </a:r>
          </a:p>
          <a:p>
            <a:r>
              <a:rPr lang="ru-RU" sz="1200" b="0" i="0" kern="1200" dirty="0" smtClean="0">
                <a:solidFill>
                  <a:schemeClr val="tx1"/>
                </a:solidFill>
                <a:effectLst/>
                <a:latin typeface="+mn-lt"/>
                <a:ea typeface="+mn-ea"/>
                <a:cs typeface="+mn-cs"/>
              </a:rPr>
              <a:t>Д:-День Победы</a:t>
            </a:r>
          </a:p>
          <a:p>
            <a:r>
              <a:rPr lang="ru-RU" sz="1200" b="0" i="0" kern="1200" dirty="0" smtClean="0">
                <a:solidFill>
                  <a:schemeClr val="tx1"/>
                </a:solidFill>
                <a:effectLst/>
                <a:latin typeface="+mn-lt"/>
                <a:ea typeface="+mn-ea"/>
                <a:cs typeface="+mn-cs"/>
              </a:rPr>
              <a:t>В: - Правильно. День Победы и радостный и грустный. Радостный он от того, что наш народ одержал победу над фашисткой Германией, а грустный потому, что  очень дорогой ценой досталась нам эта победа. </a:t>
            </a:r>
          </a:p>
          <a:p>
            <a:r>
              <a:rPr lang="ru-RU" sz="1200" b="0" i="0" kern="1200" dirty="0" smtClean="0">
                <a:solidFill>
                  <a:schemeClr val="tx1"/>
                </a:solidFill>
                <a:effectLst/>
                <a:latin typeface="+mn-lt"/>
                <a:ea typeface="+mn-ea"/>
                <a:cs typeface="+mn-cs"/>
              </a:rPr>
              <a:t>Об одном из самых значимых периодов в истории нашей страны я и хочу вам сегодня рассказать.</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1</a:t>
            </a:fld>
            <a:endParaRPr lang="ru-RU"/>
          </a:p>
        </p:txBody>
      </p:sp>
    </p:spTree>
    <p:extLst>
      <p:ext uri="{BB962C8B-B14F-4D97-AF65-F5344CB8AC3E}">
        <p14:creationId xmlns:p14="http://schemas.microsoft.com/office/powerpoint/2010/main" val="1250885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Подвиги детей на войне заслуживают не меньшего уважения, чем подвиги взрослых. В рядах армии во время Великой Отечественной войны сражалось 3500 детей, чей возраст составлял меньше 16 лет. Пятеро были удостоены высшей воинской награды. О троих из них мы поговорим подробнее, хотя это были далеко не все, особо отличившиеся на войне дети-герои, которые заслуживают упоминания. </a:t>
            </a:r>
          </a:p>
        </p:txBody>
      </p:sp>
      <p:sp>
        <p:nvSpPr>
          <p:cNvPr id="4" name="Номер слайда 3"/>
          <p:cNvSpPr>
            <a:spLocks noGrp="1"/>
          </p:cNvSpPr>
          <p:nvPr>
            <p:ph type="sldNum" sz="quarter" idx="10"/>
          </p:nvPr>
        </p:nvSpPr>
        <p:spPr/>
        <p:txBody>
          <a:bodyPr/>
          <a:lstStyle/>
          <a:p>
            <a:fld id="{B0551332-873F-4C6C-8659-6E20D6C2873F}" type="slidenum">
              <a:rPr lang="ru-RU" smtClean="0"/>
              <a:t>11</a:t>
            </a:fld>
            <a:endParaRPr lang="ru-RU"/>
          </a:p>
        </p:txBody>
      </p:sp>
    </p:spTree>
    <p:extLst>
      <p:ext uri="{BB962C8B-B14F-4D97-AF65-F5344CB8AC3E}">
        <p14:creationId xmlns:p14="http://schemas.microsoft.com/office/powerpoint/2010/main" val="2386171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Его первым заданием (и он его успешно выполнил) было уничтожить отряд полевой жандармерии. Это задание было далеко не последним. Валя Котик погиб в 1944 году, через 5 дней после того, как ему исполнилось 14</a:t>
            </a:r>
            <a:r>
              <a:rPr lang="ru-RU" sz="1200" b="0" i="0" kern="1200" baseline="0" dirty="0" smtClean="0">
                <a:solidFill>
                  <a:schemeClr val="tx1"/>
                </a:solidFill>
                <a:effectLst/>
                <a:latin typeface="+mn-lt"/>
                <a:ea typeface="+mn-ea"/>
                <a:cs typeface="+mn-cs"/>
              </a:rPr>
              <a:t> лет.</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12</a:t>
            </a:fld>
            <a:endParaRPr lang="ru-RU"/>
          </a:p>
        </p:txBody>
      </p:sp>
    </p:spTree>
    <p:extLst>
      <p:ext uri="{BB962C8B-B14F-4D97-AF65-F5344CB8AC3E}">
        <p14:creationId xmlns:p14="http://schemas.microsoft.com/office/powerpoint/2010/main" val="707590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С началом войны он ушел в партизаны. Он под видом нищего обходил деревни и передавал важные сведения партизанам. Леня участвовал в 27 боях, подрывал автомашины с боеприпасами и более десятка мостов. В 1943 его отряд не смог выбраться из окружения. </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13</a:t>
            </a:fld>
            <a:endParaRPr lang="ru-RU"/>
          </a:p>
        </p:txBody>
      </p:sp>
    </p:spTree>
    <p:extLst>
      <p:ext uri="{BB962C8B-B14F-4D97-AF65-F5344CB8AC3E}">
        <p14:creationId xmlns:p14="http://schemas.microsoft.com/office/powerpoint/2010/main" val="1054534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Также она была членом подпольной комсомольско-молодежной организации «Юные мстители». В 1943 году ей поручили выяснить причины развала этой организации и наладить связь с подпольем. По возвращении в отряд ее арестовали немцы. Во время одного из допросов она схватила пистолет фашистского следователя и застрелила его и еще двоих фашистов. Она пыталась бежать, но ее схватили. Девочку пытали жестко и изощренно, чтобы она назвала имена других подпольщиков, но она была непоколебима. В 1944 году ее расстреляли. </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14</a:t>
            </a:fld>
            <a:endParaRPr lang="ru-RU"/>
          </a:p>
        </p:txBody>
      </p:sp>
    </p:spTree>
    <p:extLst>
      <p:ext uri="{BB962C8B-B14F-4D97-AF65-F5344CB8AC3E}">
        <p14:creationId xmlns:p14="http://schemas.microsoft.com/office/powerpoint/2010/main" val="39449744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Мало кто знает, что в то время бок о бок с солдатами гордо и отважно сражались братья наши меньшие. Лошади, собаки, кошки и голуби, как и люди совершали подвиги. И гибли, как и люди. Как и Герои Великой Отечественной Войны, боевые животные спасли тысячи человечески жизней и помогли приблизить долгожданный День Победы.</a:t>
            </a:r>
          </a:p>
          <a:p>
            <a:r>
              <a:rPr lang="ru-RU" sz="1200" b="0" i="0" kern="1200" dirty="0" smtClean="0">
                <a:solidFill>
                  <a:schemeClr val="tx1"/>
                </a:solidFill>
                <a:effectLst/>
                <a:latin typeface="+mn-lt"/>
                <a:ea typeface="+mn-ea"/>
                <a:cs typeface="+mn-cs"/>
              </a:rPr>
              <a:t>Часто лошадей использовали для стремительных рейдов по тылам противника, для налетов и диверсий.</a:t>
            </a:r>
          </a:p>
          <a:p>
            <a:r>
              <a:rPr lang="ru-RU" sz="1200" b="0" i="0" kern="1200" dirty="0" smtClean="0">
                <a:solidFill>
                  <a:schemeClr val="tx1"/>
                </a:solidFill>
                <a:effectLst/>
                <a:latin typeface="+mn-lt"/>
                <a:ea typeface="+mn-ea"/>
                <a:cs typeface="+mn-cs"/>
              </a:rPr>
              <a:t>Собаки забирали с линии огня раненных и доставляли на поле боя боеприпасы.  Через самое пекло собаки-связисты доставали важные поручения.</a:t>
            </a:r>
          </a:p>
          <a:p>
            <a:r>
              <a:rPr lang="ru-RU" sz="1200" b="0" i="0" kern="1200" dirty="0" smtClean="0">
                <a:solidFill>
                  <a:schemeClr val="tx1"/>
                </a:solidFill>
                <a:effectLst/>
                <a:latin typeface="+mn-lt"/>
                <a:ea typeface="+mn-ea"/>
                <a:cs typeface="+mn-cs"/>
              </a:rPr>
              <a:t>Благодаря своей чувствительности кошки безошибочно определяли приближение надвигающейся бомбардировки, активно выражали свое беспокойство и, таким образом, предупреждали своих хозяев о приближающейся опасности</a:t>
            </a:r>
            <a:r>
              <a:rPr lang="ru-RU" sz="1200" b="0" i="0" kern="1200" dirty="0" smtClean="0">
                <a:solidFill>
                  <a:schemeClr val="tx1"/>
                </a:solidFill>
                <a:effectLst/>
                <a:latin typeface="+mn-lt"/>
                <a:ea typeface="+mn-ea"/>
                <a:cs typeface="+mn-cs"/>
              </a:rPr>
              <a:t>.</a:t>
            </a:r>
          </a:p>
          <a:p>
            <a:r>
              <a:rPr lang="ru-RU" sz="1200" kern="1200" dirty="0" smtClean="0">
                <a:solidFill>
                  <a:schemeClr val="tx1"/>
                </a:solidFill>
                <a:effectLst/>
                <a:latin typeface="+mn-lt"/>
                <a:ea typeface="+mn-ea"/>
                <a:cs typeface="+mn-cs"/>
              </a:rPr>
              <a:t>В: - А как вы думаете, какую пользу на войне приносили голуби?</a:t>
            </a:r>
          </a:p>
          <a:p>
            <a:r>
              <a:rPr lang="ru-RU" sz="1200" kern="1200" dirty="0" smtClean="0">
                <a:solidFill>
                  <a:schemeClr val="tx1"/>
                </a:solidFill>
                <a:effectLst/>
                <a:latin typeface="+mn-lt"/>
                <a:ea typeface="+mn-ea"/>
                <a:cs typeface="+mn-cs"/>
              </a:rPr>
              <a:t>Д: - Разносили почту.</a:t>
            </a:r>
          </a:p>
          <a:p>
            <a:r>
              <a:rPr lang="ru-RU" sz="1200" kern="1200" dirty="0" smtClean="0">
                <a:solidFill>
                  <a:schemeClr val="tx1"/>
                </a:solidFill>
                <a:effectLst/>
                <a:latin typeface="+mn-lt"/>
                <a:ea typeface="+mn-ea"/>
                <a:cs typeface="+mn-cs"/>
              </a:rPr>
              <a:t>В: - Правильно. </a:t>
            </a:r>
            <a:r>
              <a:rPr lang="ru-RU" sz="1200" b="0" i="0" kern="1200" dirty="0" smtClean="0">
                <a:solidFill>
                  <a:schemeClr val="tx1"/>
                </a:solidFill>
                <a:effectLst/>
                <a:latin typeface="+mn-lt"/>
                <a:ea typeface="+mn-ea"/>
                <a:cs typeface="+mn-cs"/>
              </a:rPr>
              <a:t>За </a:t>
            </a:r>
            <a:r>
              <a:rPr lang="ru-RU" sz="1200" b="0" i="0" kern="1200" dirty="0" smtClean="0">
                <a:solidFill>
                  <a:schemeClr val="tx1"/>
                </a:solidFill>
                <a:effectLst/>
                <a:latin typeface="+mn-lt"/>
                <a:ea typeface="+mn-ea"/>
                <a:cs typeface="+mn-cs"/>
              </a:rPr>
              <a:t>годы войны почтовыми голубями было доставлено более 15000 «</a:t>
            </a:r>
            <a:r>
              <a:rPr lang="ru-RU" sz="1200" b="0" i="0" kern="1200" dirty="0" err="1" smtClean="0">
                <a:solidFill>
                  <a:schemeClr val="tx1"/>
                </a:solidFill>
                <a:effectLst/>
                <a:latin typeface="+mn-lt"/>
                <a:ea typeface="+mn-ea"/>
                <a:cs typeface="+mn-cs"/>
              </a:rPr>
              <a:t>голубеграмм</a:t>
            </a:r>
            <a:r>
              <a:rPr lang="ru-RU" sz="1200" b="0" i="0" kern="1200" dirty="0" smtClean="0">
                <a:solidFill>
                  <a:schemeClr val="tx1"/>
                </a:solidFill>
                <a:effectLst/>
                <a:latin typeface="+mn-lt"/>
                <a:ea typeface="+mn-ea"/>
                <a:cs typeface="+mn-cs"/>
              </a:rPr>
              <a:t>».</a:t>
            </a:r>
          </a:p>
          <a:p>
            <a:r>
              <a:rPr lang="ru-RU" sz="1200" b="0" i="0" kern="1200" dirty="0" smtClean="0">
                <a:solidFill>
                  <a:schemeClr val="tx1"/>
                </a:solidFill>
                <a:effectLst/>
                <a:latin typeface="+mn-lt"/>
                <a:ea typeface="+mn-ea"/>
                <a:cs typeface="+mn-cs"/>
              </a:rPr>
              <a:t>Верблюды славились выносливостью, поэтому вместо трех пар коней, полагающихся для перевозки пушек, запрягали две пары верблюдов</a:t>
            </a:r>
            <a:r>
              <a:rPr lang="ru-RU" sz="1200" b="0" i="0" kern="1200" dirty="0" smtClean="0">
                <a:solidFill>
                  <a:schemeClr val="tx1"/>
                </a:solidFill>
                <a:effectLst/>
                <a:latin typeface="+mn-lt"/>
                <a:ea typeface="+mn-ea"/>
                <a:cs typeface="+mn-cs"/>
              </a:rPr>
              <a:t>.</a:t>
            </a:r>
          </a:p>
          <a:p>
            <a:r>
              <a:rPr lang="ru-RU" sz="1200" b="0" i="0" kern="1200" dirty="0" smtClean="0">
                <a:solidFill>
                  <a:schemeClr val="tx1"/>
                </a:solidFill>
                <a:effectLst/>
                <a:latin typeface="+mn-lt"/>
                <a:ea typeface="+mn-ea"/>
                <a:cs typeface="+mn-cs"/>
              </a:rPr>
              <a:t>Все</a:t>
            </a:r>
            <a:r>
              <a:rPr lang="ru-RU" sz="1200" b="0" i="0" kern="1200" baseline="0" dirty="0" smtClean="0">
                <a:solidFill>
                  <a:schemeClr val="tx1"/>
                </a:solidFill>
                <a:effectLst/>
                <a:latin typeface="+mn-lt"/>
                <a:ea typeface="+mn-ea"/>
                <a:cs typeface="+mn-cs"/>
              </a:rPr>
              <a:t> взрослые и дети, животные, сражались за мир на земле. Предлагаю вам размяться, выполнить упражнения «Пусть всегда будет мир!»</a:t>
            </a:r>
          </a:p>
          <a:p>
            <a:r>
              <a:rPr lang="ru-RU" sz="1200" b="1" i="0" kern="1200" dirty="0" err="1" smtClean="0">
                <a:solidFill>
                  <a:schemeClr val="tx1"/>
                </a:solidFill>
                <a:effectLst/>
                <a:latin typeface="+mn-lt"/>
                <a:ea typeface="+mn-ea"/>
                <a:cs typeface="+mn-cs"/>
              </a:rPr>
              <a:t>Физкульт</a:t>
            </a:r>
            <a:r>
              <a:rPr lang="ru-RU" sz="1200" b="1" i="0" kern="1200" dirty="0" smtClean="0">
                <a:solidFill>
                  <a:schemeClr val="tx1"/>
                </a:solidFill>
                <a:effectLst/>
                <a:latin typeface="+mn-lt"/>
                <a:ea typeface="+mn-ea"/>
                <a:cs typeface="+mn-cs"/>
              </a:rPr>
              <a:t>-минутка: «Победа!» </a:t>
            </a:r>
            <a:r>
              <a:rPr lang="ru-RU" dirty="0" smtClean="0"/>
              <a:t/>
            </a:r>
            <a:br>
              <a:rPr lang="ru-RU" dirty="0" smtClean="0"/>
            </a:br>
            <a:r>
              <a:rPr lang="ru-RU" sz="1200" b="0" i="0" kern="1200" dirty="0" smtClean="0">
                <a:solidFill>
                  <a:schemeClr val="tx1"/>
                </a:solidFill>
                <a:effectLst/>
                <a:latin typeface="+mn-lt"/>
                <a:ea typeface="+mn-ea"/>
                <a:cs typeface="+mn-cs"/>
              </a:rPr>
              <a:t>Мы празднуем Победу! </a:t>
            </a:r>
            <a:r>
              <a:rPr lang="ru-RU" sz="1200" b="0" i="1" kern="1200" dirty="0" smtClean="0">
                <a:solidFill>
                  <a:schemeClr val="tx1"/>
                </a:solidFill>
                <a:effectLst/>
                <a:latin typeface="+mn-lt"/>
                <a:ea typeface="+mn-ea"/>
                <a:cs typeface="+mn-cs"/>
              </a:rPr>
              <a:t>Шагают на месте. </a:t>
            </a:r>
            <a:r>
              <a:rPr lang="ru-RU" dirty="0" smtClean="0"/>
              <a:t/>
            </a:r>
            <a:br>
              <a:rPr lang="ru-RU" dirty="0" smtClean="0"/>
            </a:br>
            <a:r>
              <a:rPr lang="ru-RU" sz="1200" b="0" i="0" kern="1200" dirty="0" smtClean="0">
                <a:solidFill>
                  <a:schemeClr val="tx1"/>
                </a:solidFill>
                <a:effectLst/>
                <a:latin typeface="+mn-lt"/>
                <a:ea typeface="+mn-ea"/>
                <a:cs typeface="+mn-cs"/>
              </a:rPr>
              <a:t>Салют! Салют! Салют! </a:t>
            </a:r>
            <a:r>
              <a:rPr lang="ru-RU" sz="1200" b="0" i="1" kern="1200" dirty="0" smtClean="0">
                <a:solidFill>
                  <a:schemeClr val="tx1"/>
                </a:solidFill>
                <a:effectLst/>
                <a:latin typeface="+mn-lt"/>
                <a:ea typeface="+mn-ea"/>
                <a:cs typeface="+mn-cs"/>
              </a:rPr>
              <a:t>Руки поднять вверх, пальцы сжимаем, разжимаем </a:t>
            </a:r>
            <a:r>
              <a:rPr lang="ru-RU" dirty="0" smtClean="0"/>
              <a:t/>
            </a:r>
            <a:br>
              <a:rPr lang="ru-RU" dirty="0" smtClean="0"/>
            </a:br>
            <a:r>
              <a:rPr lang="ru-RU" sz="1200" b="0" i="0" kern="1200" dirty="0" smtClean="0">
                <a:solidFill>
                  <a:schemeClr val="tx1"/>
                </a:solidFill>
                <a:effectLst/>
                <a:latin typeface="+mn-lt"/>
                <a:ea typeface="+mn-ea"/>
                <a:cs typeface="+mn-cs"/>
              </a:rPr>
              <a:t>Кругом цветы весенние </a:t>
            </a:r>
            <a:r>
              <a:rPr lang="ru-RU" sz="1200" b="0" i="1" kern="1200" dirty="0" smtClean="0">
                <a:solidFill>
                  <a:schemeClr val="tx1"/>
                </a:solidFill>
                <a:effectLst/>
                <a:latin typeface="+mn-lt"/>
                <a:ea typeface="+mn-ea"/>
                <a:cs typeface="+mn-cs"/>
              </a:rPr>
              <a:t>Руки на пояс, повороты туловища, </a:t>
            </a:r>
            <a:r>
              <a:rPr lang="ru-RU" dirty="0" smtClean="0"/>
              <a:t/>
            </a:r>
            <a:br>
              <a:rPr lang="ru-RU" dirty="0" smtClean="0"/>
            </a:br>
            <a:r>
              <a:rPr lang="ru-RU" sz="1200" b="0" i="0" kern="1200" dirty="0" smtClean="0">
                <a:solidFill>
                  <a:schemeClr val="tx1"/>
                </a:solidFill>
                <a:effectLst/>
                <a:latin typeface="+mn-lt"/>
                <a:ea typeface="+mn-ea"/>
                <a:cs typeface="+mn-cs"/>
              </a:rPr>
              <a:t>Цветут, цветут, цветут! </a:t>
            </a:r>
            <a:r>
              <a:rPr lang="ru-RU" sz="1200" b="0" i="1" kern="1200" dirty="0" smtClean="0">
                <a:solidFill>
                  <a:schemeClr val="tx1"/>
                </a:solidFill>
                <a:effectLst/>
                <a:latin typeface="+mn-lt"/>
                <a:ea typeface="+mn-ea"/>
                <a:cs typeface="+mn-cs"/>
              </a:rPr>
              <a:t>Руки развести в стороны. </a:t>
            </a:r>
            <a:r>
              <a:rPr lang="ru-RU" dirty="0" smtClean="0"/>
              <a:t/>
            </a:r>
            <a:br>
              <a:rPr lang="ru-RU" dirty="0" smtClean="0"/>
            </a:br>
            <a:r>
              <a:rPr lang="ru-RU" sz="1200" b="0" i="0" kern="1200" dirty="0" smtClean="0">
                <a:solidFill>
                  <a:schemeClr val="tx1"/>
                </a:solidFill>
                <a:effectLst/>
                <a:latin typeface="+mn-lt"/>
                <a:ea typeface="+mn-ea"/>
                <a:cs typeface="+mn-cs"/>
              </a:rPr>
              <a:t>Все люди пляшут, празднуют, </a:t>
            </a:r>
            <a:r>
              <a:rPr lang="ru-RU" sz="1200" b="0" i="1" kern="1200" dirty="0" smtClean="0">
                <a:solidFill>
                  <a:schemeClr val="tx1"/>
                </a:solidFill>
                <a:effectLst/>
                <a:latin typeface="+mn-lt"/>
                <a:ea typeface="+mn-ea"/>
                <a:cs typeface="+mn-cs"/>
              </a:rPr>
              <a:t>Приседания с выставлением ног вперёд. </a:t>
            </a:r>
            <a:r>
              <a:rPr lang="ru-RU" dirty="0" smtClean="0"/>
              <a:t/>
            </a:r>
            <a:br>
              <a:rPr lang="ru-RU" dirty="0" smtClean="0"/>
            </a:br>
            <a:r>
              <a:rPr lang="ru-RU" sz="1200" b="0" i="0" kern="1200" dirty="0" smtClean="0">
                <a:solidFill>
                  <a:schemeClr val="tx1"/>
                </a:solidFill>
                <a:effectLst/>
                <a:latin typeface="+mn-lt"/>
                <a:ea typeface="+mn-ea"/>
                <a:cs typeface="+mn-cs"/>
              </a:rPr>
              <a:t>Поют, поют, поют! </a:t>
            </a:r>
            <a:r>
              <a:rPr lang="ru-RU" dirty="0" smtClean="0"/>
              <a:t/>
            </a:r>
            <a:br>
              <a:rPr lang="ru-RU" dirty="0" smtClean="0"/>
            </a:br>
            <a:r>
              <a:rPr lang="ru-RU" sz="1200" b="0" i="0" kern="1200" dirty="0" smtClean="0">
                <a:solidFill>
                  <a:schemeClr val="tx1"/>
                </a:solidFill>
                <a:effectLst/>
                <a:latin typeface="+mn-lt"/>
                <a:ea typeface="+mn-ea"/>
                <a:cs typeface="+mn-cs"/>
              </a:rPr>
              <a:t>Пусть в мире страны разные </a:t>
            </a:r>
            <a:r>
              <a:rPr lang="ru-RU" sz="1200" b="0" i="1" kern="1200" dirty="0" smtClean="0">
                <a:solidFill>
                  <a:schemeClr val="tx1"/>
                </a:solidFill>
                <a:effectLst/>
                <a:latin typeface="+mn-lt"/>
                <a:ea typeface="+mn-ea"/>
                <a:cs typeface="+mn-cs"/>
              </a:rPr>
              <a:t>Вдох, круговое движение руками, изображая </a:t>
            </a:r>
            <a:r>
              <a:rPr lang="ru-RU" dirty="0" smtClean="0"/>
              <a:t/>
            </a:r>
            <a:br>
              <a:rPr lang="ru-RU" dirty="0" smtClean="0"/>
            </a:br>
            <a:r>
              <a:rPr lang="ru-RU" sz="1200" b="0" i="0" kern="1200" dirty="0" smtClean="0">
                <a:solidFill>
                  <a:schemeClr val="tx1"/>
                </a:solidFill>
                <a:effectLst/>
                <a:latin typeface="+mn-lt"/>
                <a:ea typeface="+mn-ea"/>
                <a:cs typeface="+mn-cs"/>
              </a:rPr>
              <a:t>Живут, живут, живут! </a:t>
            </a:r>
            <a:r>
              <a:rPr lang="ru-RU" sz="1200" b="0" i="1" kern="1200" dirty="0" smtClean="0">
                <a:solidFill>
                  <a:schemeClr val="tx1"/>
                </a:solidFill>
                <a:effectLst/>
                <a:latin typeface="+mn-lt"/>
                <a:ea typeface="+mn-ea"/>
                <a:cs typeface="+mn-cs"/>
              </a:rPr>
              <a:t>земной шар.</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15</a:t>
            </a:fld>
            <a:endParaRPr lang="ru-RU"/>
          </a:p>
        </p:txBody>
      </p:sp>
    </p:spTree>
    <p:extLst>
      <p:ext uri="{BB962C8B-B14F-4D97-AF65-F5344CB8AC3E}">
        <p14:creationId xmlns:p14="http://schemas.microsoft.com/office/powerpoint/2010/main" val="1381722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 А теперь перейдем к конкретным военным</a:t>
            </a:r>
            <a:r>
              <a:rPr lang="ru-RU" baseline="0" dirty="0" smtClean="0"/>
              <a:t> событиям. </a:t>
            </a:r>
            <a:r>
              <a:rPr lang="ru-RU" baseline="0" dirty="0" err="1" smtClean="0"/>
              <a:t>Вот,например</a:t>
            </a:r>
            <a:r>
              <a:rPr lang="ru-RU" baseline="0" dirty="0" smtClean="0"/>
              <a:t>, п</a:t>
            </a:r>
            <a:r>
              <a:rPr lang="ru-RU" dirty="0" smtClean="0"/>
              <a:t>осмотрите </a:t>
            </a:r>
            <a:r>
              <a:rPr lang="ru-RU" dirty="0" smtClean="0"/>
              <a:t>на фрагмент картины.</a:t>
            </a:r>
            <a:r>
              <a:rPr lang="ru-RU" baseline="0" dirty="0" smtClean="0"/>
              <a:t> </a:t>
            </a:r>
            <a:r>
              <a:rPr lang="ru-RU" baseline="0" dirty="0" smtClean="0"/>
              <a:t>Это к</a:t>
            </a:r>
            <a:r>
              <a:rPr lang="ru-RU" sz="1200" dirty="0" smtClean="0">
                <a:latin typeface="Times New Roman" panose="02020603050405020304" pitchFamily="18" charset="0"/>
                <a:cs typeface="Times New Roman" panose="02020603050405020304" pitchFamily="18" charset="0"/>
              </a:rPr>
              <a:t>онтрнаступление  советских войска под Москвой в декабре 1941 года. </a:t>
            </a:r>
            <a:r>
              <a:rPr lang="ru-RU" baseline="0" dirty="0" smtClean="0"/>
              <a:t>Недавно </a:t>
            </a:r>
            <a:r>
              <a:rPr lang="ru-RU" baseline="0" dirty="0" smtClean="0"/>
              <a:t>проходил бой. Деревня разрушена. От изб остались только печные трубы. Брошены отступающим врагом разбитая военная техника и погибшие солдаты. Но враг не сдается. А на защиту Москвы идут обученные войска. Готовится крупная военная операция. Вот солдаты несут противотанковые ружья. Идет отряд разведчиков в белой маскировочной одежде. В этом бою будет участвовать сильная военная техника и самолеты. Враг будет отброшен от Москвы и начнется наступление на фашистов. Все так и случилось. Но завершить это наступление полным разгромом врага не удалось. Для этого у страны не было ни сил, ни средств.</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16</a:t>
            </a:fld>
            <a:endParaRPr lang="ru-RU"/>
          </a:p>
        </p:txBody>
      </p:sp>
    </p:spTree>
    <p:extLst>
      <p:ext uri="{BB962C8B-B14F-4D97-AF65-F5344CB8AC3E}">
        <p14:creationId xmlns:p14="http://schemas.microsoft.com/office/powerpoint/2010/main" val="3434542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800" dirty="0" smtClean="0">
                <a:latin typeface="Times New Roman" panose="02020603050405020304" pitchFamily="18" charset="0"/>
                <a:cs typeface="Times New Roman" panose="02020603050405020304" pitchFamily="18" charset="0"/>
              </a:rPr>
              <a:t>В самом начале войны немецко-фашистские войска сумели близко подойти к городу Ленинграду (ныне</a:t>
            </a:r>
            <a:r>
              <a:rPr lang="ru-RU" sz="1800" baseline="0" dirty="0" smtClean="0">
                <a:latin typeface="Times New Roman" panose="02020603050405020304" pitchFamily="18" charset="0"/>
                <a:cs typeface="Times New Roman" panose="02020603050405020304" pitchFamily="18" charset="0"/>
              </a:rPr>
              <a:t> Санкт Петербургу) и окружить город со всех сторон. Это называется блокадой.</a:t>
            </a:r>
            <a:endParaRPr lang="ru-RU" sz="18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B0551332-873F-4C6C-8659-6E20D6C2873F}" type="slidenum">
              <a:rPr lang="ru-RU" smtClean="0"/>
              <a:t>17</a:t>
            </a:fld>
            <a:endParaRPr lang="ru-RU"/>
          </a:p>
        </p:txBody>
      </p:sp>
    </p:spTree>
    <p:extLst>
      <p:ext uri="{BB962C8B-B14F-4D97-AF65-F5344CB8AC3E}">
        <p14:creationId xmlns:p14="http://schemas.microsoft.com/office/powerpoint/2010/main" val="245214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Особенно трудно было ленинградцам зимой. Не было света, воды, тепла. За водой ходили на реку Неву.</a:t>
            </a:r>
            <a:r>
              <a:rPr lang="ru-RU" baseline="0" dirty="0" smtClean="0"/>
              <a:t> 120 граммов хлеба люди растягивали на весь день. В неотапливаемых квартирах люди умирали от голода и холода. Трудно приходилось ленинградцам, но город не сдавался. </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18</a:t>
            </a:fld>
            <a:endParaRPr lang="ru-RU"/>
          </a:p>
        </p:txBody>
      </p:sp>
    </p:spTree>
    <p:extLst>
      <p:ext uri="{BB962C8B-B14F-4D97-AF65-F5344CB8AC3E}">
        <p14:creationId xmlns:p14="http://schemas.microsoft.com/office/powerpoint/2010/main" val="1656133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Около</a:t>
            </a:r>
            <a:r>
              <a:rPr lang="ru-RU" baseline="0" dirty="0" smtClean="0"/>
              <a:t> города Курска произошло знаменитое танковое сражение у села Прохоровка. В этом сражении столкнулись более тысячи танков. Шли рукопашные бои и в воздухе. Черным дымом затянуло небо. Танковое сражение фашисты проиграли. В честь этой победы впервые в Москве был дан салют.</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19</a:t>
            </a:fld>
            <a:endParaRPr lang="ru-RU"/>
          </a:p>
        </p:txBody>
      </p:sp>
    </p:spTree>
    <p:extLst>
      <p:ext uri="{BB962C8B-B14F-4D97-AF65-F5344CB8AC3E}">
        <p14:creationId xmlns:p14="http://schemas.microsoft.com/office/powerpoint/2010/main" val="721293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Через три года после начала войны наша армия сумела освободить территорию Советского</a:t>
            </a:r>
            <a:r>
              <a:rPr lang="ru-RU" baseline="0" dirty="0" smtClean="0"/>
              <a:t> Союза (так раньше называлась наша страна). Но война не закончилась. Надо было помочь народам соседних стран освободиться от фашистского гнета. Многие наши воины погибли, освобождая эти страны. Тысячи советских артиллерийских орудий открыли яростный огонь по фашистской столице, тысячи бомб упали на город, и немецкие солдаты сдались.</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20</a:t>
            </a:fld>
            <a:endParaRPr lang="ru-RU"/>
          </a:p>
        </p:txBody>
      </p:sp>
    </p:spTree>
    <p:extLst>
      <p:ext uri="{BB962C8B-B14F-4D97-AF65-F5344CB8AC3E}">
        <p14:creationId xmlns:p14="http://schemas.microsoft.com/office/powerpoint/2010/main" val="1990259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Давайте,</a:t>
            </a:r>
            <a:r>
              <a:rPr lang="ru-RU" baseline="0" dirty="0" smtClean="0"/>
              <a:t> ребята, послушаем, как это было. Что же услышали люди в полдень 22 июня 1941года по радио. (включается аудио запись)</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3</a:t>
            </a:fld>
            <a:endParaRPr lang="ru-RU"/>
          </a:p>
        </p:txBody>
      </p:sp>
    </p:spTree>
    <p:extLst>
      <p:ext uri="{BB962C8B-B14F-4D97-AF65-F5344CB8AC3E}">
        <p14:creationId xmlns:p14="http://schemas.microsoft.com/office/powerpoint/2010/main" val="33141281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21</a:t>
            </a:fld>
            <a:endParaRPr lang="ru-RU"/>
          </a:p>
        </p:txBody>
      </p:sp>
    </p:spTree>
    <p:extLst>
      <p:ext uri="{BB962C8B-B14F-4D97-AF65-F5344CB8AC3E}">
        <p14:creationId xmlns:p14="http://schemas.microsoft.com/office/powerpoint/2010/main" val="415093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Великая отечественная война</a:t>
            </a:r>
            <a:r>
              <a:rPr lang="ru-RU" baseline="0" dirty="0" smtClean="0"/>
              <a:t> завершилась долгожданной победой. Память о ней навсегда останется в истории нашей Родины. </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22</a:t>
            </a:fld>
            <a:endParaRPr lang="ru-RU"/>
          </a:p>
        </p:txBody>
      </p:sp>
    </p:spTree>
    <p:extLst>
      <p:ext uri="{BB962C8B-B14F-4D97-AF65-F5344CB8AC3E}">
        <p14:creationId xmlns:p14="http://schemas.microsoft.com/office/powerpoint/2010/main" val="311058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effectLst/>
                <a:latin typeface="+mn-lt"/>
                <a:ea typeface="+mn-ea"/>
                <a:cs typeface="+mn-cs"/>
              </a:rPr>
              <a:t>Все дальше уходит война, и людей, которые помнят об этих событиях, почти не остается. Для</a:t>
            </a:r>
            <a:r>
              <a:rPr lang="ru-RU" sz="1200" b="0" i="0" kern="1200" baseline="0" dirty="0" smtClean="0">
                <a:solidFill>
                  <a:schemeClr val="tx1"/>
                </a:solidFill>
                <a:effectLst/>
                <a:latin typeface="+mn-lt"/>
                <a:ea typeface="+mn-ea"/>
                <a:cs typeface="+mn-cs"/>
              </a:rPr>
              <a:t> </a:t>
            </a:r>
            <a:r>
              <a:rPr lang="ru-RU" sz="1200" b="0" i="0" kern="1200" dirty="0" smtClean="0">
                <a:solidFill>
                  <a:schemeClr val="tx1"/>
                </a:solidFill>
                <a:effectLst/>
                <a:latin typeface="+mn-lt"/>
                <a:ea typeface="+mn-ea"/>
                <a:cs typeface="+mn-cs"/>
              </a:rPr>
              <a:t>увековечения событий, людей,</a:t>
            </a:r>
            <a:r>
              <a:rPr lang="ru-RU" sz="1200" b="0" i="0" kern="1200" baseline="0" dirty="0" smtClean="0">
                <a:solidFill>
                  <a:schemeClr val="tx1"/>
                </a:solidFill>
                <a:effectLst/>
                <a:latin typeface="+mn-lt"/>
                <a:ea typeface="+mn-ea"/>
                <a:cs typeface="+mn-cs"/>
              </a:rPr>
              <a:t> </a:t>
            </a:r>
            <a:r>
              <a:rPr lang="ru-RU" baseline="0" dirty="0" smtClean="0"/>
              <a:t>в  знак нашей с вами памяти, уважения и благодарности всем тем, кто не жалея жизни боролся за нашу с вами мирную жизнь,</a:t>
            </a:r>
            <a:r>
              <a:rPr lang="ru-RU" sz="1200" b="0" i="0" kern="1200" dirty="0" smtClean="0">
                <a:solidFill>
                  <a:schemeClr val="tx1"/>
                </a:solidFill>
                <a:effectLst/>
                <a:latin typeface="+mn-lt"/>
                <a:ea typeface="+mn-ea"/>
                <a:cs typeface="+mn-cs"/>
              </a:rPr>
              <a:t> во всех городах России строят памятники,</a:t>
            </a:r>
            <a:r>
              <a:rPr lang="ru-RU" sz="1200" b="0" i="0" kern="1200" baseline="0" dirty="0" smtClean="0">
                <a:solidFill>
                  <a:schemeClr val="tx1"/>
                </a:solidFill>
                <a:effectLst/>
                <a:latin typeface="+mn-lt"/>
                <a:ea typeface="+mn-ea"/>
                <a:cs typeface="+mn-cs"/>
              </a:rPr>
              <a:t> открывают музеи, залы памяти, организуют выставки.</a:t>
            </a:r>
            <a:r>
              <a:rPr lang="ru-RU" sz="1200" b="0" i="0" kern="1200" dirty="0" smtClean="0">
                <a:solidFill>
                  <a:schemeClr val="tx1"/>
                </a:solidFill>
                <a:effectLst/>
                <a:latin typeface="+mn-lt"/>
                <a:ea typeface="+mn-ea"/>
                <a:cs typeface="+mn-cs"/>
              </a:rPr>
              <a:t> Они помогают помнить тех, кого уже нет рядом.</a:t>
            </a:r>
            <a:r>
              <a:rPr lang="ru-RU" sz="1200" b="0" i="0" kern="1200" baseline="0" dirty="0" smtClean="0">
                <a:solidFill>
                  <a:schemeClr val="tx1"/>
                </a:solidFill>
                <a:effectLst/>
                <a:latin typeface="+mn-lt"/>
                <a:ea typeface="+mn-ea"/>
                <a:cs typeface="+mn-cs"/>
              </a:rPr>
              <a:t> И наш город не исключение. В нем есть памятник воинам ВОВ. </a:t>
            </a:r>
            <a:r>
              <a:rPr lang="ru-RU" baseline="0" dirty="0" smtClean="0"/>
              <a:t>И я предлагаю вам, пойти и возложить цветы к нему. (см. фото)</a:t>
            </a:r>
          </a:p>
        </p:txBody>
      </p:sp>
      <p:sp>
        <p:nvSpPr>
          <p:cNvPr id="4" name="Номер слайда 3"/>
          <p:cNvSpPr>
            <a:spLocks noGrp="1"/>
          </p:cNvSpPr>
          <p:nvPr>
            <p:ph type="sldNum" sz="quarter" idx="10"/>
          </p:nvPr>
        </p:nvSpPr>
        <p:spPr/>
        <p:txBody>
          <a:bodyPr/>
          <a:lstStyle/>
          <a:p>
            <a:fld id="{B0551332-873F-4C6C-8659-6E20D6C2873F}" type="slidenum">
              <a:rPr lang="ru-RU" smtClean="0"/>
              <a:t>23</a:t>
            </a:fld>
            <a:endParaRPr lang="ru-RU"/>
          </a:p>
        </p:txBody>
      </p:sp>
    </p:spTree>
    <p:extLst>
      <p:ext uri="{BB962C8B-B14F-4D97-AF65-F5344CB8AC3E}">
        <p14:creationId xmlns:p14="http://schemas.microsoft.com/office/powerpoint/2010/main" val="2490707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Вот такой зал памяти есть в городе Москва. </a:t>
            </a:r>
            <a:r>
              <a:rPr lang="ru-RU" baseline="0" dirty="0" smtClean="0"/>
              <a:t>Потолок зала оформлен подвесками из металлических цепей, к которыми прикреплены «Хрусталики», символизирующие слезы, выплаканные по погибшим. В центре зала находится скульптура «Скорбь».</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24</a:t>
            </a:fld>
            <a:endParaRPr lang="ru-RU"/>
          </a:p>
        </p:txBody>
      </p:sp>
    </p:spTree>
    <p:extLst>
      <p:ext uri="{BB962C8B-B14F-4D97-AF65-F5344CB8AC3E}">
        <p14:creationId xmlns:p14="http://schemas.microsoft.com/office/powerpoint/2010/main" val="3985704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Этот зал так же находится в Москве. Предназначен для увековечивания имен героев Советского</a:t>
            </a:r>
            <a:r>
              <a:rPr lang="ru-RU" baseline="0" dirty="0" smtClean="0"/>
              <a:t> Союза, получивших это звание за подвиги. В центре зала скульптура «Солдат-победитель». Под куполом в центре находится красочный орден Победы.</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25</a:t>
            </a:fld>
            <a:endParaRPr lang="ru-RU"/>
          </a:p>
        </p:txBody>
      </p:sp>
    </p:spTree>
    <p:extLst>
      <p:ext uri="{BB962C8B-B14F-4D97-AF65-F5344CB8AC3E}">
        <p14:creationId xmlns:p14="http://schemas.microsoft.com/office/powerpoint/2010/main" val="3404518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fontAlgn="t"/>
            <a:r>
              <a:rPr lang="ru-RU" sz="1200" b="1" i="0" kern="1200" dirty="0" smtClean="0">
                <a:solidFill>
                  <a:schemeClr val="tx1"/>
                </a:solidFill>
                <a:effectLst/>
                <a:latin typeface="+mn-lt"/>
                <a:ea typeface="+mn-ea"/>
                <a:cs typeface="+mn-cs"/>
              </a:rPr>
              <a:t>Орден «Победа»</a:t>
            </a:r>
            <a:r>
              <a:rPr lang="ru-RU" sz="1200" b="0" i="0" kern="1200" dirty="0" smtClean="0">
                <a:solidFill>
                  <a:schemeClr val="tx1"/>
                </a:solidFill>
                <a:effectLst/>
                <a:latin typeface="+mn-lt"/>
                <a:ea typeface="+mn-ea"/>
                <a:cs typeface="+mn-cs"/>
              </a:rPr>
              <a:t> — высший военный орден </a:t>
            </a:r>
            <a:r>
              <a:rPr lang="ru-RU" sz="1200" b="0" i="0" u="none" strike="noStrike" kern="1200" dirty="0" smtClean="0">
                <a:solidFill>
                  <a:schemeClr val="tx1"/>
                </a:solidFill>
                <a:effectLst/>
                <a:latin typeface="+mn-lt"/>
                <a:ea typeface="+mn-ea"/>
                <a:cs typeface="+mn-cs"/>
              </a:rPr>
              <a:t>СССР.</a:t>
            </a:r>
            <a:r>
              <a:rPr lang="ru-RU" dirty="0" smtClean="0">
                <a:effectLst/>
              </a:rPr>
              <a:t> Вручался</a:t>
            </a:r>
            <a:r>
              <a:rPr lang="ru-RU" baseline="0" dirty="0" smtClean="0">
                <a:effectLst/>
              </a:rPr>
              <a:t> </a:t>
            </a:r>
            <a:r>
              <a:rPr lang="ru-RU" dirty="0" smtClean="0">
                <a:effectLst/>
              </a:rPr>
              <a:t>лицам высшего командного состава Красной армии,</a:t>
            </a:r>
            <a:r>
              <a:rPr lang="ru-RU" baseline="0" dirty="0" smtClean="0">
                <a:effectLst/>
              </a:rPr>
              <a:t> з</a:t>
            </a:r>
            <a:r>
              <a:rPr lang="ru-RU" dirty="0" smtClean="0">
                <a:effectLst/>
              </a:rPr>
              <a:t>а успешное проведение таких боевых операций в масштабе одного или нескольких фронтов, в результате которых в корне меняется обстановка в пользу Красной армии</a:t>
            </a:r>
          </a:p>
          <a:p>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26</a:t>
            </a:fld>
            <a:endParaRPr lang="ru-RU"/>
          </a:p>
        </p:txBody>
      </p:sp>
    </p:spTree>
    <p:extLst>
      <p:ext uri="{BB962C8B-B14F-4D97-AF65-F5344CB8AC3E}">
        <p14:creationId xmlns:p14="http://schemas.microsoft.com/office/powerpoint/2010/main" val="3832951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В День Победы производится организованное шествие к </a:t>
            </a:r>
            <a:r>
              <a:rPr lang="ru-RU" sz="1200" b="0" i="0" u="none" strike="noStrike" kern="1200" dirty="0" smtClean="0">
                <a:solidFill>
                  <a:schemeClr val="tx1"/>
                </a:solidFill>
                <a:effectLst/>
                <a:latin typeface="+mn-lt"/>
                <a:ea typeface="+mn-ea"/>
                <a:cs typeface="+mn-cs"/>
              </a:rPr>
              <a:t>Могиле неизвестного солдата</a:t>
            </a:r>
            <a:r>
              <a:rPr lang="ru-RU" sz="1200" b="0" i="0" kern="1200" dirty="0" smtClean="0">
                <a:solidFill>
                  <a:schemeClr val="tx1"/>
                </a:solidFill>
                <a:effectLst/>
                <a:latin typeface="+mn-lt"/>
                <a:ea typeface="+mn-ea"/>
                <a:cs typeface="+mn-cs"/>
              </a:rPr>
              <a:t> (в Москве), </a:t>
            </a:r>
            <a:r>
              <a:rPr lang="ru-RU" sz="1200" b="0" i="0" u="none" strike="noStrike" kern="1200" dirty="0" smtClean="0">
                <a:solidFill>
                  <a:schemeClr val="tx1"/>
                </a:solidFill>
                <a:effectLst/>
                <a:latin typeface="+mn-lt"/>
                <a:ea typeface="+mn-ea"/>
                <a:cs typeface="+mn-cs"/>
              </a:rPr>
              <a:t>парад</a:t>
            </a:r>
            <a:r>
              <a:rPr lang="ru-RU" sz="1200" b="0" i="0" kern="1200" dirty="0" smtClean="0">
                <a:solidFill>
                  <a:schemeClr val="tx1"/>
                </a:solidFill>
                <a:effectLst/>
                <a:latin typeface="+mn-lt"/>
                <a:ea typeface="+mn-ea"/>
                <a:cs typeface="+mn-cs"/>
              </a:rPr>
              <a:t>, </a:t>
            </a:r>
            <a:r>
              <a:rPr lang="ru-RU" sz="1200" b="0" i="0" u="none" strike="noStrike" kern="1200" dirty="0" smtClean="0">
                <a:solidFill>
                  <a:schemeClr val="tx1"/>
                </a:solidFill>
                <a:effectLst/>
                <a:latin typeface="+mn-lt"/>
                <a:ea typeface="+mn-ea"/>
                <a:cs typeface="+mn-cs"/>
              </a:rPr>
              <a:t>праздничный салют.</a:t>
            </a:r>
          </a:p>
          <a:p>
            <a:r>
              <a:rPr lang="ru-RU" sz="1200" b="0" i="0" u="none" strike="noStrike" kern="1200" dirty="0" smtClean="0">
                <a:solidFill>
                  <a:schemeClr val="tx1"/>
                </a:solidFill>
                <a:effectLst/>
                <a:latin typeface="+mn-lt"/>
                <a:ea typeface="+mn-ea"/>
                <a:cs typeface="+mn-cs"/>
              </a:rPr>
              <a:t>На могиле </a:t>
            </a:r>
            <a:r>
              <a:rPr lang="ru-RU" sz="1200" b="1" i="0" kern="1200" dirty="0" err="1" smtClean="0">
                <a:solidFill>
                  <a:schemeClr val="tx1"/>
                </a:solidFill>
                <a:effectLst/>
                <a:latin typeface="+mn-lt"/>
                <a:ea typeface="+mn-ea"/>
                <a:cs typeface="+mn-cs"/>
              </a:rPr>
              <a:t>Ве́чный</a:t>
            </a:r>
            <a:r>
              <a:rPr lang="ru-RU" sz="1200" b="1" i="0" kern="1200" dirty="0" smtClean="0">
                <a:solidFill>
                  <a:schemeClr val="tx1"/>
                </a:solidFill>
                <a:effectLst/>
                <a:latin typeface="+mn-lt"/>
                <a:ea typeface="+mn-ea"/>
                <a:cs typeface="+mn-cs"/>
              </a:rPr>
              <a:t> </a:t>
            </a:r>
            <a:r>
              <a:rPr lang="ru-RU" sz="1200" b="1" i="0" kern="1200" dirty="0" err="1" smtClean="0">
                <a:solidFill>
                  <a:schemeClr val="tx1"/>
                </a:solidFill>
                <a:effectLst/>
                <a:latin typeface="+mn-lt"/>
                <a:ea typeface="+mn-ea"/>
                <a:cs typeface="+mn-cs"/>
              </a:rPr>
              <a:t>ого́нь</a:t>
            </a:r>
            <a:r>
              <a:rPr lang="ru-RU" sz="1200" b="0" i="0" kern="1200" dirty="0" smtClean="0">
                <a:solidFill>
                  <a:schemeClr val="tx1"/>
                </a:solidFill>
                <a:effectLst/>
                <a:latin typeface="+mn-lt"/>
                <a:ea typeface="+mn-ea"/>
                <a:cs typeface="+mn-cs"/>
              </a:rPr>
              <a:t> — постоянно горящий </a:t>
            </a:r>
            <a:r>
              <a:rPr lang="ru-RU" sz="1200" b="0" i="0" u="none" strike="noStrike" kern="1200" dirty="0" smtClean="0">
                <a:solidFill>
                  <a:schemeClr val="tx1"/>
                </a:solidFill>
                <a:effectLst/>
                <a:latin typeface="+mn-lt"/>
                <a:ea typeface="+mn-ea"/>
                <a:cs typeface="+mn-cs"/>
              </a:rPr>
              <a:t>огонь</a:t>
            </a:r>
            <a:r>
              <a:rPr lang="ru-RU" sz="1200" b="0" i="0" kern="1200" dirty="0" smtClean="0">
                <a:solidFill>
                  <a:schemeClr val="tx1"/>
                </a:solidFill>
                <a:effectLst/>
                <a:latin typeface="+mn-lt"/>
                <a:ea typeface="+mn-ea"/>
                <a:cs typeface="+mn-cs"/>
              </a:rPr>
              <a:t>, символизирующий вечную память. </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27</a:t>
            </a:fld>
            <a:endParaRPr lang="ru-RU"/>
          </a:p>
        </p:txBody>
      </p:sp>
    </p:spTree>
    <p:extLst>
      <p:ext uri="{BB962C8B-B14F-4D97-AF65-F5344CB8AC3E}">
        <p14:creationId xmlns:p14="http://schemas.microsoft.com/office/powerpoint/2010/main" val="31387461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400" b="0" i="0" kern="1200" dirty="0" smtClean="0">
                <a:solidFill>
                  <a:schemeClr val="tx1"/>
                </a:solidFill>
                <a:effectLst/>
                <a:latin typeface="Times New Roman" panose="02020603050405020304" pitchFamily="18" charset="0"/>
                <a:ea typeface="+mn-ea"/>
                <a:cs typeface="Times New Roman" panose="02020603050405020304" pitchFamily="18" charset="0"/>
              </a:rPr>
              <a:t>Кроме парада, демонстрации военной мощи нашей страны, на день победы не так</a:t>
            </a:r>
            <a:r>
              <a:rPr lang="ru-RU" sz="14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давно появилась акция</a:t>
            </a:r>
            <a:r>
              <a:rPr lang="ru-RU" sz="1200" b="1" i="0" kern="1200" baseline="0" dirty="0" smtClean="0">
                <a:solidFill>
                  <a:schemeClr val="tx1"/>
                </a:solidFill>
                <a:effectLst/>
                <a:latin typeface="+mn-lt"/>
                <a:ea typeface="+mn-ea"/>
                <a:cs typeface="+mn-cs"/>
              </a:rPr>
              <a:t> </a:t>
            </a:r>
            <a:r>
              <a:rPr lang="ru-RU" sz="1200" b="1" i="0" kern="1200" dirty="0" err="1" smtClean="0">
                <a:solidFill>
                  <a:schemeClr val="tx1"/>
                </a:solidFill>
                <a:effectLst/>
                <a:latin typeface="+mn-lt"/>
                <a:ea typeface="+mn-ea"/>
                <a:cs typeface="+mn-cs"/>
              </a:rPr>
              <a:t>Бессме́ртный</a:t>
            </a:r>
            <a:r>
              <a:rPr lang="ru-RU" sz="1200" b="1" i="0" kern="1200" dirty="0" smtClean="0">
                <a:solidFill>
                  <a:schemeClr val="tx1"/>
                </a:solidFill>
                <a:effectLst/>
                <a:latin typeface="+mn-lt"/>
                <a:ea typeface="+mn-ea"/>
                <a:cs typeface="+mn-cs"/>
              </a:rPr>
              <a:t> полк</a:t>
            </a:r>
            <a:r>
              <a:rPr lang="ru-RU" sz="1200" b="0" i="0" kern="1200" dirty="0" smtClean="0">
                <a:solidFill>
                  <a:schemeClr val="tx1"/>
                </a:solidFill>
                <a:effectLst/>
                <a:latin typeface="+mn-lt"/>
                <a:ea typeface="+mn-ea"/>
                <a:cs typeface="+mn-cs"/>
              </a:rPr>
              <a:t>.</a:t>
            </a:r>
            <a:r>
              <a:rPr lang="ru-RU" sz="1200" b="0" i="0" kern="1200" baseline="0" dirty="0" smtClean="0">
                <a:solidFill>
                  <a:schemeClr val="tx1"/>
                </a:solidFill>
                <a:effectLst/>
                <a:latin typeface="+mn-lt"/>
                <a:ea typeface="+mn-ea"/>
                <a:cs typeface="+mn-cs"/>
              </a:rPr>
              <a:t> Это </a:t>
            </a:r>
            <a:r>
              <a:rPr lang="ru-RU" sz="1200" b="0" i="0" kern="1200" dirty="0" smtClean="0">
                <a:solidFill>
                  <a:schemeClr val="tx1"/>
                </a:solidFill>
                <a:effectLst/>
                <a:latin typeface="+mn-lt"/>
                <a:ea typeface="+mn-ea"/>
                <a:cs typeface="+mn-cs"/>
              </a:rPr>
              <a:t>международная общественная акция, в ходе которой участники идут колонной и несут транспаранты с фотопортретами своих родственников, участвовавших в </a:t>
            </a:r>
            <a:r>
              <a:rPr lang="ru-RU" sz="1200" b="0" i="0" u="none" strike="noStrike" kern="1200" dirty="0" smtClean="0">
                <a:solidFill>
                  <a:schemeClr val="tx1"/>
                </a:solidFill>
                <a:effectLst/>
                <a:latin typeface="+mn-lt"/>
                <a:ea typeface="+mn-ea"/>
                <a:cs typeface="+mn-cs"/>
              </a:rPr>
              <a:t>ВОВ.  На груди людей,</a:t>
            </a:r>
            <a:r>
              <a:rPr lang="ru-RU" sz="1200" b="0" i="0" u="none" strike="noStrike" kern="1200" baseline="0" dirty="0" smtClean="0">
                <a:solidFill>
                  <a:schemeClr val="tx1"/>
                </a:solidFill>
                <a:effectLst/>
                <a:latin typeface="+mn-lt"/>
                <a:ea typeface="+mn-ea"/>
                <a:cs typeface="+mn-cs"/>
              </a:rPr>
              <a:t> на </a:t>
            </a:r>
            <a:r>
              <a:rPr lang="ru-RU" sz="1200" b="0" i="0" u="none" strike="noStrike" kern="1200" baseline="0" dirty="0" err="1" smtClean="0">
                <a:solidFill>
                  <a:schemeClr val="tx1"/>
                </a:solidFill>
                <a:effectLst/>
                <a:latin typeface="+mn-lt"/>
                <a:ea typeface="+mn-ea"/>
                <a:cs typeface="+mn-cs"/>
              </a:rPr>
              <a:t>антенах</a:t>
            </a:r>
            <a:r>
              <a:rPr lang="ru-RU" sz="1200" b="0" i="0" u="none" strike="noStrike" kern="1200" baseline="0" dirty="0" smtClean="0">
                <a:solidFill>
                  <a:schemeClr val="tx1"/>
                </a:solidFill>
                <a:effectLst/>
                <a:latin typeface="+mn-lt"/>
                <a:ea typeface="+mn-ea"/>
                <a:cs typeface="+mn-cs"/>
              </a:rPr>
              <a:t> машин можно увидеть георгиевскую ленточку. </a:t>
            </a:r>
            <a:r>
              <a:rPr lang="vi-VN" sz="1200" b="1" i="0" kern="1200" dirty="0" smtClean="0">
                <a:solidFill>
                  <a:schemeClr val="tx1"/>
                </a:solidFill>
                <a:effectLst/>
                <a:latin typeface="+mn-lt"/>
                <a:ea typeface="+mn-ea"/>
                <a:cs typeface="+mn-cs"/>
              </a:rPr>
              <a:t>Гео́ргиевская ле́нта</a:t>
            </a:r>
            <a:r>
              <a:rPr lang="vi-VN" sz="1200" b="0" i="0" kern="1200" dirty="0" smtClean="0">
                <a:solidFill>
                  <a:schemeClr val="tx1"/>
                </a:solidFill>
                <a:effectLst/>
                <a:latin typeface="+mn-lt"/>
                <a:ea typeface="+mn-ea"/>
                <a:cs typeface="+mn-cs"/>
              </a:rPr>
              <a:t> — двухцветная лента</a:t>
            </a:r>
            <a:r>
              <a:rPr lang="ru-RU" sz="1200" b="0" i="0" kern="1200" dirty="0" smtClean="0">
                <a:solidFill>
                  <a:schemeClr val="tx1"/>
                </a:solidFill>
                <a:effectLst/>
                <a:latin typeface="+mn-lt"/>
                <a:ea typeface="+mn-ea"/>
                <a:cs typeface="+mn-cs"/>
              </a:rPr>
              <a:t>. Традиционное толкование цветов утверждает, что чёрный цвет означает дым, оранжевый — пламя. </a:t>
            </a:r>
            <a:r>
              <a:rPr lang="ru-RU" sz="1200" b="0" i="0" kern="1200" dirty="0" smtClean="0">
                <a:solidFill>
                  <a:schemeClr val="tx1"/>
                </a:solidFill>
                <a:effectLst/>
                <a:latin typeface="+mn-lt"/>
                <a:ea typeface="+mn-ea"/>
                <a:cs typeface="+mn-cs"/>
              </a:rPr>
              <a:t>И я вам сейчас каждому приколю на одежду георгиевскую ленту.</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28</a:t>
            </a:fld>
            <a:endParaRPr lang="ru-RU"/>
          </a:p>
        </p:txBody>
      </p:sp>
    </p:spTree>
    <p:extLst>
      <p:ext uri="{BB962C8B-B14F-4D97-AF65-F5344CB8AC3E}">
        <p14:creationId xmlns:p14="http://schemas.microsoft.com/office/powerpoint/2010/main" val="21755682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a:t>
            </a:r>
            <a:r>
              <a:rPr lang="ru-RU" baseline="0" dirty="0" smtClean="0"/>
              <a:t> конце нашей с вами беседы, я предлагаю вам выучить поговорку.</a:t>
            </a:r>
          </a:p>
          <a:p>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29</a:t>
            </a:fld>
            <a:endParaRPr lang="ru-RU"/>
          </a:p>
        </p:txBody>
      </p:sp>
    </p:spTree>
    <p:extLst>
      <p:ext uri="{BB962C8B-B14F-4D97-AF65-F5344CB8AC3E}">
        <p14:creationId xmlns:p14="http://schemas.microsoft.com/office/powerpoint/2010/main" val="28916605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В:- 9 мая наш народ отмечает День победы над фашизмом в Великой Отечественной войне. Благодаря кому эта война закончилась победой?</a:t>
            </a:r>
          </a:p>
          <a:p>
            <a:r>
              <a:rPr lang="ru-RU" sz="1200" kern="1200" dirty="0" smtClean="0">
                <a:solidFill>
                  <a:schemeClr val="tx1"/>
                </a:solidFill>
                <a:effectLst/>
                <a:latin typeface="+mn-lt"/>
                <a:ea typeface="+mn-ea"/>
                <a:cs typeface="+mn-cs"/>
              </a:rPr>
              <a:t>Д:- Благодаря мужеству, смелости, храбрости нашего народа.</a:t>
            </a:r>
          </a:p>
          <a:p>
            <a:r>
              <a:rPr lang="ru-RU" sz="1200" kern="1200" smtClean="0">
                <a:solidFill>
                  <a:schemeClr val="tx1"/>
                </a:solidFill>
                <a:effectLst/>
                <a:latin typeface="+mn-lt"/>
                <a:ea typeface="+mn-ea"/>
                <a:cs typeface="+mn-cs"/>
              </a:rPr>
              <a:t>В:- Правильно. </a:t>
            </a:r>
            <a:r>
              <a:rPr lang="ru-RU" smtClean="0"/>
              <a:t>Завершилась </a:t>
            </a:r>
            <a:r>
              <a:rPr lang="ru-RU" dirty="0" smtClean="0"/>
              <a:t>эта война нашей победой благодаря таланту</a:t>
            </a:r>
            <a:r>
              <a:rPr lang="ru-RU" baseline="0" dirty="0" smtClean="0"/>
              <a:t> полководцев, героизму народа, умению отлично воевать. В честь этого события ежегодно дают салют. И я, вам предлагаю дать наш салют, в знак памяти и уважения. Салют не простой, салют из ваших ладошек. Открытая ладонь-символ мира, добра. Вам необходимо намазать открытую ладонь любым ярким цветом и приложить к плакату, где нарисован наш город. ( Дети под музыку «День победы» рисуют салют)</a:t>
            </a:r>
          </a:p>
          <a:p>
            <a:r>
              <a:rPr lang="ru-RU" baseline="0" dirty="0" smtClean="0"/>
              <a:t> Посмотрим, какой салют у нас с вами получился. (включается аудиозапись «Звуки салюта»)</a:t>
            </a:r>
          </a:p>
          <a:p>
            <a:r>
              <a:rPr lang="ru-RU" baseline="0" dirty="0" smtClean="0"/>
              <a:t>(</a:t>
            </a:r>
            <a:r>
              <a:rPr lang="ru-RU" baseline="0" dirty="0" err="1" smtClean="0"/>
              <a:t>см.фото</a:t>
            </a:r>
            <a:r>
              <a:rPr lang="ru-RU" baseline="0" dirty="0" smtClean="0"/>
              <a:t>)  </a:t>
            </a:r>
            <a:endParaRPr lang="ru-RU" dirty="0" smtClean="0"/>
          </a:p>
          <a:p>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30</a:t>
            </a:fld>
            <a:endParaRPr lang="ru-RU"/>
          </a:p>
        </p:txBody>
      </p:sp>
    </p:spTree>
    <p:extLst>
      <p:ext uri="{BB962C8B-B14F-4D97-AF65-F5344CB8AC3E}">
        <p14:creationId xmlns:p14="http://schemas.microsoft.com/office/powerpoint/2010/main" val="796790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Я расскажу вам, ребята, о некоторых сражениях</a:t>
            </a:r>
            <a:r>
              <a:rPr lang="ru-RU" baseline="0" dirty="0" smtClean="0"/>
              <a:t> этих лет.</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4</a:t>
            </a:fld>
            <a:endParaRPr lang="ru-RU"/>
          </a:p>
        </p:txBody>
      </p:sp>
    </p:spTree>
    <p:extLst>
      <p:ext uri="{BB962C8B-B14F-4D97-AF65-F5344CB8AC3E}">
        <p14:creationId xmlns:p14="http://schemas.microsoft.com/office/powerpoint/2010/main" val="1628267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Ко времени нападения на нашу страну Германия сумела покорить много других стран, неся страдания и гибель народам.</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5</a:t>
            </a:fld>
            <a:endParaRPr lang="ru-RU"/>
          </a:p>
        </p:txBody>
      </p:sp>
    </p:spTree>
    <p:extLst>
      <p:ext uri="{BB962C8B-B14F-4D97-AF65-F5344CB8AC3E}">
        <p14:creationId xmlns:p14="http://schemas.microsoft.com/office/powerpoint/2010/main" val="170350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6</a:t>
            </a:fld>
            <a:endParaRPr lang="ru-RU"/>
          </a:p>
        </p:txBody>
      </p:sp>
    </p:spTree>
    <p:extLst>
      <p:ext uri="{BB962C8B-B14F-4D97-AF65-F5344CB8AC3E}">
        <p14:creationId xmlns:p14="http://schemas.microsoft.com/office/powerpoint/2010/main" val="2804853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7</a:t>
            </a:fld>
            <a:endParaRPr lang="ru-RU"/>
          </a:p>
        </p:txBody>
      </p:sp>
    </p:spTree>
    <p:extLst>
      <p:ext uri="{BB962C8B-B14F-4D97-AF65-F5344CB8AC3E}">
        <p14:creationId xmlns:p14="http://schemas.microsoft.com/office/powerpoint/2010/main" val="3985694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На защиту столицы встали не только советские воины, но и каждый ее житель.</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8</a:t>
            </a:fld>
            <a:endParaRPr lang="ru-RU"/>
          </a:p>
        </p:txBody>
      </p:sp>
    </p:spTree>
    <p:extLst>
      <p:ext uri="{BB962C8B-B14F-4D97-AF65-F5344CB8AC3E}">
        <p14:creationId xmlns:p14="http://schemas.microsoft.com/office/powerpoint/2010/main" val="1464923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9</a:t>
            </a:fld>
            <a:endParaRPr lang="ru-RU"/>
          </a:p>
        </p:txBody>
      </p:sp>
    </p:spTree>
    <p:extLst>
      <p:ext uri="{BB962C8B-B14F-4D97-AF65-F5344CB8AC3E}">
        <p14:creationId xmlns:p14="http://schemas.microsoft.com/office/powerpoint/2010/main" val="3091970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Очень многие дети уже в 12 лет вставали к станкам на фабриках и заводах, работали на стройках наравне со взрослыми. Из-за тяжелого труда они рано взрослели и заменяли своим братьям и сестрам погибших родителей. Именно дети на войне 1941-1945 гг. помогали восстановить хозяйство страны. Говорят, что на войне детей не бывает. Это на самом деле так. На войне они работали и сражались наравне со взрослыми, как в действующей армии и тылу, так и в партизанских отрядах. </a:t>
            </a:r>
            <a:endParaRPr lang="ru-RU" dirty="0"/>
          </a:p>
        </p:txBody>
      </p:sp>
      <p:sp>
        <p:nvSpPr>
          <p:cNvPr id="4" name="Номер слайда 3"/>
          <p:cNvSpPr>
            <a:spLocks noGrp="1"/>
          </p:cNvSpPr>
          <p:nvPr>
            <p:ph type="sldNum" sz="quarter" idx="10"/>
          </p:nvPr>
        </p:nvSpPr>
        <p:spPr/>
        <p:txBody>
          <a:bodyPr/>
          <a:lstStyle/>
          <a:p>
            <a:fld id="{B0551332-873F-4C6C-8659-6E20D6C2873F}" type="slidenum">
              <a:rPr lang="ru-RU" smtClean="0"/>
              <a:t>10</a:t>
            </a:fld>
            <a:endParaRPr lang="ru-RU"/>
          </a:p>
        </p:txBody>
      </p:sp>
    </p:spTree>
    <p:extLst>
      <p:ext uri="{BB962C8B-B14F-4D97-AF65-F5344CB8AC3E}">
        <p14:creationId xmlns:p14="http://schemas.microsoft.com/office/powerpoint/2010/main" val="64552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467C179-AFDA-44F3-9B21-B2286B1F5B7F}" type="datetimeFigureOut">
              <a:rPr lang="ru-RU" smtClean="0"/>
              <a:t>20.04.2017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341631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67C179-AFDA-44F3-9B21-B2286B1F5B7F}" type="datetimeFigureOut">
              <a:rPr lang="ru-RU" smtClean="0"/>
              <a:t>20.04.2017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3119108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67C179-AFDA-44F3-9B21-B2286B1F5B7F}" type="datetimeFigureOut">
              <a:rPr lang="ru-RU" smtClean="0"/>
              <a:t>20.04.2017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4159995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67C179-AFDA-44F3-9B21-B2286B1F5B7F}" type="datetimeFigureOut">
              <a:rPr lang="ru-RU" smtClean="0"/>
              <a:t>20.04.2017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2646687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467C179-AFDA-44F3-9B21-B2286B1F5B7F}" type="datetimeFigureOut">
              <a:rPr lang="ru-RU" smtClean="0"/>
              <a:t>20.04.2017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4273782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467C179-AFDA-44F3-9B21-B2286B1F5B7F}" type="datetimeFigureOut">
              <a:rPr lang="ru-RU" smtClean="0"/>
              <a:t>20.04.2017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3583551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467C179-AFDA-44F3-9B21-B2286B1F5B7F}" type="datetimeFigureOut">
              <a:rPr lang="ru-RU" smtClean="0"/>
              <a:t>20.04.2017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1355721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467C179-AFDA-44F3-9B21-B2286B1F5B7F}" type="datetimeFigureOut">
              <a:rPr lang="ru-RU" smtClean="0"/>
              <a:t>20.04.2017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2424509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467C179-AFDA-44F3-9B21-B2286B1F5B7F}" type="datetimeFigureOut">
              <a:rPr lang="ru-RU" smtClean="0"/>
              <a:t>20.04.2017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1716256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467C179-AFDA-44F3-9B21-B2286B1F5B7F}" type="datetimeFigureOut">
              <a:rPr lang="ru-RU" smtClean="0"/>
              <a:t>20.04.2017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2234797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467C179-AFDA-44F3-9B21-B2286B1F5B7F}" type="datetimeFigureOut">
              <a:rPr lang="ru-RU" smtClean="0"/>
              <a:t>20.04.2017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6F47E1F-85D0-4549-BCC0-30C5071D0EBE}" type="slidenum">
              <a:rPr lang="ru-RU" smtClean="0"/>
              <a:t>‹#›</a:t>
            </a:fld>
            <a:endParaRPr lang="ru-RU"/>
          </a:p>
        </p:txBody>
      </p:sp>
    </p:spTree>
    <p:extLst>
      <p:ext uri="{BB962C8B-B14F-4D97-AF65-F5344CB8AC3E}">
        <p14:creationId xmlns:p14="http://schemas.microsoft.com/office/powerpoint/2010/main" val="3789415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67C179-AFDA-44F3-9B21-B2286B1F5B7F}" type="datetimeFigureOut">
              <a:rPr lang="ru-RU" smtClean="0"/>
              <a:t>20.04.2017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47E1F-85D0-4549-BCC0-30C5071D0EBE}" type="slidenum">
              <a:rPr lang="ru-RU" smtClean="0"/>
              <a:t>‹#›</a:t>
            </a:fld>
            <a:endParaRPr lang="ru-RU"/>
          </a:p>
        </p:txBody>
      </p:sp>
    </p:spTree>
    <p:extLst>
      <p:ext uri="{BB962C8B-B14F-4D97-AF65-F5344CB8AC3E}">
        <p14:creationId xmlns:p14="http://schemas.microsoft.com/office/powerpoint/2010/main" val="142027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3.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980728"/>
            <a:ext cx="8229600" cy="1143000"/>
          </a:xfrm>
        </p:spPr>
        <p:txBody>
          <a:bodyPr>
            <a:normAutofit fontScale="90000"/>
          </a:bodyPr>
          <a:lstStyle/>
          <a:p>
            <a:r>
              <a:rPr lang="ru-RU" b="1" i="1" dirty="0" smtClean="0">
                <a:latin typeface="Franklin Gothic Heavy" panose="020B0903020102020204" pitchFamily="34" charset="0"/>
              </a:rPr>
              <a:t>Великая Отечественная война</a:t>
            </a:r>
            <a:br>
              <a:rPr lang="ru-RU" b="1" i="1" dirty="0" smtClean="0">
                <a:latin typeface="Franklin Gothic Heavy" panose="020B0903020102020204" pitchFamily="34" charset="0"/>
              </a:rPr>
            </a:br>
            <a:endParaRPr lang="ru-RU" b="1" i="1" dirty="0">
              <a:latin typeface="Franklin Gothic Heavy" panose="020B0903020102020204" pitchFamily="34" charset="0"/>
            </a:endParaRPr>
          </a:p>
        </p:txBody>
      </p:sp>
      <p:pic>
        <p:nvPicPr>
          <p:cNvPr id="1028" name="Picture 4" descr="http://westki.info/sites/default/files/09-05-16-stihi-pro-den-pobedy-0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3276" y="1700808"/>
            <a:ext cx="5469732" cy="4102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24619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xn----7sbjcioeighdzhcbn.xn--p1ai/wp-content/uploads/2016/07/%D0%9A%D0%B8%D1%80%D0%BE%D0%B2%D1%81%D0%BA%D0%B0%D1%8F-%D0%B4%D0%B5%D0%B2%D0%B8%D0%B7%D0%B8%D1%8F-%D0%9D%D0%B0%D1%80%D0%BE%D0%B4%D0%BD%D0%BE%D0%B3%D0%BE-%D0%BE%D0%BF%D0%BE%D0%BB%D1%87%D0%B5%D0%BD%D0%B8%D1%8F.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8024" y="764704"/>
            <a:ext cx="3529107" cy="237626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www.togdazine.ru/upload/images/2d/35/2d35d59714191b67dd5621dcab20adfb.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584" y="548680"/>
            <a:ext cx="3528391" cy="19885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kleinburd.ru/news/wp-content/uploads/2016/05/13094279_605107016325972_8004788592928830534_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8132" y="2960371"/>
            <a:ext cx="3507863" cy="2630898"/>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4860032" y="3614934"/>
            <a:ext cx="3457099" cy="646331"/>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От мала до велика, вся страна встала на защиту нашей страны. </a:t>
            </a:r>
          </a:p>
        </p:txBody>
      </p:sp>
    </p:spTree>
    <p:extLst>
      <p:ext uri="{BB962C8B-B14F-4D97-AF65-F5344CB8AC3E}">
        <p14:creationId xmlns:p14="http://schemas.microsoft.com/office/powerpoint/2010/main" val="15915691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gallery.ykt.ru/gals/2017/03/16/history/2330235_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620688"/>
            <a:ext cx="6760046" cy="474775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004048" y="5661248"/>
            <a:ext cx="1351396"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Дети-герои.</a:t>
            </a:r>
          </a:p>
        </p:txBody>
      </p:sp>
    </p:spTree>
    <p:extLst>
      <p:ext uri="{BB962C8B-B14F-4D97-AF65-F5344CB8AC3E}">
        <p14:creationId xmlns:p14="http://schemas.microsoft.com/office/powerpoint/2010/main" val="19174404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дети на войне 1941 19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3912" y="764704"/>
            <a:ext cx="4032448" cy="493975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220072" y="1844824"/>
            <a:ext cx="3168352" cy="120032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14-летний Валя Котик был партизаном-разведчиком. </a:t>
            </a:r>
            <a:endParaRPr lang="ru-RU" dirty="0" smtClean="0">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rPr>
              <a:t>Он </a:t>
            </a:r>
            <a:r>
              <a:rPr lang="ru-RU" dirty="0">
                <a:latin typeface="Times New Roman" panose="02020603050405020304" pitchFamily="18" charset="0"/>
                <a:cs typeface="Times New Roman" panose="02020603050405020304" pitchFamily="18" charset="0"/>
              </a:rPr>
              <a:t>– самый юный герой СССР. </a:t>
            </a:r>
          </a:p>
        </p:txBody>
      </p:sp>
    </p:spTree>
    <p:extLst>
      <p:ext uri="{BB962C8B-B14F-4D97-AF65-F5344CB8AC3E}">
        <p14:creationId xmlns:p14="http://schemas.microsoft.com/office/powerpoint/2010/main" val="24308184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936"/>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на войне дети"/>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957648"/>
            <a:ext cx="4305283" cy="477560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220072" y="2473641"/>
            <a:ext cx="3240360" cy="1200329"/>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16-летний Леня Голиков был разведчиком Четвертой Ленинградской партизанской бригады. </a:t>
            </a:r>
          </a:p>
        </p:txBody>
      </p:sp>
    </p:spTree>
    <p:extLst>
      <p:ext uri="{BB962C8B-B14F-4D97-AF65-F5344CB8AC3E}">
        <p14:creationId xmlns:p14="http://schemas.microsoft.com/office/powerpoint/2010/main" val="10347702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49" y="-16936"/>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mtdata.ru/u4/photo677C/20174000451-0/origina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908720"/>
            <a:ext cx="3724275" cy="442912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44008" y="1916832"/>
            <a:ext cx="3923928" cy="923330"/>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17-летняя Зина Портнова была разведчицей партизанского отряда </a:t>
            </a:r>
            <a:r>
              <a:rPr lang="ru-RU" dirty="0" smtClean="0">
                <a:latin typeface="Times New Roman" panose="02020603050405020304" pitchFamily="18" charset="0"/>
                <a:cs typeface="Times New Roman" panose="02020603050405020304" pitchFamily="18" charset="0"/>
              </a:rPr>
              <a:t>на </a:t>
            </a:r>
            <a:r>
              <a:rPr lang="ru-RU" dirty="0">
                <a:latin typeface="Times New Roman" panose="02020603050405020304" pitchFamily="18" charset="0"/>
                <a:cs typeface="Times New Roman" panose="02020603050405020304" pitchFamily="18" charset="0"/>
              </a:rPr>
              <a:t>территории Белоруссии. </a:t>
            </a:r>
          </a:p>
        </p:txBody>
      </p:sp>
    </p:spTree>
    <p:extLst>
      <p:ext uri="{BB962C8B-B14F-4D97-AF65-F5344CB8AC3E}">
        <p14:creationId xmlns:p14="http://schemas.microsoft.com/office/powerpoint/2010/main" val="17511847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49" y="-16936"/>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pPxqko2Bm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7" y="548680"/>
            <a:ext cx="3679527" cy="223224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212eb021-9a0a-4624-95fb-ba81ef559a7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0144" y="931302"/>
            <a:ext cx="3240360" cy="2246651"/>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50834_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584" y="3559267"/>
            <a:ext cx="3218384" cy="2060465"/>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2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79852" y="3479156"/>
            <a:ext cx="3598418" cy="2698814"/>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39552" y="2854677"/>
            <a:ext cx="4572000" cy="646331"/>
          </a:xfrm>
          <a:prstGeom prst="rect">
            <a:avLst/>
          </a:prstGeom>
        </p:spPr>
        <p:txBody>
          <a:bodyPr>
            <a:spAutoFit/>
          </a:bodyPr>
          <a:lstStyle/>
          <a:p>
            <a:r>
              <a:rPr lang="ru-RU" dirty="0">
                <a:latin typeface="Times New Roman" panose="02020603050405020304" pitchFamily="18" charset="0"/>
                <a:cs typeface="Times New Roman" panose="02020603050405020304" pitchFamily="18" charset="0"/>
              </a:rPr>
              <a:t>Большие маленькие герои. Животные во время Великой Отечественной Войны.</a:t>
            </a:r>
          </a:p>
        </p:txBody>
      </p:sp>
    </p:spTree>
    <p:extLst>
      <p:ext uri="{BB962C8B-B14F-4D97-AF65-F5344CB8AC3E}">
        <p14:creationId xmlns:p14="http://schemas.microsoft.com/office/powerpoint/2010/main" val="4785044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a:xfrm>
            <a:off x="1007604" y="5373216"/>
            <a:ext cx="7331968" cy="804862"/>
          </a:xfrm>
        </p:spPr>
        <p:txBody>
          <a:bodyPr>
            <a:normAutofit/>
          </a:bodyPr>
          <a:lstStyle/>
          <a:p>
            <a:endParaRPr lang="ru-RU" dirty="0" smtClean="0"/>
          </a:p>
          <a:p>
            <a:r>
              <a:rPr lang="ru-RU" sz="1800" dirty="0" smtClean="0">
                <a:latin typeface="Times New Roman" panose="02020603050405020304" pitchFamily="18" charset="0"/>
                <a:cs typeface="Times New Roman" panose="02020603050405020304" pitchFamily="18" charset="0"/>
              </a:rPr>
              <a:t>Контрнаступление  советских войска под Москвой в декабре 1941 года.</a:t>
            </a:r>
            <a:endParaRPr lang="ru-RU" sz="1800" dirty="0">
              <a:latin typeface="Times New Roman" panose="02020603050405020304" pitchFamily="18" charset="0"/>
              <a:cs typeface="Times New Roman" panose="02020603050405020304" pitchFamily="18" charset="0"/>
            </a:endParaRPr>
          </a:p>
        </p:txBody>
      </p:sp>
      <p:pic>
        <p:nvPicPr>
          <p:cNvPr id="7170" name="Picture 2" descr="http://takya.ru/nuda/bitva-za-moskvu/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0052" y="548680"/>
            <a:ext cx="6683896" cy="5012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8160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549"/>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http://obruchevskiymedia.ru/upload/medialibrary/dfe/dfed98b2cd1769f37b11d17c3ba49d0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0803" y="548679"/>
            <a:ext cx="7000812" cy="4667209"/>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721040" y="5249972"/>
            <a:ext cx="7701917" cy="646331"/>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Блокада </a:t>
            </a:r>
            <a:r>
              <a:rPr lang="ru-RU" dirty="0" smtClean="0">
                <a:latin typeface="Times New Roman" panose="02020603050405020304" pitchFamily="18" charset="0"/>
                <a:cs typeface="Times New Roman" panose="02020603050405020304" pitchFamily="18" charset="0"/>
              </a:rPr>
              <a:t>Ленинграда  д</a:t>
            </a:r>
            <a:r>
              <a:rPr lang="ru-RU" dirty="0" smtClean="0"/>
              <a:t>лилась </a:t>
            </a:r>
            <a:r>
              <a:rPr lang="ru-RU" dirty="0"/>
              <a:t>с </a:t>
            </a:r>
            <a:r>
              <a:rPr lang="ru-RU" dirty="0" smtClean="0"/>
              <a:t>8 сентября1941 года</a:t>
            </a:r>
            <a:r>
              <a:rPr lang="ru-RU" dirty="0"/>
              <a:t> по </a:t>
            </a:r>
            <a:r>
              <a:rPr lang="ru-RU" dirty="0" smtClean="0"/>
              <a:t>27 января 1944 года.</a:t>
            </a:r>
          </a:p>
          <a:p>
            <a:r>
              <a:rPr lang="ru-RU" dirty="0" smtClean="0"/>
              <a:t>Блокадное </a:t>
            </a:r>
            <a:r>
              <a:rPr lang="ru-RU" dirty="0"/>
              <a:t>кольцо было прорвано </a:t>
            </a:r>
            <a:r>
              <a:rPr lang="ru-RU" dirty="0" smtClean="0"/>
              <a:t>18 января 1943 года — </a:t>
            </a:r>
            <a:r>
              <a:rPr lang="ru-RU" dirty="0"/>
              <a:t>872 </a:t>
            </a:r>
            <a:r>
              <a:rPr lang="ru-RU" dirty="0" smtClean="0"/>
              <a:t>дня.</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42006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549"/>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http://www.lotosgtrk.ru/upload/iblock/210/2101167e5c3fd3e01a0993c606cfd7c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2069057"/>
            <a:ext cx="4187341" cy="396044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https://ds04.infourok.ru/uploads/ex/07a3/00020372-f11bac36/hello_html_8546c0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568" y="548680"/>
            <a:ext cx="5040560" cy="3040755"/>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http://etsphoto.ru/photocache/ed/eddf5fba8d655d64a5dc77c8f64b9a3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59632" y="3789040"/>
            <a:ext cx="2520280" cy="1890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907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549"/>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http://andresh.ru/images/sav/wow/kursk/kurskaya-duga-0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319" y="548680"/>
            <a:ext cx="7989359" cy="367240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91578" y="4229419"/>
            <a:ext cx="7560840" cy="1477328"/>
          </a:xfrm>
          <a:prstGeom prst="rect">
            <a:avLst/>
          </a:prstGeom>
        </p:spPr>
        <p:txBody>
          <a:bodyPr wrap="square">
            <a:spAutoFit/>
          </a:bodyPr>
          <a:lstStyle/>
          <a:p>
            <a:r>
              <a:rPr lang="ru-RU" dirty="0" err="1">
                <a:latin typeface="Times New Roman" panose="02020603050405020304" pitchFamily="18" charset="0"/>
                <a:cs typeface="Times New Roman" panose="02020603050405020304" pitchFamily="18" charset="0"/>
              </a:rPr>
              <a:t>Ку́рская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би́тва</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5 июля—</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23 августа 1943 года; </a:t>
            </a:r>
            <a:r>
              <a:rPr lang="ru-RU" dirty="0">
                <a:latin typeface="Times New Roman" panose="02020603050405020304" pitchFamily="18" charset="0"/>
                <a:cs typeface="Times New Roman" panose="02020603050405020304" pitchFamily="18" charset="0"/>
              </a:rPr>
              <a:t>также известна как </a:t>
            </a:r>
            <a:r>
              <a:rPr lang="ru-RU" b="1" dirty="0">
                <a:latin typeface="Times New Roman" panose="02020603050405020304" pitchFamily="18" charset="0"/>
                <a:cs typeface="Times New Roman" panose="02020603050405020304" pitchFamily="18" charset="0"/>
              </a:rPr>
              <a:t>Битва на </a:t>
            </a:r>
            <a:r>
              <a:rPr lang="ru-RU" dirty="0">
                <a:latin typeface="Times New Roman" panose="02020603050405020304" pitchFamily="18" charset="0"/>
                <a:cs typeface="Times New Roman" panose="02020603050405020304" pitchFamily="18" charset="0"/>
              </a:rPr>
              <a:t>Курской </a:t>
            </a:r>
            <a:r>
              <a:rPr lang="ru-RU" dirty="0" smtClean="0">
                <a:latin typeface="Times New Roman" panose="02020603050405020304" pitchFamily="18" charset="0"/>
                <a:cs typeface="Times New Roman" panose="02020603050405020304" pitchFamily="18" charset="0"/>
              </a:rPr>
              <a:t>дуге. Является одним </a:t>
            </a:r>
            <a:r>
              <a:rPr lang="ru-RU" dirty="0">
                <a:latin typeface="Times New Roman" panose="02020603050405020304" pitchFamily="18" charset="0"/>
                <a:cs typeface="Times New Roman" panose="02020603050405020304" pitchFamily="18" charset="0"/>
              </a:rPr>
              <a:t>из ключевых сражений </a:t>
            </a:r>
            <a:r>
              <a:rPr lang="ru-RU" dirty="0" smtClean="0">
                <a:latin typeface="Times New Roman" panose="02020603050405020304" pitchFamily="18" charset="0"/>
                <a:cs typeface="Times New Roman" panose="02020603050405020304" pitchFamily="18" charset="0"/>
              </a:rPr>
              <a:t>Великой Отечественной Войны. Самое </a:t>
            </a:r>
            <a:r>
              <a:rPr lang="ru-RU" dirty="0">
                <a:latin typeface="Times New Roman" panose="02020603050405020304" pitchFamily="18" charset="0"/>
                <a:cs typeface="Times New Roman" panose="02020603050405020304" pitchFamily="18" charset="0"/>
              </a:rPr>
              <a:t>крупное танковое сражение в истории; в нём участвовали около двух миллионов человек, шесть тысяч танков, четыре тысячи </a:t>
            </a:r>
            <a:r>
              <a:rPr lang="ru-RU" dirty="0" smtClean="0">
                <a:latin typeface="Times New Roman" panose="02020603050405020304" pitchFamily="18" charset="0"/>
                <a:cs typeface="Times New Roman" panose="02020603050405020304" pitchFamily="18" charset="0"/>
              </a:rPr>
              <a:t>самолётов.</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44840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2" descr="https://fs01.infourok.ru/images/doc/53/66052/img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uralmagnit.ru/images/stories/publications/grani-tvorchestva/war/0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548680"/>
            <a:ext cx="6501383" cy="462207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419872" y="5301208"/>
            <a:ext cx="4989214" cy="646331"/>
          </a:xfrm>
          <a:prstGeom prst="rect">
            <a:avLst/>
          </a:prstGeom>
        </p:spPr>
        <p:txBody>
          <a:bodyPr wrap="square">
            <a:spAutoFit/>
          </a:bodyPr>
          <a:lstStyle/>
          <a:p>
            <a:pPr algn="r"/>
            <a:r>
              <a:rPr lang="ru-RU" dirty="0" smtClean="0"/>
              <a:t>Труднейшим испытанием для нашего народа была Отечественная война 1941-1945 годов. </a:t>
            </a:r>
            <a:endParaRPr lang="ru-RU" dirty="0"/>
          </a:p>
        </p:txBody>
      </p:sp>
    </p:spTree>
    <p:extLst>
      <p:ext uri="{BB962C8B-B14F-4D97-AF65-F5344CB8AC3E}">
        <p14:creationId xmlns:p14="http://schemas.microsoft.com/office/powerpoint/2010/main" val="33479066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549"/>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static.tonkosti.ru/images/e/e7/%D0%94%D0%B8%D0%BE%D1%80%D0%B0%D0%BC%D0%B0_%C2%AB%D0%A8%D1%82%D1%83%D1%80%D0%BC_%D0%91%D0%B5%D1%80%D0%BB%D0%B8%D0%BD%D0%B0%C2%BB%2C_%D0%9C%D0%BE%D1%81%D0%BA%D0%B2%D0%B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548680"/>
            <a:ext cx="7620000" cy="507682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932040" y="5805264"/>
            <a:ext cx="1758943"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Штурм Берлина</a:t>
            </a:r>
          </a:p>
        </p:txBody>
      </p:sp>
    </p:spTree>
    <p:extLst>
      <p:ext uri="{BB962C8B-B14F-4D97-AF65-F5344CB8AC3E}">
        <p14:creationId xmlns:p14="http://schemas.microsoft.com/office/powerpoint/2010/main" val="28179998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549"/>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www.partner-inform.de/public/files/blogs/0415/1679_143040438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5712" y="548680"/>
            <a:ext cx="3887867" cy="5534331"/>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827584" y="2132856"/>
            <a:ext cx="3600400" cy="923330"/>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В мае 1945 года над главным зданием Берлина реяло красное Знамя Победы.</a:t>
            </a:r>
          </a:p>
        </p:txBody>
      </p:sp>
    </p:spTree>
    <p:extLst>
      <p:ext uri="{BB962C8B-B14F-4D97-AF65-F5344CB8AC3E}">
        <p14:creationId xmlns:p14="http://schemas.microsoft.com/office/powerpoint/2010/main" val="33245653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17" y="23114"/>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http://afisha.mosreg.ru/sites/default/files/events_photo/vov2-3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99" y="836712"/>
            <a:ext cx="7446357" cy="4896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3616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weddingpedia.ru/wiki/images/b/ba/%D0%91%D0%BE%D0%BB%D1%8C%D1%88%D0%BE%D0%B9_%D0%9A%D0%B0%D0%BC%D0%B5%D0%BD%D1%8C%2C_%D0%BF%D0%B0%D0%BC%D1%8F%D1%82%D0%BD%D0%B8%D0%B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736787"/>
            <a:ext cx="3892722" cy="519589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148064" y="2688401"/>
            <a:ext cx="3096344" cy="646331"/>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Памятник погибшим в ВОВ в г</a:t>
            </a:r>
            <a:r>
              <a:rPr lang="ru-RU" dirty="0" smtClean="0">
                <a:latin typeface="Times New Roman" panose="02020603050405020304" pitchFamily="18" charset="0"/>
                <a:cs typeface="Times New Roman" panose="02020603050405020304" pitchFamily="18" charset="0"/>
              </a:rPr>
              <a:t>. Большой </a:t>
            </a:r>
            <a:r>
              <a:rPr lang="ru-RU" dirty="0">
                <a:latin typeface="Times New Roman" panose="02020603050405020304" pitchFamily="18" charset="0"/>
                <a:cs typeface="Times New Roman" panose="02020603050405020304" pitchFamily="18" charset="0"/>
              </a:rPr>
              <a:t>Камень.</a:t>
            </a:r>
          </a:p>
        </p:txBody>
      </p:sp>
    </p:spTree>
    <p:extLst>
      <p:ext uri="{BB962C8B-B14F-4D97-AF65-F5344CB8AC3E}">
        <p14:creationId xmlns:p14="http://schemas.microsoft.com/office/powerpoint/2010/main" val="980992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549"/>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http://www.matrony.ru/wp-content/uploads/1352647289_7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603" y="620688"/>
            <a:ext cx="7652792" cy="4974315"/>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076056" y="5733256"/>
            <a:ext cx="2250873"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Зал </a:t>
            </a:r>
            <a:r>
              <a:rPr lang="ru-RU" dirty="0" smtClean="0">
                <a:latin typeface="Times New Roman" panose="02020603050405020304" pitchFamily="18" charset="0"/>
                <a:cs typeface="Times New Roman" panose="02020603050405020304" pitchFamily="18" charset="0"/>
              </a:rPr>
              <a:t>памяти и скорби.</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11639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17" y="23114"/>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ttp://riviera-travel.ru/wp-content/uploads/2016/11/lar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620688"/>
            <a:ext cx="7204348" cy="4802899"/>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182904" y="5589240"/>
            <a:ext cx="1221809"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Зал славы.</a:t>
            </a:r>
          </a:p>
        </p:txBody>
      </p:sp>
    </p:spTree>
    <p:extLst>
      <p:ext uri="{BB962C8B-B14F-4D97-AF65-F5344CB8AC3E}">
        <p14:creationId xmlns:p14="http://schemas.microsoft.com/office/powerpoint/2010/main" val="24387004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17" y="23114"/>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demiart.ru/forum/uploads4/post-57697-125391335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5" y="620688"/>
            <a:ext cx="5313349" cy="525658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652120" y="5692606"/>
            <a:ext cx="1654940"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Орден Победы</a:t>
            </a:r>
          </a:p>
        </p:txBody>
      </p:sp>
    </p:spTree>
    <p:extLst>
      <p:ext uri="{BB962C8B-B14F-4D97-AF65-F5344CB8AC3E}">
        <p14:creationId xmlns:p14="http://schemas.microsoft.com/office/powerpoint/2010/main" val="4609935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17" y="23114"/>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http://pobeda26.ru/assets/img/img1/V-karaul-u-mogily-Neizvestnogo-soldata-zastupyat-yunarmeytsy-Mashuk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620688"/>
            <a:ext cx="4831991" cy="3623993"/>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yarreg.ru/gallery/news/2016/03/203494/para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83968" y="3284984"/>
            <a:ext cx="4377025" cy="2735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57452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17" y="23114"/>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http://parad-msk.ru/wp-content/gallery/fotoootchet-9-maya-2013-goda-bessmertnyj-polk-moskva/IMG_243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0976" y="548681"/>
            <a:ext cx="4860539" cy="3240359"/>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http://chemmsu.ru/wp-content/uploads/2016/05/bp_19-1038x57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1920" y="3356992"/>
            <a:ext cx="4774382" cy="2649368"/>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http://www.gazetaingush.ru/sites/default/files/styles/juicebox_small/public/pubs/obshchestvo/20170413-bessmertnyy-polk/bessmertnyy_polk.jpg?itok=JfnbGDsv"/>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68144" y="548681"/>
            <a:ext cx="2576046" cy="2528468"/>
          </a:xfrm>
          <a:prstGeom prst="rect">
            <a:avLst/>
          </a:prstGeom>
          <a:noFill/>
          <a:extLst>
            <a:ext uri="{909E8E84-426E-40DD-AFC4-6F175D3DCCD1}">
              <a14:hiddenFill xmlns:a14="http://schemas.microsoft.com/office/drawing/2010/main">
                <a:solidFill>
                  <a:srgbClr val="FFFFFF"/>
                </a:solidFill>
              </a14:hiddenFill>
            </a:ext>
          </a:extLst>
        </p:spPr>
      </p:pic>
      <p:pic>
        <p:nvPicPr>
          <p:cNvPr id="15370" name="Picture 10" descr="http://antikor.com.ua/foto/articles_foto/2015/06/13/46649.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63958" y="3933057"/>
            <a:ext cx="2073304" cy="2073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45568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8" y="116632"/>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descr="http://dvizhcom.ru/upload/images_tdauto/5692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894" y="692696"/>
            <a:ext cx="7388246" cy="331475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259632" y="4293096"/>
            <a:ext cx="7130157" cy="523220"/>
          </a:xfrm>
          <a:prstGeom prst="rect">
            <a:avLst/>
          </a:prstGeom>
        </p:spPr>
        <p:txBody>
          <a:bodyPr wrap="none">
            <a:spAutoFit/>
          </a:bodyPr>
          <a:lstStyle/>
          <a:p>
            <a:r>
              <a:rPr lang="ru-RU" sz="2800" b="1" dirty="0">
                <a:latin typeface="Times New Roman" panose="02020603050405020304" pitchFamily="18" charset="0"/>
                <a:cs typeface="Times New Roman" panose="02020603050405020304" pitchFamily="18" charset="0"/>
              </a:rPr>
              <a:t>Кто за Родину горой, тот настоящий герой.</a:t>
            </a:r>
          </a:p>
        </p:txBody>
      </p:sp>
    </p:spTree>
    <p:extLst>
      <p:ext uri="{BB962C8B-B14F-4D97-AF65-F5344CB8AC3E}">
        <p14:creationId xmlns:p14="http://schemas.microsoft.com/office/powerpoint/2010/main" val="39773783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3"/>
          <p:cNvSpPr>
            <a:spLocks noGrp="1"/>
          </p:cNvSpPr>
          <p:nvPr>
            <p:ph type="title"/>
          </p:nvPr>
        </p:nvSpPr>
        <p:spPr/>
        <p:txBody>
          <a:bodyPr/>
          <a:lstStyle/>
          <a:p>
            <a:endParaRPr lang="ru-RU"/>
          </a:p>
        </p:txBody>
      </p:sp>
      <p:sp>
        <p:nvSpPr>
          <p:cNvPr id="5" name="Рисунок 4"/>
          <p:cNvSpPr>
            <a:spLocks noGrp="1"/>
          </p:cNvSpPr>
          <p:nvPr>
            <p:ph type="pic" idx="1"/>
          </p:nvPr>
        </p:nvSpPr>
        <p:spPr/>
      </p:sp>
      <p:sp>
        <p:nvSpPr>
          <p:cNvPr id="6" name="Текст 5"/>
          <p:cNvSpPr>
            <a:spLocks noGrp="1"/>
          </p:cNvSpPr>
          <p:nvPr>
            <p:ph type="body" sz="half" idx="2"/>
          </p:nvPr>
        </p:nvSpPr>
        <p:spPr>
          <a:xfrm>
            <a:off x="1792288" y="5367338"/>
            <a:ext cx="6380112" cy="804862"/>
          </a:xfrm>
        </p:spPr>
        <p:txBody>
          <a:bodyPr>
            <a:normAutofit/>
          </a:bodyPr>
          <a:lstStyle/>
          <a:p>
            <a:r>
              <a:rPr lang="ru-RU" sz="1800" dirty="0">
                <a:latin typeface="Times New Roman" panose="02020603050405020304" pitchFamily="18" charset="0"/>
                <a:cs typeface="Times New Roman" panose="02020603050405020304" pitchFamily="18" charset="0"/>
              </a:rPr>
              <a:t>О начале отечественной войны жители СССР узнали по радио. </a:t>
            </a:r>
          </a:p>
        </p:txBody>
      </p:sp>
      <p:pic>
        <p:nvPicPr>
          <p:cNvPr id="2050" name="Picture 2" descr="http://soligalich.smi44.ru/wp-content/uploads/2016/05/22ju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2844" y="620688"/>
            <a:ext cx="6618312" cy="4616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9238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549"/>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http://mkrf.ru/upload/iblock/8e0/8e0b081fa5e78a94ee449037a51a289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703" y="692696"/>
            <a:ext cx="7754339" cy="436181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75656" y="5157192"/>
            <a:ext cx="4572000" cy="646331"/>
          </a:xfrm>
          <a:prstGeom prst="rect">
            <a:avLst/>
          </a:prstGeom>
        </p:spPr>
        <p:txBody>
          <a:bodyPr>
            <a:spAutoFit/>
          </a:bodyPr>
          <a:lstStyle/>
          <a:p>
            <a:pPr algn="just"/>
            <a:r>
              <a:rPr lang="ru-RU" dirty="0">
                <a:latin typeface="Times New Roman" panose="02020603050405020304" pitchFamily="18" charset="0"/>
                <a:cs typeface="Times New Roman" panose="02020603050405020304" pitchFamily="18" charset="0"/>
              </a:rPr>
              <a:t>9 мая наш народ отмечает День победы над </a:t>
            </a:r>
            <a:r>
              <a:rPr lang="ru-RU">
                <a:latin typeface="Times New Roman" panose="02020603050405020304" pitchFamily="18" charset="0"/>
                <a:cs typeface="Times New Roman" panose="02020603050405020304" pitchFamily="18" charset="0"/>
              </a:rPr>
              <a:t>фашизмом </a:t>
            </a:r>
            <a:r>
              <a:rPr lang="ru-RU" smtClean="0">
                <a:latin typeface="Times New Roman" panose="02020603050405020304" pitchFamily="18" charset="0"/>
                <a:cs typeface="Times New Roman" panose="02020603050405020304" pitchFamily="18" charset="0"/>
              </a:rPr>
              <a:t> в </a:t>
            </a:r>
            <a:r>
              <a:rPr lang="ru-RU" dirty="0">
                <a:latin typeface="Times New Roman" panose="02020603050405020304" pitchFamily="18" charset="0"/>
                <a:cs typeface="Times New Roman" panose="02020603050405020304" pitchFamily="18" charset="0"/>
              </a:rPr>
              <a:t>Великой Отечественной войне.</a:t>
            </a:r>
          </a:p>
        </p:txBody>
      </p:sp>
    </p:spTree>
    <p:extLst>
      <p:ext uri="{BB962C8B-B14F-4D97-AF65-F5344CB8AC3E}">
        <p14:creationId xmlns:p14="http://schemas.microsoft.com/office/powerpoint/2010/main" val="39525252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2" name="Текст 11"/>
          <p:cNvSpPr>
            <a:spLocks noGrp="1"/>
          </p:cNvSpPr>
          <p:nvPr>
            <p:ph type="body" sz="half" idx="4294967295"/>
          </p:nvPr>
        </p:nvSpPr>
        <p:spPr>
          <a:xfrm>
            <a:off x="3203848" y="5243917"/>
            <a:ext cx="5486400" cy="804863"/>
          </a:xfrm>
        </p:spPr>
        <p:txBody>
          <a:bodyPr>
            <a:noAutofit/>
          </a:bodyPr>
          <a:lstStyle/>
          <a:p>
            <a:pPr marL="0" indent="0">
              <a:buNone/>
            </a:pPr>
            <a:r>
              <a:rPr lang="ru-RU" sz="1800" dirty="0" smtClean="0">
                <a:latin typeface="Times New Roman" panose="02020603050405020304" pitchFamily="18" charset="0"/>
                <a:cs typeface="Times New Roman" panose="02020603050405020304" pitchFamily="18" charset="0"/>
              </a:rPr>
              <a:t>Ранним утром 22июня 1941 года сотни самолетов и танков фашистской Германии перешли границу и быстро прошли в глубь нашей страны.</a:t>
            </a:r>
            <a:endParaRPr lang="ru-RU" sz="1800" dirty="0">
              <a:latin typeface="Times New Roman" panose="02020603050405020304" pitchFamily="18" charset="0"/>
              <a:cs typeface="Times New Roman" panose="02020603050405020304" pitchFamily="18" charset="0"/>
            </a:endParaRPr>
          </a:p>
        </p:txBody>
      </p:sp>
      <p:pic>
        <p:nvPicPr>
          <p:cNvPr id="18" name="Picture 8" descr="http://microbik.ru/dostb/%D0%98+%D0%BA%D0%B0%D0%B6%D0%B4%D1%8B%D0%B9+%D0%B3%D0%BE%D0%B4+%D0%B4%D1%83%D1%88%D0%B0+%D0%B1%D0%BE%D0%BB%D0%B8%D1%82%2C+%D1%80%D1%8B%D0%B4%D0%B0%D0%B5%D1%82%2C+%D0%9A%D0%BE%D0%B3%D0%B4%D0%B0+%D0%BD%D0%B0%D0%BC+%D0%BF%D0%B0%D0%BC%D1%8F%D1%82%D1%8C+%D0%B2%D1%8B%D0%B4%D0%B0%D0%B5%D1%82+%D1%81%D0%BB%D0%BE%D0%B2%D0%B0.+%D0%94%D1%83%D1%85+%D0%BF%D1%80%D0%B0%D0%B7%D0%B4%D0%BD%D0%B8%D0%BA%D0%B0+%D0%B2+%D0%B2%D0%BE%D0%B7%D0%B4%D1%83%D1%85%D0%B5+%D0%B2%D0%B8%D1%82%D0%B0%D0%B5%D1%82%2C+%D0%B0+%D0%BD%D0%B0+%D0%B3%D0%BB%D0%B0%D0%B7%D0%B0%D1%85+%D0%BF%D0%B5%D1%87%D0%B0%D0%BB%D0%B8+%D0%BF%D0%B5%D0%BB%D0%B5%D0%BD%D0%B0b/img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432" y="491389"/>
            <a:ext cx="6336704" cy="4752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4628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p:txBody>
          <a:bodyPr/>
          <a:lstStyle/>
          <a:p>
            <a:endParaRPr lang="ru-RU"/>
          </a:p>
        </p:txBody>
      </p:sp>
      <p:pic>
        <p:nvPicPr>
          <p:cNvPr id="5"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img.webme.com/pic/g/gizliilimler/hitler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620688"/>
            <a:ext cx="4286647" cy="5392603"/>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827584" y="1916832"/>
            <a:ext cx="3096344" cy="1477328"/>
          </a:xfrm>
          <a:prstGeom prst="rect">
            <a:avLst/>
          </a:prstGeom>
        </p:spPr>
        <p:txBody>
          <a:bodyPr wrap="square">
            <a:spAutoFit/>
          </a:bodyPr>
          <a:lstStyle/>
          <a:p>
            <a:r>
              <a:rPr lang="ru-RU" dirty="0" smtClean="0">
                <a:latin typeface="Times New Roman" panose="02020603050405020304" pitchFamily="18" charset="0"/>
                <a:cs typeface="Times New Roman" panose="02020603050405020304" pitchFamily="18" charset="0"/>
              </a:rPr>
              <a:t>Армия противника во главе с Адольфом Гитлером желала завоевать весь мир и установить свои жестокие порядки – фашизм.</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56784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a:xfrm>
            <a:off x="755576" y="5367338"/>
            <a:ext cx="7920880" cy="804862"/>
          </a:xfrm>
        </p:spPr>
        <p:txBody>
          <a:bodyPr/>
          <a:lstStyle/>
          <a:p>
            <a:r>
              <a:rPr lang="ru-RU" sz="1800" dirty="0" smtClean="0">
                <a:latin typeface="Times New Roman" panose="02020603050405020304" pitchFamily="18" charset="0"/>
                <a:cs typeface="Times New Roman" panose="02020603050405020304" pitchFamily="18" charset="0"/>
              </a:rPr>
              <a:t>Несмотря на героическое сопротивление нашей армии, враг продвигался к Москве</a:t>
            </a:r>
            <a:r>
              <a:rPr lang="ru-RU" dirty="0" smtClean="0"/>
              <a:t>.</a:t>
            </a:r>
            <a:endParaRPr lang="ru-RU" dirty="0"/>
          </a:p>
        </p:txBody>
      </p:sp>
      <p:pic>
        <p:nvPicPr>
          <p:cNvPr id="6146" name="Picture 2" descr="http://www.pomnivoinu.ru/img/reports/992/img/4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548680"/>
            <a:ext cx="7164288" cy="476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053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http://biblioteka-dyatkovo.ru/wp-content/uploads/2016/02/y8-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3807" y="523108"/>
            <a:ext cx="3942953" cy="5506539"/>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899591" y="1947714"/>
            <a:ext cx="3684215" cy="923330"/>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Во главе обороны столицы был поставлен талантливый полководец</a:t>
            </a:r>
          </a:p>
          <a:p>
            <a:pPr algn="just"/>
            <a:r>
              <a:rPr lang="ru-RU" dirty="0" smtClean="0">
                <a:latin typeface="Times New Roman" panose="02020603050405020304" pitchFamily="18" charset="0"/>
                <a:cs typeface="Times New Roman" panose="02020603050405020304" pitchFamily="18" charset="0"/>
              </a:rPr>
              <a:t> Георгий Константинович Жуков.</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91266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milday.ru/uploads/posts/2012-08/1344951980_a00001c9-oboron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2564904"/>
            <a:ext cx="4775473" cy="347843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voenpravda.ru/08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92671"/>
            <a:ext cx="4787812" cy="359985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39552" y="4304120"/>
            <a:ext cx="3168352" cy="1200329"/>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Он приказал возвести вокруг Москвы оборонительные укрепления – окопы, проволочные заграждения.</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40821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fs01.infourok.ru/images/doc/53/66052/img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9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6" descr="http://picaboom.ru/wp-content/gallery/129-zjenshinyi-i-deti-sww/15-letniy-razvedchik-vova-egorov-s-boytsami-svoego-podrazdeleniya.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48" name="Picture 8" descr="http://picaboom.ru/wp-content/gallery/129-zjenshinyi-i-deti-sww/15-letniy-razvedchik-vova-egorov-s-boytsami-svoego-podrazdeleniy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836712"/>
            <a:ext cx="3744416" cy="2726703"/>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http://www.kuzrab.ru/upload/medialibrary/a97/oxvc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08" y="3451448"/>
            <a:ext cx="3960438" cy="260905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cs3.livemaster.ru/zhurnalfoto/0/d/2/1605061307090d2d4438b9edc6a58755ce8ebdb114c2.jpe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5018" y="548679"/>
            <a:ext cx="3939427" cy="266429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683568" y="3914775"/>
            <a:ext cx="3888432" cy="1200329"/>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Москвичи уходили</a:t>
            </a:r>
            <a:r>
              <a:rPr lang="ru-RU" baseline="0" dirty="0" smtClean="0">
                <a:latin typeface="Times New Roman" panose="02020603050405020304" pitchFamily="18" charset="0"/>
                <a:cs typeface="Times New Roman" panose="02020603050405020304" pitchFamily="18" charset="0"/>
              </a:rPr>
              <a:t> воевать с врагом, работали на фабриках и заводах, изготовляя оружие для фронта и одежду для солдат.</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641292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555</TotalTime>
  <Words>1478</Words>
  <Application>Microsoft Office PowerPoint</Application>
  <PresentationFormat>Экран (4:3)</PresentationFormat>
  <Paragraphs>101</Paragraphs>
  <Slides>30</Slides>
  <Notes>29</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Тема Office</vt:lpstr>
      <vt:lpstr>Великая Отечественная война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Великая Отечественная война</dc:title>
  <dc:creator>Александр</dc:creator>
  <cp:lastModifiedBy>Александр</cp:lastModifiedBy>
  <cp:revision>37</cp:revision>
  <dcterms:created xsi:type="dcterms:W3CDTF">2017-04-17T09:24:56Z</dcterms:created>
  <dcterms:modified xsi:type="dcterms:W3CDTF">2017-04-20T11:31:29Z</dcterms:modified>
</cp:coreProperties>
</file>