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57" r:id="rId5"/>
    <p:sldId id="262" r:id="rId6"/>
    <p:sldId id="258" r:id="rId7"/>
    <p:sldId id="276" r:id="rId8"/>
    <p:sldId id="259" r:id="rId9"/>
    <p:sldId id="263" r:id="rId10"/>
    <p:sldId id="261" r:id="rId11"/>
    <p:sldId id="264" r:id="rId12"/>
    <p:sldId id="265" r:id="rId13"/>
    <p:sldId id="270" r:id="rId14"/>
    <p:sldId id="271" r:id="rId15"/>
    <p:sldId id="273" r:id="rId16"/>
    <p:sldId id="272" r:id="rId17"/>
    <p:sldId id="266" r:id="rId18"/>
    <p:sldId id="277" r:id="rId19"/>
    <p:sldId id="267" r:id="rId20"/>
    <p:sldId id="268" r:id="rId21"/>
    <p:sldId id="274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65" autoAdjust="0"/>
    <p:restoredTop sz="94660"/>
  </p:normalViewPr>
  <p:slideViewPr>
    <p:cSldViewPr>
      <p:cViewPr varScale="1">
        <p:scale>
          <a:sx n="64" d="100"/>
          <a:sy n="64" d="100"/>
        </p:scale>
        <p:origin x="-15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0e7fa1c9390ca28b6a97655c5b6e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928670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C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 « Детский сад комбинированного вида №2»</a:t>
            </a:r>
            <a:endParaRPr lang="ru-RU" b="1" dirty="0" smtClean="0">
              <a:solidFill>
                <a:srgbClr val="FFC000"/>
              </a:solidFill>
              <a:latin typeface="Bookman Old Style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C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Алексеевского городского округа, Белгородская обл.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4000504"/>
            <a:ext cx="4572000" cy="14256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4000"/>
              </a:lnSpc>
            </a:pPr>
            <a:endParaRPr lang="ru-RU" b="1" i="1" dirty="0" smtClean="0">
              <a:solidFill>
                <a:srgbClr val="4E9F2D"/>
              </a:solidFill>
            </a:endParaRPr>
          </a:p>
          <a:p>
            <a:pPr algn="ctr">
              <a:lnSpc>
                <a:spcPct val="114000"/>
              </a:lnSpc>
            </a:pPr>
            <a:r>
              <a:rPr lang="ru-RU" sz="2000" b="1" i="1" dirty="0" smtClean="0">
                <a:solidFill>
                  <a:srgbClr val="4E9F2D"/>
                </a:solidFill>
                <a:latin typeface="Bookman Old Style" pitchFamily="18" charset="0"/>
              </a:rPr>
              <a:t>Авторы</a:t>
            </a:r>
            <a:r>
              <a:rPr lang="ru-RU" sz="2000" i="1" dirty="0" smtClean="0">
                <a:solidFill>
                  <a:srgbClr val="4E9F2D"/>
                </a:solidFill>
                <a:latin typeface="Bookman Old Style" pitchFamily="18" charset="0"/>
              </a:rPr>
              <a:t> :</a:t>
            </a:r>
            <a:r>
              <a:rPr lang="ru-RU" sz="2000" b="1" i="1" dirty="0" err="1" smtClean="0">
                <a:solidFill>
                  <a:srgbClr val="4E9F2D"/>
                </a:solidFill>
                <a:latin typeface="Bookman Old Style" pitchFamily="18" charset="0"/>
              </a:rPr>
              <a:t>Напрасненко</a:t>
            </a:r>
            <a:r>
              <a:rPr lang="ru-RU" sz="2000" b="1" i="1" dirty="0" smtClean="0">
                <a:solidFill>
                  <a:srgbClr val="4E9F2D"/>
                </a:solidFill>
                <a:latin typeface="Bookman Old Style" pitchFamily="18" charset="0"/>
              </a:rPr>
              <a:t> С.В.</a:t>
            </a:r>
          </a:p>
          <a:p>
            <a:pPr algn="ctr">
              <a:lnSpc>
                <a:spcPct val="114000"/>
              </a:lnSpc>
            </a:pPr>
            <a:r>
              <a:rPr lang="ru-RU" sz="2000" b="1" i="1" dirty="0" smtClean="0">
                <a:solidFill>
                  <a:srgbClr val="4E9F2D"/>
                </a:solidFill>
                <a:latin typeface="Bookman Old Style" pitchFamily="18" charset="0"/>
              </a:rPr>
              <a:t>     </a:t>
            </a:r>
            <a:r>
              <a:rPr lang="ru-RU" sz="2000" b="1" i="1" dirty="0" smtClean="0">
                <a:solidFill>
                  <a:srgbClr val="4E9F2D"/>
                </a:solidFill>
                <a:latin typeface="Bookman Old Style" pitchFamily="18" charset="0"/>
              </a:rPr>
              <a:t>             </a:t>
            </a:r>
            <a:r>
              <a:rPr lang="ru-RU" sz="2000" b="1" i="1" dirty="0" smtClean="0">
                <a:solidFill>
                  <a:srgbClr val="4E9F2D"/>
                </a:solidFill>
                <a:latin typeface="Bookman Old Style" pitchFamily="18" charset="0"/>
              </a:rPr>
              <a:t>Плотникова Н.Ю</a:t>
            </a:r>
            <a:r>
              <a:rPr lang="ru-RU" sz="2000" i="1" dirty="0" smtClean="0">
                <a:solidFill>
                  <a:srgbClr val="4E9F2D"/>
                </a:solidFill>
                <a:latin typeface="Bookman Old Style" pitchFamily="18" charset="0"/>
              </a:rPr>
              <a:t>.,</a:t>
            </a:r>
          </a:p>
          <a:p>
            <a:pPr algn="ctr">
              <a:lnSpc>
                <a:spcPct val="114000"/>
              </a:lnSpc>
            </a:pPr>
            <a:r>
              <a:rPr lang="ru-RU" i="1" dirty="0" smtClean="0">
                <a:solidFill>
                  <a:srgbClr val="4E9F2D"/>
                </a:solidFill>
                <a:latin typeface="Bookman Old Style" pitchFamily="18" charset="0"/>
              </a:rPr>
              <a:t>воспитатели МБДОУ №2</a:t>
            </a:r>
            <a:endParaRPr lang="ru-RU" i="1" dirty="0">
              <a:solidFill>
                <a:srgbClr val="4E9F2D"/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5715016"/>
            <a:ext cx="30003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ru-RU" b="1" dirty="0" smtClean="0">
                <a:solidFill>
                  <a:srgbClr val="FFC000"/>
                </a:solidFill>
                <a:latin typeface="Bookman Old Style" pitchFamily="18" charset="0"/>
              </a:rPr>
              <a:t>г.Алексеевка</a:t>
            </a:r>
          </a:p>
          <a:p>
            <a:pPr algn="ctr" fontAlgn="base">
              <a:buNone/>
            </a:pPr>
            <a:r>
              <a:rPr lang="ru-RU" b="1" dirty="0" smtClean="0">
                <a:solidFill>
                  <a:srgbClr val="FFC000"/>
                </a:solidFill>
                <a:latin typeface="Bookman Old Style" pitchFamily="18" charset="0"/>
              </a:rPr>
              <a:t>2022г</a:t>
            </a:r>
            <a:endParaRPr lang="ru-RU" dirty="0">
              <a:solidFill>
                <a:srgbClr val="FFC000"/>
              </a:solidFill>
              <a:latin typeface="Bookman Old Style" pitchFamily="18" charset="0"/>
            </a:endParaRPr>
          </a:p>
        </p:txBody>
      </p:sp>
      <p:sp>
        <p:nvSpPr>
          <p:cNvPr id="1029" name="AutoShape 5" descr="C:\Users\user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user\Desktop\unnam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876"/>
            <a:ext cx="2571768" cy="2847967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857224" y="2428868"/>
            <a:ext cx="72152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Экологическое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92D05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воспитание в ДОУ </a:t>
            </a:r>
            <a:endParaRPr lang="ru-RU" sz="2800" b="1" i="1" dirty="0" smtClean="0">
              <a:solidFill>
                <a:srgbClr val="92D050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Bookman Old Style" pitchFamily="18" charset="0"/>
                <a:cs typeface="Times New Roman" pitchFamily="18" charset="0"/>
              </a:rPr>
              <a:t>«Открывая зеленые страницы»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99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ce023d891c058fff700c5b1da2db6971--matahari-terbit-templates-for-powerpoi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428604"/>
            <a:ext cx="6143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Исследовательская деятельность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Picture 3" descr="C:\Users\vg2512\Desktop\САД № 2\Презент\0-02-05-7e1d3187c51fef71e8859598e745da5a6c841766cfadbcd1e00b4cd95dfe6a46_a26546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214422"/>
            <a:ext cx="2357454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571612"/>
            <a:ext cx="3429024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user\Desktop\IMG_20201222_110911 (1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4071942"/>
            <a:ext cx="3857652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user\Desktop\IMG_20201222_114714.jpg"/>
          <p:cNvPicPr/>
          <p:nvPr/>
        </p:nvPicPr>
        <p:blipFill>
          <a:blip r:embed="rId6" cstate="print"/>
          <a:srcRect r="35417"/>
          <a:stretch>
            <a:fillRect/>
          </a:stretch>
        </p:blipFill>
        <p:spPr bwMode="auto">
          <a:xfrm>
            <a:off x="3000364" y="1000108"/>
            <a:ext cx="2214578" cy="2877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85786" y="1214422"/>
            <a:ext cx="50006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1.Вода отражает предметы</a:t>
            </a:r>
            <a:b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2.Как растения пьют воду</a:t>
            </a:r>
            <a:b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3.Вода отмывает грязь</a:t>
            </a:r>
            <a:b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4.Как вытолкнуть воду</a:t>
            </a:r>
            <a:b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5.Особенности теплой и холодной воды</a:t>
            </a:r>
            <a:endParaRPr lang="ru-RU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71670" y="214290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Опыты с водой</a:t>
            </a:r>
            <a:endParaRPr lang="ru-RU" sz="24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14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322" y="1142984"/>
            <a:ext cx="2786964" cy="3890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2786058"/>
            <a:ext cx="2643206" cy="33289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2" descr="C:\Users\vg2512\Desktop\САД № 2\Презент\Новая папка\0-02-05-08ba67dfa78ddea4561d1352eecb0a11a06b185329690a4ab60bef2a5b844364_37be38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5094"/>
          <a:stretch>
            <a:fillRect/>
          </a:stretch>
        </p:blipFill>
        <p:spPr bwMode="auto">
          <a:xfrm>
            <a:off x="3143240" y="3929066"/>
            <a:ext cx="3429024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ce023d891c058fff700c5b1da2db6971--matahari-terbit-templates-for-powerpoi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50115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1071546"/>
            <a:ext cx="72152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1.Сухой песок может сыпаться, а мокрый принимает любую форму. </a:t>
            </a:r>
          </a:p>
          <a:p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2. Следы на мокром песке</a:t>
            </a:r>
          </a:p>
          <a:p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3.Песок хорошо пропускает воду, а глина плохо</a:t>
            </a:r>
          </a:p>
          <a:p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4.Сравнение песка и глины</a:t>
            </a:r>
          </a:p>
          <a:p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5.Сухая и влажная почва</a:t>
            </a:r>
            <a:endParaRPr lang="ru-RU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357166"/>
            <a:ext cx="5848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Опыты с песком, почвой, глиной</a:t>
            </a:r>
          </a:p>
        </p:txBody>
      </p:sp>
      <p:pic>
        <p:nvPicPr>
          <p:cNvPr id="8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685" y="2857496"/>
            <a:ext cx="4251315" cy="3060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user\Desktop\IMG_20201222_113417_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500438"/>
            <a:ext cx="4214842" cy="2948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500042"/>
            <a:ext cx="66624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Работа в рабочих тетрадях «Экология»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10" name="Picture 2" descr="C:\Users\vg2512\Desktop\САД № 2\Презент\0-02-05-131ee0b08baeecf2fa0f563b2237316328e3387a2bdcf79c0238a25c2d3e0e96_201991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3214686"/>
            <a:ext cx="4857784" cy="33282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Объект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357298"/>
            <a:ext cx="4714876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ce023d891c058fff700c5b1da2db6971--matahari-terbit-templates-for-powerpoi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5984" y="357166"/>
            <a:ext cx="3475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Работа с гербарием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Picture 2" descr="C:\Users\vg2512\Desktop\САД № 2\Презент\0-02-05-29d890e6f1108a6f77dd9b5ee3ddc9d9760ab459231b0ea3998b90b90aa4e35f_8c757bd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1357298"/>
            <a:ext cx="4714908" cy="3192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6" descr="C:\Users\vg2512\Desktop\САД № 2\Презент\0-02-05-57fc220ffc79b88aeb9ae3c909e3820aa473735fbc0b268178320f2130bac56d_fb84d6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143248"/>
            <a:ext cx="4665356" cy="31933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ce023d891c058fff700c5b1da2db6971--matahari-terbit-templates-for-powerpoi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357166"/>
            <a:ext cx="59731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Экологическая акция «Живи ёлка»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8" name="Picture 3" descr="C:\Users\vg2512\Downloads\0-02-05-a101d3726b666a63215f3a8c76671a68976b37c2dd5961612071430890692cec_95f8169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214422"/>
            <a:ext cx="3429024" cy="4210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2" descr="C:\Users\vg2512\Downloads\0-02-05-ccbd47eebbe9b75be0dda8540b2df1ee34c2472e56904861d2a82abbc6b72afb_7a4ed5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1285860"/>
            <a:ext cx="3412260" cy="4210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802" y="2857496"/>
            <a:ext cx="2969013" cy="37102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214422"/>
            <a:ext cx="8286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/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smtClean="0">
                <a:solidFill>
                  <a:prstClr val="black"/>
                </a:solidFill>
              </a:rPr>
              <a:t>Рассматривание муравьиной дорожки, скопление солдатиков, полянка с лекарственными растениями: одуванчик, тысячелистник, ромашка и т д. Разные насекомые: бабочки, божьи коровки, гусеницы. Растения на клумбах. Благодаря этому развивается наблюдательность, возникает интерес к природе.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571480"/>
            <a:ext cx="4857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Познавательные прогулки. 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6" name="Объект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3000372"/>
            <a:ext cx="4040188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3000372"/>
            <a:ext cx="4071966" cy="29258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5984" y="500042"/>
            <a:ext cx="7274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Сбор природного материала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Объект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142984"/>
            <a:ext cx="3456384" cy="4439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Users\vg2512\Desktop\САД № 2\Презент\0-02-05-a6a8784ba89bedf0f39779db046c2fac6c7950e99910f5c4c57406fa3c3bf9b7_da1f1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445" r="18182"/>
          <a:stretch>
            <a:fillRect/>
          </a:stretch>
        </p:blipFill>
        <p:spPr bwMode="auto">
          <a:xfrm>
            <a:off x="3071802" y="1571612"/>
            <a:ext cx="2928958" cy="3786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Объект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8" y="1142984"/>
            <a:ext cx="2885998" cy="3995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 descr="C:\Users\vg2512\Downloads\Новая папка (6)\0-02-05-c139a64056a2ec7d0dd19a0f3db54795e952d3c98a88410c1565882cd38cb792_d036aed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4071942"/>
            <a:ext cx="2714644" cy="2500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Прямоугольник 9"/>
          <p:cNvSpPr/>
          <p:nvPr/>
        </p:nvSpPr>
        <p:spPr>
          <a:xfrm>
            <a:off x="3714744" y="5380672"/>
            <a:ext cx="52149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Дети собирают разнообразный природный материал для последующих наблюдений и работ в группе (листья, шишки, желуди, каштаны и </a:t>
            </a:r>
            <a:r>
              <a:rPr lang="ru-RU" dirty="0" err="1" smtClean="0">
                <a:solidFill>
                  <a:srgbClr val="009900"/>
                </a:solidFill>
                <a:latin typeface="Bookman Old Style" pitchFamily="18" charset="0"/>
              </a:rPr>
              <a:t>тд</a:t>
            </a:r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.)</a:t>
            </a:r>
            <a:endParaRPr lang="ru-RU" dirty="0">
              <a:solidFill>
                <a:srgbClr val="0099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Объект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4" y="1357299"/>
            <a:ext cx="3747836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332" t="70912" r="52992" b="1596"/>
          <a:stretch>
            <a:fillRect/>
          </a:stretch>
        </p:blipFill>
        <p:spPr>
          <a:xfrm>
            <a:off x="285720" y="1214422"/>
            <a:ext cx="4071966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C:\Users\vg2512\Downloads\0-02-0a-946b354bacf760e2b5f26b2e70086dd37d033473f9edfb809f25819477d3b5a7_79bb80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7500"/>
          <a:stretch>
            <a:fillRect/>
          </a:stretch>
        </p:blipFill>
        <p:spPr bwMode="auto">
          <a:xfrm>
            <a:off x="3000364" y="3571876"/>
            <a:ext cx="2500330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Прямоугольник 7"/>
          <p:cNvSpPr/>
          <p:nvPr/>
        </p:nvSpPr>
        <p:spPr>
          <a:xfrm>
            <a:off x="2500298" y="571480"/>
            <a:ext cx="37529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Работа с родителями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ce023d891c058fff700c5b1da2db6971--matahari-terbit-templates-for-powerpoi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786050" y="500042"/>
            <a:ext cx="36391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Кормушки для птиц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Picture 4" descr="C:\Users\vg2512\Desktop\САД № 2\Презент\0-02-0a-8bd5de27e6ac206cd2aedf66e91285c85ed8ffccfef45be95cd00ae03d16b7db_946196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596" y="1428736"/>
            <a:ext cx="4000528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2" y="1428736"/>
            <a:ext cx="3643338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18" y="3429000"/>
            <a:ext cx="4071966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0e7fa1c9390ca28b6a97655c5b6e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9" name="AutoShape 5" descr="C:\Users\user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1643050"/>
            <a:ext cx="707236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9900"/>
                </a:solidFill>
                <a:latin typeface="Bookman Old Style" pitchFamily="18" charset="0"/>
              </a:rPr>
              <a:t>Основной целью экологического воспитания детей дошкольного возраста можно назвать формирование базовых основ экологической культуры, правильного отношения детей   к природе и окружающей среде</a:t>
            </a:r>
            <a:endParaRPr lang="ru-RU" sz="28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ce023d891c058fff700c5b1da2db6971--matahari-terbit-templates-for-powerpoi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285728"/>
            <a:ext cx="8715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Конкурсы и выставки экологических рисунков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Picture 3" descr="C:\Users\vg2512\Downloads\0-02-05-182e687451712c312119b798046c4d5721a772a0ea774032b26bc682d043a61e_9406c3a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4143404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2" descr="C:\Users\vg2512\Downloads\0-02-05-12ae1980ac9e3526a4a0eda4fe634cd01273a67b41ef8d51d6f56a8aea9c99ba_7ec5c2a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4000504"/>
            <a:ext cx="4250638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 descr="C:\Users\vg2512\Downloads\0-02-05-eb659c15fd6b396e70f473eccff2087773b53c34e26f3cac74e190f1f833110a_1dbe31e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000108"/>
            <a:ext cx="4048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4" descr="C:\Users\vg2512\Downloads\0-02-08-e40ab7c5544517e03699940f815d3a7510fe9f0b1a5c7c9ff325bad0bc9d1bd0_8c7c06e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3643314"/>
            <a:ext cx="4143436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28926" y="571480"/>
            <a:ext cx="33361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Выставки поделок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7" name="Picture 2" descr="C:\Users\vg2512\Downloads\0-02-05-16a93bda2df01621d9182f1bac4c25a698ba97e7927d879cb970a001828fda06_929a247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836" r="9836"/>
          <a:stretch>
            <a:fillRect/>
          </a:stretch>
        </p:blipFill>
        <p:spPr bwMode="auto">
          <a:xfrm>
            <a:off x="5429256" y="3500438"/>
            <a:ext cx="3500462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2" descr="C:\Users\vg2512\Downloads\0-02-05-5d50577b10f771842b5d67aa835caefc14ac136df1716b3b120817abc25e273f_262af0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17" t="4949" r="12337"/>
          <a:stretch>
            <a:fillRect/>
          </a:stretch>
        </p:blipFill>
        <p:spPr bwMode="auto">
          <a:xfrm>
            <a:off x="3428992" y="1214422"/>
            <a:ext cx="3500462" cy="27443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3" descr="C:\Users\vg2512\Desktop\САД № 2\Презент\0-02-04-22fd689ca0428d7f11760b17d50ada3fb030e18afe8f172c042e29120c3c6d30_eefd16a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3024"/>
          <a:stretch>
            <a:fillRect/>
          </a:stretch>
        </p:blipFill>
        <p:spPr bwMode="auto">
          <a:xfrm>
            <a:off x="2285984" y="4071942"/>
            <a:ext cx="307183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678"/>
          <a:stretch>
            <a:fillRect/>
          </a:stretch>
        </p:blipFill>
        <p:spPr>
          <a:xfrm rot="5400000">
            <a:off x="-266025" y="1766167"/>
            <a:ext cx="4032448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10e7fa1c9390ca28b6a97655c5b6e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671691"/>
            <a:ext cx="8286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r>
              <a:rPr lang="ru-RU" dirty="0" smtClean="0">
                <a:latin typeface="Bookman Old Style" pitchFamily="18" charset="0"/>
              </a:rPr>
              <a:t>1.Горькова</a:t>
            </a:r>
            <a:r>
              <a:rPr lang="ru-RU" dirty="0" smtClean="0">
                <a:latin typeface="Bookman Old Style" pitchFamily="18" charset="0"/>
              </a:rPr>
              <a:t>, Л.Г. Сценарии занятий по экологическому воспитанию дошкольников (средняя, старшая, подготовительная группы) / Л.Г. </a:t>
            </a:r>
            <a:r>
              <a:rPr lang="ru-RU" dirty="0" err="1" smtClean="0">
                <a:latin typeface="Bookman Old Style" pitchFamily="18" charset="0"/>
              </a:rPr>
              <a:t>Горькова</a:t>
            </a:r>
            <a:r>
              <a:rPr lang="ru-RU" dirty="0" smtClean="0">
                <a:latin typeface="Bookman Old Style" pitchFamily="18" charset="0"/>
              </a:rPr>
              <a:t>, А.В. Кочергина, Л.А. Обухова. - М.: ВАКО, 2005. – 240 с. - (Дошкольники: учим, развиваем, воспитываем</a:t>
            </a:r>
            <a:r>
              <a:rPr lang="ru-RU" dirty="0" smtClean="0">
                <a:latin typeface="Bookman Old Style" pitchFamily="18" charset="0"/>
              </a:rPr>
              <a:t>).</a:t>
            </a:r>
            <a:r>
              <a:rPr lang="ru-RU" dirty="0" smtClean="0">
                <a:latin typeface="Bookman Old Style" pitchFamily="18" charset="0"/>
              </a:rPr>
              <a:t> </a:t>
            </a:r>
            <a:endParaRPr lang="ru-RU" dirty="0" smtClean="0">
              <a:latin typeface="Bookman Old Style" pitchFamily="18" charset="0"/>
            </a:endParaRPr>
          </a:p>
          <a:p>
            <a:r>
              <a:rPr lang="ru-RU" dirty="0" smtClean="0">
                <a:latin typeface="Bookman Old Style" pitchFamily="18" charset="0"/>
              </a:rPr>
              <a:t>2.Николаева</a:t>
            </a:r>
            <a:r>
              <a:rPr lang="ru-RU" dirty="0" smtClean="0">
                <a:latin typeface="Bookman Old Style" pitchFamily="18" charset="0"/>
              </a:rPr>
              <a:t>, С.Н. Теория и методика экологического образования детей: Учеб. пособие для студ. </a:t>
            </a:r>
            <a:r>
              <a:rPr lang="ru-RU" dirty="0" err="1" smtClean="0">
                <a:latin typeface="Bookman Old Style" pitchFamily="18" charset="0"/>
              </a:rPr>
              <a:t>высш</a:t>
            </a:r>
            <a:r>
              <a:rPr lang="ru-RU" dirty="0" smtClean="0">
                <a:latin typeface="Bookman Old Style" pitchFamily="18" charset="0"/>
              </a:rPr>
              <a:t>. </a:t>
            </a:r>
            <a:r>
              <a:rPr lang="ru-RU" dirty="0" err="1" smtClean="0">
                <a:latin typeface="Bookman Old Style" pitchFamily="18" charset="0"/>
              </a:rPr>
              <a:t>пед</a:t>
            </a:r>
            <a:r>
              <a:rPr lang="ru-RU" dirty="0" smtClean="0">
                <a:latin typeface="Bookman Old Style" pitchFamily="18" charset="0"/>
              </a:rPr>
              <a:t>. учеб. заведений. - М.: Издательский центр «Академия», 2002. - 336с</a:t>
            </a:r>
            <a:r>
              <a:rPr lang="ru-RU" dirty="0" smtClean="0">
                <a:latin typeface="Bookman Old Style" pitchFamily="18" charset="0"/>
              </a:rPr>
              <a:t>.</a:t>
            </a:r>
          </a:p>
          <a:p>
            <a:r>
              <a:rPr lang="ru-RU" dirty="0" smtClean="0">
                <a:latin typeface="Bookman Old Style" pitchFamily="18" charset="0"/>
              </a:rPr>
              <a:t>3. </a:t>
            </a:r>
            <a:r>
              <a:rPr lang="ru-RU" dirty="0" smtClean="0">
                <a:latin typeface="Bookman Old Style" pitchFamily="18" charset="0"/>
              </a:rPr>
              <a:t>Лопатина, А.А. Сказы матушки земли. Экологическое воспитание через сказки, стихи и творческие задания / А. А.Лопатина, М.В. </a:t>
            </a:r>
            <a:r>
              <a:rPr lang="ru-RU" dirty="0" err="1" smtClean="0">
                <a:latin typeface="Bookman Old Style" pitchFamily="18" charset="0"/>
              </a:rPr>
              <a:t>Скребцова</a:t>
            </a:r>
            <a:r>
              <a:rPr lang="ru-RU" dirty="0" smtClean="0">
                <a:latin typeface="Bookman Old Style" pitchFamily="18" charset="0"/>
              </a:rPr>
              <a:t>. - 2-е изд. - М.: </a:t>
            </a:r>
            <a:r>
              <a:rPr lang="ru-RU" dirty="0" err="1" smtClean="0">
                <a:latin typeface="Bookman Old Style" pitchFamily="18" charset="0"/>
              </a:rPr>
              <a:t>Амрита-Русь</a:t>
            </a:r>
            <a:r>
              <a:rPr lang="ru-RU" dirty="0" smtClean="0">
                <a:latin typeface="Bookman Old Style" pitchFamily="18" charset="0"/>
              </a:rPr>
              <a:t>, 2008. - 256 с. - (Образование и творчество</a:t>
            </a:r>
            <a:r>
              <a:rPr lang="ru-RU" dirty="0" smtClean="0">
                <a:latin typeface="Bookman Old Style" pitchFamily="18" charset="0"/>
              </a:rPr>
              <a:t>).</a:t>
            </a:r>
            <a:r>
              <a:rPr lang="ru-RU" dirty="0" smtClean="0">
                <a:latin typeface="Bookman Old Style" pitchFamily="18" charset="0"/>
              </a:rPr>
              <a:t> </a:t>
            </a:r>
            <a:r>
              <a:rPr lang="ru-RU" dirty="0" smtClean="0">
                <a:latin typeface="Bookman Old Style" pitchFamily="18" charset="0"/>
              </a:rPr>
              <a:t>4.Егоренков</a:t>
            </a:r>
            <a:r>
              <a:rPr lang="ru-RU" dirty="0" smtClean="0">
                <a:latin typeface="Bookman Old Style" pitchFamily="18" charset="0"/>
              </a:rPr>
              <a:t>, Л.И. Экологическое воспитание дошкольников и младших школьников: Пособие для родителей, педагогов и воспитателей детских дошкольных учреждений, учителей начальных классов. - М.: АРКТИ, 2001. - 128с</a:t>
            </a:r>
            <a:r>
              <a:rPr lang="ru-RU" dirty="0" smtClean="0">
                <a:latin typeface="Bookman Old Style" pitchFamily="18" charset="0"/>
              </a:rPr>
              <a:t>.</a:t>
            </a:r>
          </a:p>
          <a:p>
            <a:r>
              <a:rPr lang="ru-RU" dirty="0" smtClean="0">
                <a:latin typeface="Bookman Old Style" pitchFamily="18" charset="0"/>
              </a:rPr>
              <a:t>5. </a:t>
            </a:r>
            <a:r>
              <a:rPr lang="ru-RU" dirty="0" err="1" smtClean="0">
                <a:latin typeface="Bookman Old Style" pitchFamily="18" charset="0"/>
              </a:rPr>
              <a:t>Воронкевич</a:t>
            </a:r>
            <a:r>
              <a:rPr lang="ru-RU" dirty="0" smtClean="0">
                <a:latin typeface="Bookman Old Style" pitchFamily="18" charset="0"/>
              </a:rPr>
              <a:t>, О.А. «Добро пожаловать в экологию» </a:t>
            </a:r>
            <a:r>
              <a:rPr lang="ru-RU" dirty="0" smtClean="0">
                <a:latin typeface="Bookman Old Style" pitchFamily="18" charset="0"/>
              </a:rPr>
              <a:t>-</a:t>
            </a:r>
          </a:p>
          <a:p>
            <a:r>
              <a:rPr lang="ru-RU" dirty="0" smtClean="0">
                <a:latin typeface="Bookman Old Style" pitchFamily="18" charset="0"/>
              </a:rPr>
              <a:t> </a:t>
            </a:r>
            <a:r>
              <a:rPr lang="ru-RU" dirty="0" smtClean="0">
                <a:latin typeface="Bookman Old Style" pitchFamily="18" charset="0"/>
              </a:rPr>
              <a:t>современная технология экологического образования </a:t>
            </a:r>
            <a:endParaRPr lang="ru-RU" dirty="0" smtClean="0">
              <a:latin typeface="Bookman Old Style" pitchFamily="18" charset="0"/>
            </a:endParaRPr>
          </a:p>
          <a:p>
            <a:r>
              <a:rPr lang="ru-RU" dirty="0" smtClean="0">
                <a:latin typeface="Bookman Old Style" pitchFamily="18" charset="0"/>
              </a:rPr>
              <a:t>дошкольников </a:t>
            </a:r>
            <a:r>
              <a:rPr lang="ru-RU" dirty="0" smtClean="0">
                <a:latin typeface="Bookman Old Style" pitchFamily="18" charset="0"/>
              </a:rPr>
              <a:t>// Дошкольная педагогика. - 2006. - № 3</a:t>
            </a:r>
            <a:r>
              <a:rPr lang="ru-RU" dirty="0" smtClean="0">
                <a:latin typeface="Bookman Old Style" pitchFamily="18" charset="0"/>
              </a:rPr>
              <a:t>.</a:t>
            </a:r>
          </a:p>
          <a:p>
            <a:r>
              <a:rPr lang="ru-RU" dirty="0" smtClean="0">
                <a:latin typeface="Bookman Old Style" pitchFamily="18" charset="0"/>
              </a:rPr>
              <a:t>- </a:t>
            </a:r>
            <a:r>
              <a:rPr lang="ru-RU" dirty="0" smtClean="0">
                <a:latin typeface="Bookman Old Style" pitchFamily="18" charset="0"/>
              </a:rPr>
              <a:t>С. 23-27.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214290"/>
            <a:ext cx="35349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Список литературы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ce023d891c058fff700c5b1da2db6971--matahari-terbit-templates-for-powerpoi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C:\Users\user\Desktop\img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071678"/>
            <a:ext cx="7620000" cy="416242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2" y="357166"/>
            <a:ext cx="8929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Модель экологического воспитания дошкольника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ce023d891c058fff700c5b1da2db6971--matahari-terbit-templates-for-powerpoi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43174" y="428604"/>
            <a:ext cx="38587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«Зеленые страницы».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6" name="Picture 2" descr="C:\Users\vg2512\Downloads\Безымянный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643050"/>
            <a:ext cx="3571900" cy="47149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vg2512\Desktop\Св.фото\0-02-0a-7c4b607f1133e091f9046c31f85c0494fcd4c50a154394e03c402614c68939c0_7ee11f6774dfac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39" t="1560" r="4081" b="1740"/>
          <a:stretch>
            <a:fillRect/>
          </a:stretch>
        </p:blipFill>
        <p:spPr bwMode="auto">
          <a:xfrm rot="333907">
            <a:off x="3818741" y="2158721"/>
            <a:ext cx="4929222" cy="3857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00166" y="357166"/>
            <a:ext cx="7000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Экологическая литература в 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          книжном  уголке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86" y="1214422"/>
            <a:ext cx="3840506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user\Desktop\IMG_20201221_163538 (1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857752" y="4143380"/>
            <a:ext cx="4000496" cy="2500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C:\Users\user\Desktop\IMG_20201222_1204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357298"/>
            <a:ext cx="2571768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 descr="C:\Users\vg2512\Desktop\САД № 2\Презент\Новая папка\Новая папка\0-02-05-416335b4b3c3bb2bc77d1f2c0e4fa82c67d94ee74d0a895b7fea7a54acf5b4e8_c7558fac.jpg"/>
          <p:cNvPicPr>
            <a:picLocks noGrp="1" noChangeAspect="1" noChangeArrowheads="1"/>
          </p:cNvPicPr>
          <p:nvPr/>
        </p:nvPicPr>
        <p:blipFill>
          <a:blip r:embed="rId6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3286124"/>
            <a:ext cx="2500330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7" name="Picture 2" descr="C:\Users\vg2512\Desktop\САД № 2\Презент\0-02-05-131ee0b08baeecf2fa0f563b2237316328e3387a2bdcf79c0238a25c2d3e0e96_201991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1357298"/>
            <a:ext cx="7258071" cy="5185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ce023d891c058fff700c5b1da2db6971--matahari-terbit-templates-for-powerpoi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42976" y="357166"/>
            <a:ext cx="4934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chemeClr val="bg1"/>
                </a:solidFill>
                <a:latin typeface="Bookman Old Style" pitchFamily="18" charset="0"/>
              </a:rPr>
              <a:t>Мультимедийные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  средства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Picture 3" descr="C:\Users\vg2512\Downloads\maxresdefault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285860"/>
            <a:ext cx="5072062" cy="3328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 descr="C:\Users\vg2512\Desktop\САД № 2\Презент\0-02-0a-5449452b7feae0cecdbe8ca1667c3af3d6f60cc74115c2dd49dc28f37e8dc277_b51e85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18" t="4688" r="3279" b="3905"/>
          <a:stretch>
            <a:fillRect/>
          </a:stretch>
        </p:blipFill>
        <p:spPr bwMode="auto">
          <a:xfrm>
            <a:off x="4929190" y="3857628"/>
            <a:ext cx="4000528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ce023d891c058fff700c5b1da2db6971--matahari-terbit-templates-for-powerpoi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786050" y="428604"/>
            <a:ext cx="3357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Уголок природы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90" y="1357298"/>
            <a:ext cx="3747837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90" y="4143380"/>
            <a:ext cx="3818134" cy="24398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 descr="C:\Users\vg2512\Desktop\САД № 2\Презент\0-02-05-e27bed328ea15a792872be7fa9d52831de057a878bfe99cdcd9dd3c55057ced3_3556726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1285860"/>
            <a:ext cx="2552958" cy="35834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2928934"/>
            <a:ext cx="2571768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57290" y="500042"/>
            <a:ext cx="5360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Уголок экспериментирования 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285860"/>
            <a:ext cx="771530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9900"/>
                </a:solidFill>
                <a:latin typeface="Bookman Old Style" pitchFamily="18" charset="0"/>
              </a:rPr>
              <a:t>Опыты с камнями</a:t>
            </a:r>
            <a:r>
              <a:rPr lang="ru-RU" sz="2400" dirty="0" smtClean="0">
                <a:solidFill>
                  <a:srgbClr val="009900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rgbClr val="0099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1.Камни разные (поверхности, цвет, форма, размер)</a:t>
            </a:r>
            <a:b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2.Может ли камешек плавать</a:t>
            </a:r>
            <a:b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3.Какого цвета (серый, коричневый, белый, красный)</a:t>
            </a:r>
            <a:b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4.Определение веса</a:t>
            </a:r>
            <a:b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009900"/>
                </a:solidFill>
                <a:latin typeface="Bookman Old Style" pitchFamily="18" charset="0"/>
              </a:rPr>
              <a:t>5.Определение температуры</a:t>
            </a:r>
            <a:endParaRPr lang="ru-RU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pic>
        <p:nvPicPr>
          <p:cNvPr id="7" name="Picture 3" descr="C:\Users\vg2512\Desktop\САД № 2\Презент\Новая папка\Новая папка\0-02-0a-ac9de0f17ade4b79f7cf6cef02466d1a63e852f427572acf917606b538a59195_c828ad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214686"/>
            <a:ext cx="3525788" cy="22030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3" descr="C:\Users\vg2512\Desktop\САД № 2\Презент\Новая папка\Новая папка\0-02-0a-14848d0e16aa3f80543c4f4b50e66c6950a3ff56a16378ea2ea501c3d9de5546_ecde46d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2571744"/>
            <a:ext cx="2804442" cy="3600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488" y="4286256"/>
            <a:ext cx="3744416" cy="23350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195</Words>
  <PresentationFormat>Экран (4:3)</PresentationFormat>
  <Paragraphs>48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50</cp:revision>
  <dcterms:created xsi:type="dcterms:W3CDTF">2022-03-28T21:01:57Z</dcterms:created>
  <dcterms:modified xsi:type="dcterms:W3CDTF">2022-03-30T18:23:39Z</dcterms:modified>
</cp:coreProperties>
</file>