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4" r:id="rId9"/>
    <p:sldId id="275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5B981-A721-43A5-A8D2-2D75B96263C3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D25019F-9DB7-484C-B829-E764DD122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5B981-A721-43A5-A8D2-2D75B96263C3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5019F-9DB7-484C-B829-E764DD122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5B981-A721-43A5-A8D2-2D75B96263C3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5019F-9DB7-484C-B829-E764DD122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dirty="0" smtClean="0"/>
              <a:t>Образец заголовка</a:t>
            </a:r>
            <a:endParaRPr kumimoji="0" lang="en-US" dirty="0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dirty="0" smtClean="0"/>
              <a:t>Образец текста</a:t>
            </a:r>
          </a:p>
          <a:p>
            <a:pPr lvl="1" eaLnBrk="1" latinLnBrk="0" hangingPunct="1"/>
            <a:r>
              <a:rPr lang="ru-RU" dirty="0" smtClean="0"/>
              <a:t>Второй уровень</a:t>
            </a:r>
          </a:p>
          <a:p>
            <a:pPr lvl="2" eaLnBrk="1" latinLnBrk="0" hangingPunct="1"/>
            <a:r>
              <a:rPr lang="ru-RU" dirty="0" smtClean="0"/>
              <a:t>Третий уровень</a:t>
            </a:r>
          </a:p>
          <a:p>
            <a:pPr lvl="3" eaLnBrk="1" latinLnBrk="0" hangingPunct="1"/>
            <a:r>
              <a:rPr lang="ru-RU" dirty="0" smtClean="0"/>
              <a:t>Четвертый уровень</a:t>
            </a:r>
          </a:p>
          <a:p>
            <a:pPr lvl="4" eaLnBrk="1" latinLnBrk="0" hangingPunct="1"/>
            <a:r>
              <a:rPr lang="ru-RU" dirty="0" smtClean="0"/>
              <a:t>Пятый уровень</a:t>
            </a:r>
            <a:endParaRPr kumimoji="0" lang="en-US" dirty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5B981-A721-43A5-A8D2-2D75B96263C3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D25019F-9DB7-484C-B829-E764DD122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5B981-A721-43A5-A8D2-2D75B96263C3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5019F-9DB7-484C-B829-E764DD122A7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5B981-A721-43A5-A8D2-2D75B96263C3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5019F-9DB7-484C-B829-E764DD122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5B981-A721-43A5-A8D2-2D75B96263C3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ED25019F-9DB7-484C-B829-E764DD122A7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5B981-A721-43A5-A8D2-2D75B96263C3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5019F-9DB7-484C-B829-E764DD122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5B981-A721-43A5-A8D2-2D75B96263C3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5019F-9DB7-484C-B829-E764DD122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5B981-A721-43A5-A8D2-2D75B96263C3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5019F-9DB7-484C-B829-E764DD122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5B981-A721-43A5-A8D2-2D75B96263C3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5019F-9DB7-484C-B829-E764DD122A7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0C5B981-A721-43A5-A8D2-2D75B96263C3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D25019F-9DB7-484C-B829-E764DD122A7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    </a:t>
            </a:r>
            <a:r>
              <a:rPr lang="ru-RU" sz="5400" b="1" i="1" dirty="0" smtClean="0">
                <a:solidFill>
                  <a:schemeClr val="accent4">
                    <a:lumMod val="50000"/>
                  </a:schemeClr>
                </a:solidFill>
              </a:rPr>
              <a:t>Богиня соснового бора</a:t>
            </a:r>
            <a:endParaRPr lang="ru-RU" sz="5400" b="1" i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>
              <a:buNone/>
            </a:pPr>
            <a:r>
              <a:rPr lang="ru-RU" sz="4000" b="1" i="1" dirty="0" smtClean="0">
                <a:solidFill>
                  <a:schemeClr val="accent4">
                    <a:lumMod val="50000"/>
                  </a:schemeClr>
                </a:solidFill>
              </a:rPr>
              <a:t>Сосна с янтарною корою.</a:t>
            </a:r>
            <a:br>
              <a:rPr lang="ru-RU" sz="4000" b="1" i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4000" b="1" i="1" dirty="0" smtClean="0">
                <a:solidFill>
                  <a:schemeClr val="accent4">
                    <a:lumMod val="50000"/>
                  </a:schemeClr>
                </a:solidFill>
              </a:rPr>
              <a:t>Богиня леса! Как весна</a:t>
            </a:r>
            <a:br>
              <a:rPr lang="ru-RU" sz="4000" b="1" i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4000" b="1" i="1" dirty="0" err="1" smtClean="0">
                <a:solidFill>
                  <a:schemeClr val="accent4">
                    <a:lumMod val="50000"/>
                  </a:schemeClr>
                </a:solidFill>
              </a:rPr>
              <a:t>Зеленокронно</a:t>
            </a:r>
            <a:r>
              <a:rPr lang="ru-RU" sz="4000" b="1" i="1" dirty="0" smtClean="0">
                <a:solidFill>
                  <a:schemeClr val="accent4">
                    <a:lumMod val="50000"/>
                  </a:schemeClr>
                </a:solidFill>
              </a:rPr>
              <a:t> дышит хвоей,</a:t>
            </a:r>
            <a:br>
              <a:rPr lang="ru-RU" sz="4000" b="1" i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4000" b="1" i="1" dirty="0" smtClean="0">
                <a:solidFill>
                  <a:schemeClr val="accent4">
                    <a:lumMod val="50000"/>
                  </a:schemeClr>
                </a:solidFill>
              </a:rPr>
              <a:t>Зеленоглазая страна!</a:t>
            </a:r>
            <a:br>
              <a:rPr lang="ru-RU" sz="4000" b="1" i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4000" b="1" i="1" dirty="0" err="1" smtClean="0">
                <a:solidFill>
                  <a:schemeClr val="accent4">
                    <a:lumMod val="50000"/>
                  </a:schemeClr>
                </a:solidFill>
              </a:rPr>
              <a:t>Джамрина</a:t>
            </a:r>
            <a:endParaRPr lang="ru-RU" sz="4000" b="1" i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smtClean="0"/>
              <a:t>Изображение сосны на картинах великих художников  </a:t>
            </a:r>
            <a:br>
              <a:rPr lang="ru-RU" b="1" i="1" dirty="0" smtClean="0"/>
            </a:br>
            <a:r>
              <a:rPr lang="ru-RU" sz="2200" b="1" i="1" dirty="0" smtClean="0"/>
              <a:t>                                                         Сосны</a:t>
            </a:r>
            <a:br>
              <a:rPr lang="ru-RU" sz="2200" b="1" i="1" dirty="0" smtClean="0"/>
            </a:br>
            <a:r>
              <a:rPr lang="ru-RU" sz="2200" b="1" i="1" dirty="0" smtClean="0"/>
              <a:t>                                                             Довбенко В.Ю.  </a:t>
            </a:r>
            <a:endParaRPr lang="ru-RU" sz="22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b="1" i="1" dirty="0" smtClean="0"/>
              <a:t>Русские художники  всегда отличались особым трепетным отношением к родной природе.  Многие из них любили изображать в своих картинах величественное дерево-сосну . </a:t>
            </a:r>
            <a:r>
              <a:rPr lang="en-US" b="1" i="1" dirty="0" smtClean="0"/>
              <a:t>C</a:t>
            </a:r>
            <a:r>
              <a:rPr lang="ru-RU" b="1" i="1" dirty="0" err="1" smtClean="0"/>
              <a:t>реди</a:t>
            </a:r>
            <a:r>
              <a:rPr lang="ru-RU" b="1" i="1" dirty="0" smtClean="0"/>
              <a:t> них Шишкин И.И., Басов С., Довбенко В.Ю.                                                   </a:t>
            </a:r>
            <a:endParaRPr lang="ru-RU" b="1" i="1" dirty="0"/>
          </a:p>
        </p:txBody>
      </p:sp>
      <p:pic>
        <p:nvPicPr>
          <p:cNvPr id="1027" name="Picture 3" descr="C:\Documents and Settings\Admin\Рабочий стол\Картины художников\Сосны Довбенко В.Ю.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786314" y="1785926"/>
            <a:ext cx="3786214" cy="45386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         Сосновый лес                                              Утро в сосновом лесу</a:t>
            </a:r>
            <a:br>
              <a:rPr lang="ru-RU" sz="2000" dirty="0" smtClean="0"/>
            </a:br>
            <a:r>
              <a:rPr lang="ru-RU" sz="2000" dirty="0" smtClean="0"/>
              <a:t>          Шишкин И.И.                                                          Шишкин И.И.</a:t>
            </a:r>
            <a:endParaRPr lang="ru-RU" sz="2000" dirty="0"/>
          </a:p>
        </p:txBody>
      </p:sp>
      <p:pic>
        <p:nvPicPr>
          <p:cNvPr id="2050" name="Picture 2" descr="C:\Documents and Settings\Admin\Рабочий стол\Картины художников\Cсновый лес Шишкин И.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428736"/>
            <a:ext cx="3766806" cy="45259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1" name="Picture 3" descr="C:\Documents and Settings\Admin\Рабочий стол\Картины художников\Утро в сосновом лесу Шишки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428736"/>
            <a:ext cx="3786214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      Пейзаж с соснами                                    Корабельные сосны</a:t>
            </a:r>
            <a:br>
              <a:rPr lang="ru-RU" sz="2000" dirty="0" smtClean="0"/>
            </a:br>
            <a:r>
              <a:rPr lang="ru-RU" sz="2000" dirty="0" smtClean="0"/>
              <a:t>              </a:t>
            </a:r>
            <a:r>
              <a:rPr lang="ru-RU" sz="2000" dirty="0" err="1" smtClean="0"/>
              <a:t>Бебия</a:t>
            </a:r>
            <a:r>
              <a:rPr lang="ru-RU" sz="2000" dirty="0" smtClean="0"/>
              <a:t> В.И.                                                       Басов С.</a:t>
            </a:r>
            <a:endParaRPr lang="ru-RU" sz="2000" dirty="0"/>
          </a:p>
        </p:txBody>
      </p:sp>
      <p:pic>
        <p:nvPicPr>
          <p:cNvPr id="3074" name="Picture 2" descr="C:\Documents and Settings\Admin\Рабочий стол\Картины художников\Пейзаж с соснами  Бебия В.И.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71612"/>
            <a:ext cx="3500462" cy="45259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075" name="Picture 3" descr="C:\Documents and Settings\Admin\Рабочий стол\Картины художников\Корабельные сосны Басов С.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571612"/>
            <a:ext cx="3571900" cy="45005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</a:t>
            </a:r>
            <a:r>
              <a:rPr lang="ru-RU" sz="3200" b="1" i="1" dirty="0" smtClean="0"/>
              <a:t>Животные соснового бора</a:t>
            </a:r>
            <a:endParaRPr lang="ru-RU" sz="3200" b="1" i="1" dirty="0"/>
          </a:p>
        </p:txBody>
      </p:sp>
      <p:pic>
        <p:nvPicPr>
          <p:cNvPr id="4" name="Picture 5" descr="kanva11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357298"/>
            <a:ext cx="2643206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1357298"/>
            <a:ext cx="2571768" cy="24860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04" y="1357298"/>
            <a:ext cx="2643238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098" name="Picture 2" descr="C:\Documents and Settings\Admin\Рабочий стол\Медведь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4143380"/>
            <a:ext cx="2643206" cy="22145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099" name="Picture 3" descr="C:\Documents and Settings\Admin\Рабочий стол\рысь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86116" y="4143380"/>
            <a:ext cx="2571768" cy="22145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26" name="Picture 2" descr="C:\Documents and Settings\Admin\Рабочий стол\imgpreview (1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43636" y="4143380"/>
            <a:ext cx="2643206" cy="21431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/>
              <a:t> Птицы</a:t>
            </a:r>
            <a:endParaRPr lang="ru-RU" b="1" i="1" dirty="0"/>
          </a:p>
        </p:txBody>
      </p:sp>
      <p:pic>
        <p:nvPicPr>
          <p:cNvPr id="4" name="Picture 5" descr="103147_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285860"/>
            <a:ext cx="2786082" cy="250033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Picture 5" descr="266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1285860"/>
            <a:ext cx="2643206" cy="250033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122" name="Picture 2" descr="C:\Documents and Settings\Admin\Рабочий стол\Глухарь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1357298"/>
            <a:ext cx="2500330" cy="235745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123" name="Picture 3" descr="C:\Documents and Settings\Admin\Рабочий стол\РЯбчик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4143380"/>
            <a:ext cx="2643206" cy="214314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124" name="Picture 4" descr="C:\Documents and Settings\Admin\Рабочий стол\imgpreview (2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7554" y="4143380"/>
            <a:ext cx="2643206" cy="214314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052" name="AutoShape 4" descr="https://www.artleo.com/pic/201407/1440x900/artleo.com-7875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Picture 1" descr="C:\Documents and Settings\Admin\Рабочий стол\artleo.com-7875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86512" y="4071942"/>
            <a:ext cx="2571769" cy="221457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 </a:t>
            </a:r>
            <a:r>
              <a:rPr lang="ru-RU" b="1" i="1" dirty="0" smtClean="0"/>
              <a:t>Вырубка лесов</a:t>
            </a:r>
            <a:endParaRPr lang="ru-RU" b="1" i="1" dirty="0"/>
          </a:p>
        </p:txBody>
      </p:sp>
      <p:pic>
        <p:nvPicPr>
          <p:cNvPr id="7" name="Picture 5" descr="tur_1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285860"/>
            <a:ext cx="3714776" cy="250033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8" name="Picture 6" descr="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285860"/>
            <a:ext cx="3776660" cy="250033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1" name="Picture 8" descr="5934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0232" y="3714752"/>
            <a:ext cx="5143536" cy="283368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/>
              <a:t>Лесные пожары</a:t>
            </a:r>
            <a:endParaRPr lang="ru-RU" b="1" i="1" dirty="0"/>
          </a:p>
        </p:txBody>
      </p:sp>
      <p:pic>
        <p:nvPicPr>
          <p:cNvPr id="4" name="Picture 5" descr="wood-Fire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357298"/>
            <a:ext cx="4357718" cy="271464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Picture 5" descr="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3429000"/>
            <a:ext cx="4619628" cy="300039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     </a:t>
            </a:r>
            <a:r>
              <a:rPr lang="ru-RU" b="1" i="1" dirty="0" smtClean="0"/>
              <a:t>Мусорные свалки</a:t>
            </a:r>
            <a:endParaRPr lang="ru-RU" b="1" i="1" dirty="0"/>
          </a:p>
        </p:txBody>
      </p:sp>
      <p:pic>
        <p:nvPicPr>
          <p:cNvPr id="4" name="Picture 6" descr="mysor_1_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357298"/>
            <a:ext cx="5011242" cy="3071834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5" name="Picture 5" descr="2007081714604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2500306"/>
            <a:ext cx="3071834" cy="40386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82879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Сажайте леса, поднимайте леса!</a:t>
            </a:r>
            <a:br>
              <a:rPr lang="ru-RU" sz="27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</a:br>
            <a:r>
              <a:rPr lang="ru-RU" sz="27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Пускай не скудеет земная краса,</a:t>
            </a:r>
            <a:br>
              <a:rPr lang="ru-RU" sz="27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</a:br>
            <a:r>
              <a:rPr lang="ru-RU" sz="27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Лесами так славится наша земля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</a:rPr>
              <a:t>.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br>
              <a:rPr lang="ru-RU" dirty="0" smtClean="0">
                <a:solidFill>
                  <a:schemeClr val="bg1"/>
                </a:solidFill>
                <a:latin typeface="Times New Roman" pitchFamily="18" charset="0"/>
              </a:rPr>
            </a:br>
            <a:endParaRPr lang="ru-RU" dirty="0"/>
          </a:p>
        </p:txBody>
      </p:sp>
      <p:pic>
        <p:nvPicPr>
          <p:cNvPr id="4" name="Picture 4" descr="posadka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2000240"/>
            <a:ext cx="2381250" cy="22860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6" descr="pinus_sylvestris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4500570"/>
            <a:ext cx="4238624" cy="211930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5" descr="DSC01974++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2285992"/>
            <a:ext cx="3071834" cy="36433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457200"/>
            <a:ext cx="8786874" cy="282892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«По сосновому бору идешь, как по глубокому дорогому ковру… это километры тишины, безветрия, это грибная прель, осторожное порханье птиц».</a:t>
            </a:r>
            <a:br>
              <a:rPr lang="ru-RU" dirty="0" smtClean="0"/>
            </a:br>
            <a:r>
              <a:rPr lang="ru-RU" dirty="0" smtClean="0"/>
              <a:t>                                  Паустовский К.Г.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>
              <a:buNone/>
            </a:pPr>
            <a:r>
              <a:rPr lang="ru-RU" dirty="0" smtClean="0"/>
              <a:t>       </a:t>
            </a:r>
            <a:endParaRPr lang="ru-RU" dirty="0"/>
          </a:p>
        </p:txBody>
      </p:sp>
      <p:pic>
        <p:nvPicPr>
          <p:cNvPr id="26626" name="Picture 2" descr="C:\Documents and Settings\Admin\Рабочий стол\Картины художников\Сосны, освещенные солнцем Шишки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000372"/>
            <a:ext cx="2928958" cy="36004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</a:t>
            </a:r>
            <a:r>
              <a:rPr lang="ru-RU" sz="4800" i="1" dirty="0" smtClean="0">
                <a:solidFill>
                  <a:schemeClr val="accent4">
                    <a:lumMod val="50000"/>
                  </a:schemeClr>
                </a:solidFill>
              </a:rPr>
              <a:t>В сосновом бору</a:t>
            </a:r>
            <a:endParaRPr lang="ru-RU" sz="4800" i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>
              <a:buNone/>
            </a:pP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</a:rPr>
              <a:t>    </a:t>
            </a: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</a:rPr>
              <a:t>Как дышится легко в бору сосновом!</a:t>
            </a:r>
            <a:b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</a:rPr>
              <a:t>Он кажется смолистым срубом новым:</a:t>
            </a:r>
            <a:b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</a:rPr>
              <a:t>По гладким веткам белки скачут ловко,</a:t>
            </a:r>
            <a:b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</a:rPr>
              <a:t>Стволы, как медь горят по вечерам,</a:t>
            </a:r>
            <a:b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</a:rPr>
              <a:t>И дятел ярко-красная головка</a:t>
            </a:r>
            <a:b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</a:rPr>
              <a:t>Мелькает в сосняке то здесь, то там.</a:t>
            </a:r>
          </a:p>
          <a:p>
            <a:pPr algn="r">
              <a:buNone/>
            </a:pP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</a:rPr>
              <a:t>                                 Т. Шорыгина</a:t>
            </a:r>
          </a:p>
        </p:txBody>
      </p:sp>
      <p:sp>
        <p:nvSpPr>
          <p:cNvPr id="1028" name="AutoShape 4" descr="http://www.holz-les.ru/files/sosn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 descr="C:\Documents and Settings\Admin\Рабочий стол\sos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736"/>
            <a:ext cx="3286148" cy="435771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000108"/>
            <a:ext cx="8686800" cy="5080017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  </a:t>
            </a:r>
            <a:r>
              <a:rPr lang="ru-RU" sz="8000" b="1" i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</a:t>
            </a:r>
          </a:p>
          <a:p>
            <a:pPr algn="ctr">
              <a:buNone/>
            </a:pPr>
            <a:r>
              <a:rPr lang="ru-RU" sz="8000" b="1" i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</a:t>
            </a:r>
          </a:p>
          <a:p>
            <a:pPr algn="ctr">
              <a:buNone/>
            </a:pPr>
            <a:r>
              <a:rPr lang="ru-RU" sz="8000" b="1" i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внимание!</a:t>
            </a:r>
            <a:endParaRPr lang="ru-RU" sz="8000" b="1" i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868" y="285749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Легенда о сосне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sz="2400" dirty="0" smtClean="0"/>
              <a:t>    </a:t>
            </a:r>
            <a:r>
              <a:rPr lang="ru-RU" sz="2400" b="1" dirty="0" smtClean="0"/>
              <a:t>Нимфа утренней зари белокурая </a:t>
            </a:r>
            <a:r>
              <a:rPr lang="ru-RU" sz="2400" b="1" dirty="0" err="1" smtClean="0"/>
              <a:t>Питис</a:t>
            </a:r>
            <a:r>
              <a:rPr lang="ru-RU" sz="2400" b="1" dirty="0" smtClean="0"/>
              <a:t> очень сильно полюбила веселого и озорного бога Пана, сына Гермеса и дочери </a:t>
            </a:r>
            <a:r>
              <a:rPr lang="ru-RU" sz="2400" b="1" dirty="0" err="1" smtClean="0"/>
              <a:t>Дриопа</a:t>
            </a:r>
            <a:r>
              <a:rPr lang="ru-RU" sz="2400" b="1" dirty="0" smtClean="0"/>
              <a:t>, который считался богом-проводником, покровителем рыбаков и охотников. </a:t>
            </a:r>
            <a:br>
              <a:rPr lang="ru-RU" sz="2400" b="1" dirty="0" smtClean="0"/>
            </a:br>
            <a:r>
              <a:rPr lang="ru-RU" sz="2400" b="1" dirty="0" smtClean="0"/>
              <a:t>Но ревность другого бога, Борея, повелителя холодного северного ветра оказалось сильнее, и он превратил нимфу в сосну, высокое вечнозеленое дерево, которое и получило название </a:t>
            </a:r>
            <a:r>
              <a:rPr lang="ru-RU" sz="2400" b="1" dirty="0" err="1" smtClean="0"/>
              <a:t>Pinus</a:t>
            </a:r>
            <a:r>
              <a:rPr lang="ru-RU" sz="2400" b="1" dirty="0" smtClean="0"/>
              <a:t>. Известны изображения бога Пана с сосновым венком на голове.</a:t>
            </a:r>
          </a:p>
          <a:p>
            <a:endParaRPr lang="ru-RU" dirty="0"/>
          </a:p>
        </p:txBody>
      </p:sp>
      <p:pic>
        <p:nvPicPr>
          <p:cNvPr id="2049" name="Picture 1" descr="C:\Documents and Settings\Admin\Рабочий стол\CCC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1500174"/>
            <a:ext cx="3357586" cy="4214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214422"/>
            <a:ext cx="4191000" cy="511017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Сосна обыкновенная - хвойное вечнозеленое дерево семейства сосновых. Растет на более  сухих и теплых почвах, часто на каменистых склонах  и скалах. Цветет в июне. Сосна  широко распространена во всех лесных районах Сибири. На земном шаре насчитывается 200 видов сосен. Сосна могучее дерево -высота  колеблется от 20 до 40 метров, кора ее отливается красной медью.  Живет сосна в среднем 300-500 лет.  </a:t>
            </a:r>
            <a:endParaRPr lang="ru-RU" dirty="0"/>
          </a:p>
        </p:txBody>
      </p:sp>
      <p:pic>
        <p:nvPicPr>
          <p:cNvPr id="16386" name="Picture 2" descr="C:\Documents and Settings\Admin\Рабочий стол\CCCCC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1285860"/>
            <a:ext cx="1857388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6387" name="Picture 3" descr="C:\Documents and Settings\Admin\Рабочий стол\imgpreview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4357694"/>
            <a:ext cx="1771647" cy="229076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6388" name="Picture 4" descr="C:\Documents and Settings\Admin\Рабочий стол\34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00892" y="2285992"/>
            <a:ext cx="1925630" cy="27146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</a:rPr>
              <a:t>        Использование  сосны</a:t>
            </a:r>
            <a:endParaRPr lang="ru-RU" b="1" i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3624258" cy="4724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/>
              <a:t>    Сосна относится к тем редким деревьям, которые идут в дело целиком, без остатка, от корней до вершины.  Хвоя, ветки, шишки, смола, стволовая древесина.</a:t>
            </a:r>
            <a:endParaRPr lang="ru-RU" b="1" i="1" dirty="0"/>
          </a:p>
        </p:txBody>
      </p:sp>
      <p:pic>
        <p:nvPicPr>
          <p:cNvPr id="17410" name="Picture 2" descr="C:\Documents and Settings\Admin\Рабочий стол\Изделия сосна\imgpreview (2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1142984"/>
            <a:ext cx="2190750" cy="1638300"/>
          </a:xfrm>
          <a:prstGeom prst="rect">
            <a:avLst/>
          </a:prstGeom>
          <a:noFill/>
        </p:spPr>
      </p:pic>
      <p:pic>
        <p:nvPicPr>
          <p:cNvPr id="17411" name="Picture 3" descr="C:\Documents and Settings\Admin\Рабочий стол\Изделия сосна\imgpreview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1928802"/>
            <a:ext cx="2181224" cy="1543050"/>
          </a:xfrm>
          <a:prstGeom prst="rect">
            <a:avLst/>
          </a:prstGeom>
          <a:noFill/>
        </p:spPr>
      </p:pic>
      <p:pic>
        <p:nvPicPr>
          <p:cNvPr id="17412" name="Picture 4" descr="C:\Documents and Settings\Admin\Рабочий стол\Изделия сосна\imgpreview (4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00892" y="3071810"/>
            <a:ext cx="1924050" cy="1885950"/>
          </a:xfrm>
          <a:prstGeom prst="rect">
            <a:avLst/>
          </a:prstGeom>
          <a:noFill/>
        </p:spPr>
      </p:pic>
      <p:pic>
        <p:nvPicPr>
          <p:cNvPr id="17413" name="Picture 5" descr="C:\Documents and Settings\Admin\Рабочий стол\Изделия сосна\imgpreview (7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14744" y="3143248"/>
            <a:ext cx="1714500" cy="1714500"/>
          </a:xfrm>
          <a:prstGeom prst="rect">
            <a:avLst/>
          </a:prstGeom>
          <a:noFill/>
        </p:spPr>
      </p:pic>
      <p:pic>
        <p:nvPicPr>
          <p:cNvPr id="17414" name="Picture 6" descr="C:\Documents and Settings\Admin\Рабочий стол\Изделия сосна\брикеты из опилок сосны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15206" y="1142984"/>
            <a:ext cx="1695450" cy="1643074"/>
          </a:xfrm>
          <a:prstGeom prst="rect">
            <a:avLst/>
          </a:prstGeom>
          <a:noFill/>
        </p:spPr>
      </p:pic>
      <p:pic>
        <p:nvPicPr>
          <p:cNvPr id="17415" name="Picture 7" descr="C:\Documents and Settings\Admin\Рабочий стол\Изделия сосна\одом из сосны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57818" y="3571876"/>
            <a:ext cx="1976436" cy="1638300"/>
          </a:xfrm>
          <a:prstGeom prst="rect">
            <a:avLst/>
          </a:prstGeom>
          <a:noFill/>
        </p:spPr>
      </p:pic>
      <p:pic>
        <p:nvPicPr>
          <p:cNvPr id="17416" name="Picture 8" descr="C:\Documents and Settings\Admin\Рабочий стол\Изделия сосна\сосновая канифоль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71868" y="5214950"/>
            <a:ext cx="2400300" cy="1504950"/>
          </a:xfrm>
          <a:prstGeom prst="rect">
            <a:avLst/>
          </a:prstGeom>
          <a:noFill/>
        </p:spPr>
      </p:pic>
      <p:pic>
        <p:nvPicPr>
          <p:cNvPr id="17417" name="Picture 9" descr="C:\Documents and Settings\Admin\Рабочий стол\Изделия сосна\древесные гранулы из сосны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357950" y="5214950"/>
            <a:ext cx="2381250" cy="1428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</a:rPr>
              <a:t>             РАСТЕНИЯ СОСНОВОГО ЛЕСА</a:t>
            </a:r>
            <a:br>
              <a:rPr lang="ru-RU" b="1" i="1" dirty="0" smtClean="0">
                <a:solidFill>
                  <a:schemeClr val="accent4">
                    <a:lumMod val="50000"/>
                  </a:schemeClr>
                </a:solidFill>
              </a:rPr>
            </a:br>
            <a:endParaRPr lang="ru-RU" b="1" i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5" name="Picture 5" descr="08_brusnika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071546"/>
            <a:ext cx="2714644" cy="221457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6" name="Picture 9" descr="chernik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1071546"/>
            <a:ext cx="2733675" cy="221457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7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1071546"/>
            <a:ext cx="2776526" cy="221457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8" name="Picture 5" descr="Mohovikzelen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3643314"/>
            <a:ext cx="2438400" cy="287656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9" name="Picture 15" descr="pari-qua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7554" y="3643314"/>
            <a:ext cx="2409823" cy="285752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0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15074" y="3643314"/>
            <a:ext cx="2590787" cy="278608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</a:rPr>
              <a:t>    Лекарственные свойства сосны</a:t>
            </a:r>
            <a:endParaRPr lang="ru-RU" b="1" i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   </a:t>
            </a: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</a:rPr>
              <a:t>Сосну применяют как отхаркивающее, потогонное и мочегонное средство. Сосна обладает болеутоляющим свойством и убивает болезнетворные микробы в организме.</a:t>
            </a:r>
            <a:endParaRPr lang="ru-RU" b="1" i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7169" name="Picture 1" descr="C:\Documents and Settings\Admin\Рабочий стол\сосна-e1363893096267-237x30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1357298"/>
            <a:ext cx="3786213" cy="5000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  </a:t>
            </a:r>
            <a:r>
              <a:rPr lang="ru-RU" b="1" i="1" dirty="0" smtClean="0"/>
              <a:t>Пословицы о сосне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3600" b="1" i="1" dirty="0" smtClean="0"/>
              <a:t>Сосна кормит, </a:t>
            </a:r>
            <a:endParaRPr lang="ru-RU" sz="3600" b="1" i="1" dirty="0" smtClean="0"/>
          </a:p>
          <a:p>
            <a:r>
              <a:rPr lang="ru-RU" sz="3600" b="1" i="1" dirty="0" smtClean="0"/>
              <a:t>Ель не сосна, </a:t>
            </a:r>
            <a:endParaRPr lang="ru-RU" sz="3600" b="1" i="1" dirty="0" smtClean="0"/>
          </a:p>
          <a:p>
            <a:r>
              <a:rPr lang="ru-RU" sz="3600" b="1" i="1" dirty="0" smtClean="0"/>
              <a:t>Нам что ни дуб – то тулуп, </a:t>
            </a:r>
            <a:endParaRPr lang="ru-RU" sz="3600" b="1" i="1" dirty="0" smtClean="0"/>
          </a:p>
          <a:p>
            <a:r>
              <a:rPr lang="ru-RU" sz="3600" b="1" i="1" dirty="0" smtClean="0"/>
              <a:t>Где выросла сосна, </a:t>
            </a:r>
            <a:endParaRPr lang="ru-RU" sz="3600" b="1" i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3600" b="1" i="1" dirty="0" smtClean="0"/>
              <a:t>что ни сосенка – то избенка.</a:t>
            </a:r>
          </a:p>
          <a:p>
            <a:r>
              <a:rPr lang="ru-RU" sz="3600" b="1" i="1" dirty="0" smtClean="0"/>
              <a:t>там она и красна.</a:t>
            </a:r>
          </a:p>
          <a:p>
            <a:r>
              <a:rPr lang="ru-RU" sz="3600" b="1" i="1" dirty="0" smtClean="0"/>
              <a:t>а липа обувает</a:t>
            </a:r>
            <a:r>
              <a:rPr lang="ru-RU" sz="3600" b="1" i="1" dirty="0" smtClean="0"/>
              <a:t>.</a:t>
            </a:r>
          </a:p>
          <a:p>
            <a:r>
              <a:rPr lang="ru-RU" sz="3600" b="1" i="1" dirty="0" smtClean="0"/>
              <a:t>шумит неспроста.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04800" y="857232"/>
            <a:ext cx="8686800" cy="5222893"/>
          </a:xfrm>
        </p:spPr>
        <p:txBody>
          <a:bodyPr/>
          <a:lstStyle/>
          <a:p>
            <a:pPr>
              <a:buNone/>
            </a:pPr>
            <a:r>
              <a:rPr lang="ru-RU" sz="4400" b="1" dirty="0" smtClean="0"/>
              <a:t>  Сосна кормит, а липа обувает.</a:t>
            </a:r>
            <a:br>
              <a:rPr lang="ru-RU" sz="4400" b="1" dirty="0" smtClean="0"/>
            </a:br>
            <a:r>
              <a:rPr lang="ru-RU" sz="4400" b="1" dirty="0" smtClean="0"/>
              <a:t>Нам что ни дуб – то тулуп, что ни сосенка – то избенка.</a:t>
            </a:r>
            <a:br>
              <a:rPr lang="ru-RU" sz="4400" b="1" dirty="0" smtClean="0"/>
            </a:br>
            <a:r>
              <a:rPr lang="ru-RU" sz="4400" b="1" dirty="0" smtClean="0"/>
              <a:t>Ель не сосна, шумит неспроста. </a:t>
            </a:r>
          </a:p>
          <a:p>
            <a:pPr>
              <a:buNone/>
            </a:pPr>
            <a:r>
              <a:rPr lang="ru-RU" sz="4400" b="1" dirty="0" smtClean="0"/>
              <a:t>  Где </a:t>
            </a:r>
            <a:r>
              <a:rPr lang="ru-RU" sz="4400" b="1" dirty="0" smtClean="0"/>
              <a:t>выросла сосна, там она и красна.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361</TotalTime>
  <Words>287</Words>
  <Application>Microsoft Office PowerPoint</Application>
  <PresentationFormat>Экран (4:3)</PresentationFormat>
  <Paragraphs>40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Трек</vt:lpstr>
      <vt:lpstr>       Богиня соснового бора</vt:lpstr>
      <vt:lpstr>              В сосновом бору</vt:lpstr>
      <vt:lpstr>            Легенда о сосне</vt:lpstr>
      <vt:lpstr>Слайд 4</vt:lpstr>
      <vt:lpstr>        Использование  сосны</vt:lpstr>
      <vt:lpstr>             РАСТЕНИЯ СОСНОВОГО ЛЕСА </vt:lpstr>
      <vt:lpstr>    Лекарственные свойства сосны</vt:lpstr>
      <vt:lpstr>  Пословицы о сосне</vt:lpstr>
      <vt:lpstr>Слайд 9</vt:lpstr>
      <vt:lpstr>Изображение сосны на картинах великих художников                                                            Сосны                                                              Довбенко В.Ю.  </vt:lpstr>
      <vt:lpstr>         Сосновый лес                                              Утро в сосновом лесу           Шишкин И.И.                                                          Шишкин И.И.</vt:lpstr>
      <vt:lpstr>      Пейзаж с соснами                                    Корабельные сосны               Бебия В.И.                                                       Басов С.</vt:lpstr>
      <vt:lpstr>           Животные соснового бора</vt:lpstr>
      <vt:lpstr> Птицы</vt:lpstr>
      <vt:lpstr> Вырубка лесов</vt:lpstr>
      <vt:lpstr>Лесные пожары</vt:lpstr>
      <vt:lpstr>      Мусорные свалки</vt:lpstr>
      <vt:lpstr>Сажайте леса, поднимайте леса! Пускай не скудеет земная краса, Лесами так славится наша земля.  </vt:lpstr>
      <vt:lpstr>«По сосновому бору идешь, как по глубокому дорогому ковру… это километры тишины, безветрия, это грибная прель, осторожное порханье птиц».                                   Паустовский К.Г.</vt:lpstr>
      <vt:lpstr>Слайд 20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47</cp:revision>
  <dcterms:created xsi:type="dcterms:W3CDTF">2017-12-08T08:18:48Z</dcterms:created>
  <dcterms:modified xsi:type="dcterms:W3CDTF">2017-12-12T12:07:26Z</dcterms:modified>
</cp:coreProperties>
</file>