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56" r:id="rId2"/>
    <p:sldId id="270" r:id="rId3"/>
    <p:sldId id="259" r:id="rId4"/>
    <p:sldId id="260" r:id="rId5"/>
    <p:sldId id="277" r:id="rId6"/>
    <p:sldId id="265" r:id="rId7"/>
    <p:sldId id="278" r:id="rId8"/>
    <p:sldId id="279" r:id="rId9"/>
    <p:sldId id="264" r:id="rId10"/>
    <p:sldId id="271" r:id="rId11"/>
    <p:sldId id="268" r:id="rId12"/>
    <p:sldId id="280" r:id="rId13"/>
    <p:sldId id="281" r:id="rId14"/>
    <p:sldId id="282" r:id="rId15"/>
    <p:sldId id="269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>
      <p:cViewPr varScale="1">
        <p:scale>
          <a:sx n="103" d="100"/>
          <a:sy n="103" d="100"/>
        </p:scale>
        <p:origin x="27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70C0"/>
                </a:solidFill>
              </a:rPr>
              <a:t>Количество мероприятия РДШ на территории Уссурийского городского округа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художественно-эстетического направления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</c:v>
                </c:pt>
                <c:pt idx="1">
                  <c:v>21</c:v>
                </c:pt>
                <c:pt idx="2">
                  <c:v>25</c:v>
                </c:pt>
                <c:pt idx="3">
                  <c:v>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мероприятия социально-педагогического напрвления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13</c:v>
                </c:pt>
                <c:pt idx="2">
                  <c:v>15</c:v>
                </c:pt>
                <c:pt idx="3">
                  <c:v>17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мероприятия туристско-краеведческого направления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10</c:v>
                </c:pt>
                <c:pt idx="3">
                  <c:v>13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мероприятия по пропаганде безопасного и здорового образа жизни 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8</c:v>
                </c:pt>
                <c:pt idx="1">
                  <c:v>10</c:v>
                </c:pt>
                <c:pt idx="2">
                  <c:v>15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8460168"/>
        <c:axId val="248459776"/>
      </c:barChart>
      <c:catAx>
        <c:axId val="248460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8459776"/>
        <c:crosses val="autoZero"/>
        <c:auto val="1"/>
        <c:lblAlgn val="ctr"/>
        <c:lblOffset val="100"/>
        <c:noMultiLvlLbl val="0"/>
      </c:catAx>
      <c:valAx>
        <c:axId val="248459776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8460168"/>
        <c:crosses val="autoZero"/>
        <c:crossBetween val="between"/>
        <c:minorUnit val="1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70C0"/>
                </a:solidFill>
              </a:rPr>
              <a:t>Количество </a:t>
            </a:r>
            <a:r>
              <a:rPr lang="ru-RU" dirty="0" smtClean="0">
                <a:solidFill>
                  <a:srgbClr val="0070C0"/>
                </a:solidFill>
              </a:rPr>
              <a:t>школьников, участвующих в мероприятиях </a:t>
            </a:r>
            <a:r>
              <a:rPr lang="ru-RU" dirty="0">
                <a:solidFill>
                  <a:srgbClr val="0070C0"/>
                </a:solidFill>
              </a:rPr>
              <a:t>РДШ на территории Уссурийского городского округа</a:t>
            </a:r>
          </a:p>
        </c:rich>
      </c:tx>
      <c:layout>
        <c:manualLayout>
          <c:xMode val="edge"/>
          <c:yMode val="edge"/>
          <c:x val="0.15268750000000003"/>
          <c:y val="1.87499999999999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художественно-эстетического направления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2500</c:v>
                </c:pt>
                <c:pt idx="1">
                  <c:v>2600</c:v>
                </c:pt>
                <c:pt idx="2">
                  <c:v>2700</c:v>
                </c:pt>
                <c:pt idx="3">
                  <c:v>2800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мероприятия социально-педагогического напрвления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3300</c:v>
                </c:pt>
                <c:pt idx="1">
                  <c:v>3400</c:v>
                </c:pt>
                <c:pt idx="2">
                  <c:v>3500</c:v>
                </c:pt>
                <c:pt idx="3">
                  <c:v>3600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мероприятия туристско-краеведческого напрвления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250</c:v>
                </c:pt>
                <c:pt idx="1">
                  <c:v>300</c:v>
                </c:pt>
                <c:pt idx="2">
                  <c:v>350</c:v>
                </c:pt>
                <c:pt idx="3">
                  <c:v>400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мероприятия по пропаганде безопасного и здорового образа жизни 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350</c:v>
                </c:pt>
                <c:pt idx="1">
                  <c:v>400</c:v>
                </c:pt>
                <c:pt idx="2">
                  <c:v>450</c:v>
                </c:pt>
                <c:pt idx="3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7012904"/>
        <c:axId val="247013296"/>
      </c:barChart>
      <c:catAx>
        <c:axId val="247012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7013296"/>
        <c:crosses val="autoZero"/>
        <c:auto val="1"/>
        <c:lblAlgn val="ctr"/>
        <c:lblOffset val="100"/>
        <c:noMultiLvlLbl val="0"/>
      </c:catAx>
      <c:valAx>
        <c:axId val="247013296"/>
        <c:scaling>
          <c:orientation val="minMax"/>
          <c:max val="9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7012904"/>
        <c:crosses val="autoZero"/>
        <c:crossBetween val="between"/>
        <c:majorUnit val="1500"/>
        <c:min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70C0"/>
                </a:solidFill>
              </a:rPr>
              <a:t>Количество</a:t>
            </a:r>
            <a:r>
              <a:rPr lang="ru-RU" baseline="0" dirty="0" smtClean="0">
                <a:solidFill>
                  <a:srgbClr val="0070C0"/>
                </a:solidFill>
              </a:rPr>
              <a:t> пилотных площадок РДШ </a:t>
            </a:r>
          </a:p>
          <a:p>
            <a:pPr>
              <a:defRPr/>
            </a:pPr>
            <a:r>
              <a:rPr lang="ru-RU" baseline="0" dirty="0" smtClean="0">
                <a:solidFill>
                  <a:srgbClr val="0070C0"/>
                </a:solidFill>
              </a:rPr>
              <a:t>на территории Уссурийского городского округа</a:t>
            </a:r>
            <a:endParaRPr lang="ru-RU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4.7604166666666656E-2"/>
          <c:y val="9.374999999999999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6544381463722578E-2"/>
          <c:y val="0.2744727923285451"/>
          <c:w val="0.91066409105022439"/>
          <c:h val="0.5277630362499404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учреждения образования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 учебный год</c:v>
                </c:pt>
                <c:pt idx="1">
                  <c:v>2018-2019 учебный год</c:v>
                </c:pt>
                <c:pt idx="2">
                  <c:v>2019-2020 учебный год</c:v>
                </c:pt>
                <c:pt idx="3">
                  <c:v>2020-2021 учебный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13</c:v>
                </c:pt>
                <c:pt idx="3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93509480"/>
        <c:axId val="193508696"/>
      </c:barChart>
      <c:catAx>
        <c:axId val="193509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508696"/>
        <c:crosses val="autoZero"/>
        <c:auto val="1"/>
        <c:lblAlgn val="ctr"/>
        <c:lblOffset val="100"/>
        <c:noMultiLvlLbl val="0"/>
      </c:catAx>
      <c:valAx>
        <c:axId val="193508696"/>
        <c:scaling>
          <c:orientation val="minMax"/>
          <c:max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5094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288661260296482"/>
          <c:y val="0.9265102619625073"/>
          <c:w val="0.41140102080161028"/>
          <c:h val="7.34897887064338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615C91-B223-44EF-BF3E-8427BD240DD9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E80861-6F29-4B77-8C2F-44B13155A77E}">
      <dgm:prSet phldrT="[Текст]"/>
      <dgm:spPr/>
      <dgm:t>
        <a:bodyPr/>
        <a:lstStyle/>
        <a:p>
          <a:r>
            <a:rPr lang="ru-RU" dirty="0" smtClean="0"/>
            <a:t>Образовательные учреждения УГО</a:t>
          </a:r>
          <a:endParaRPr lang="ru-RU" dirty="0"/>
        </a:p>
      </dgm:t>
    </dgm:pt>
    <dgm:pt modelId="{E05CF896-F8FE-402B-B64E-E8DD27763747}" type="parTrans" cxnId="{8152EB75-1A0B-4254-8C10-B46DB770C704}">
      <dgm:prSet/>
      <dgm:spPr/>
      <dgm:t>
        <a:bodyPr/>
        <a:lstStyle/>
        <a:p>
          <a:endParaRPr lang="ru-RU"/>
        </a:p>
      </dgm:t>
    </dgm:pt>
    <dgm:pt modelId="{971DEA73-0537-483D-93C7-26114ADCEBE8}" type="sibTrans" cxnId="{8152EB75-1A0B-4254-8C10-B46DB770C704}">
      <dgm:prSet/>
      <dgm:spPr/>
      <dgm:t>
        <a:bodyPr/>
        <a:lstStyle/>
        <a:p>
          <a:endParaRPr lang="ru-RU"/>
        </a:p>
      </dgm:t>
    </dgm:pt>
    <dgm:pt modelId="{77AAC2EF-0FD8-4816-B942-9237386E5AE8}">
      <dgm:prSet phldrT="[Текст]"/>
      <dgm:spPr/>
      <dgm:t>
        <a:bodyPr/>
        <a:lstStyle/>
        <a:p>
          <a:r>
            <a:rPr lang="ru-RU" dirty="0" smtClean="0"/>
            <a:t>Учреждения дополнительного образования УГО</a:t>
          </a:r>
          <a:endParaRPr lang="ru-RU" dirty="0"/>
        </a:p>
      </dgm:t>
    </dgm:pt>
    <dgm:pt modelId="{250EDB94-3A7F-4649-A0EA-519D8964C569}" type="parTrans" cxnId="{7A950E8B-F80E-44B7-847E-8F875D47C965}">
      <dgm:prSet/>
      <dgm:spPr/>
      <dgm:t>
        <a:bodyPr/>
        <a:lstStyle/>
        <a:p>
          <a:endParaRPr lang="ru-RU"/>
        </a:p>
      </dgm:t>
    </dgm:pt>
    <dgm:pt modelId="{1AC98876-E500-4D6D-95CB-34DD54EF35B4}" type="sibTrans" cxnId="{7A950E8B-F80E-44B7-847E-8F875D47C965}">
      <dgm:prSet/>
      <dgm:spPr/>
      <dgm:t>
        <a:bodyPr/>
        <a:lstStyle/>
        <a:p>
          <a:endParaRPr lang="ru-RU"/>
        </a:p>
      </dgm:t>
    </dgm:pt>
    <dgm:pt modelId="{AB3EEBE3-2EF3-4384-AFE1-F568464760D9}">
      <dgm:prSet phldrT="[Текст]"/>
      <dgm:spPr/>
      <dgm:t>
        <a:bodyPr/>
        <a:lstStyle/>
        <a:p>
          <a:r>
            <a:rPr lang="ru-RU" dirty="0" smtClean="0"/>
            <a:t>ДВФУ</a:t>
          </a:r>
          <a:endParaRPr lang="ru-RU" dirty="0"/>
        </a:p>
      </dgm:t>
    </dgm:pt>
    <dgm:pt modelId="{F7B3A7B4-A352-40F6-9168-451CE75DD76F}" type="parTrans" cxnId="{314C9E11-0F9A-454E-987E-3A85625418E8}">
      <dgm:prSet/>
      <dgm:spPr/>
      <dgm:t>
        <a:bodyPr/>
        <a:lstStyle/>
        <a:p>
          <a:endParaRPr lang="ru-RU"/>
        </a:p>
      </dgm:t>
    </dgm:pt>
    <dgm:pt modelId="{CB3ED7A6-9E12-4CFB-A440-0BC0188289CB}" type="sibTrans" cxnId="{314C9E11-0F9A-454E-987E-3A85625418E8}">
      <dgm:prSet/>
      <dgm:spPr/>
      <dgm:t>
        <a:bodyPr/>
        <a:lstStyle/>
        <a:p>
          <a:endParaRPr lang="ru-RU"/>
        </a:p>
      </dgm:t>
    </dgm:pt>
    <dgm:pt modelId="{0C820DBC-DD9A-446E-A690-380806D4BA75}">
      <dgm:prSet phldrT="[Текст]"/>
      <dgm:spPr/>
      <dgm:t>
        <a:bodyPr/>
        <a:lstStyle/>
        <a:p>
          <a:r>
            <a:rPr lang="ru-RU" dirty="0" smtClean="0"/>
            <a:t>Уссурийское суворовское военное училище</a:t>
          </a:r>
          <a:endParaRPr lang="ru-RU" dirty="0"/>
        </a:p>
      </dgm:t>
    </dgm:pt>
    <dgm:pt modelId="{7B5A1A90-4B6C-438A-AA20-7E31F9E1777D}" type="parTrans" cxnId="{6B530217-719D-4E49-BD74-9E8BFC416570}">
      <dgm:prSet/>
      <dgm:spPr/>
      <dgm:t>
        <a:bodyPr/>
        <a:lstStyle/>
        <a:p>
          <a:endParaRPr lang="ru-RU"/>
        </a:p>
      </dgm:t>
    </dgm:pt>
    <dgm:pt modelId="{894A4AD8-B530-41E0-ABB0-7FEAF4054438}" type="sibTrans" cxnId="{6B530217-719D-4E49-BD74-9E8BFC416570}">
      <dgm:prSet/>
      <dgm:spPr/>
      <dgm:t>
        <a:bodyPr/>
        <a:lstStyle/>
        <a:p>
          <a:endParaRPr lang="ru-RU"/>
        </a:p>
      </dgm:t>
    </dgm:pt>
    <dgm:pt modelId="{C19DA125-0C64-4B72-B529-C1CE1E2B2ECA}">
      <dgm:prSet phldrT="[Текст]"/>
      <dgm:spPr/>
      <dgm:t>
        <a:bodyPr/>
        <a:lstStyle/>
        <a:p>
          <a:r>
            <a:rPr lang="ru-RU" dirty="0" smtClean="0"/>
            <a:t>Учреждения культуры, спорта т.д.</a:t>
          </a:r>
          <a:endParaRPr lang="ru-RU" dirty="0"/>
        </a:p>
      </dgm:t>
    </dgm:pt>
    <dgm:pt modelId="{D5C3C42A-6525-4311-BB0D-2E365878E0C9}" type="parTrans" cxnId="{A13ABFAB-6059-44B3-AE6D-71B867C9C76C}">
      <dgm:prSet/>
      <dgm:spPr/>
      <dgm:t>
        <a:bodyPr/>
        <a:lstStyle/>
        <a:p>
          <a:endParaRPr lang="ru-RU"/>
        </a:p>
      </dgm:t>
    </dgm:pt>
    <dgm:pt modelId="{10E8D49E-0B4E-4EC1-8CEA-885D6712D073}" type="sibTrans" cxnId="{A13ABFAB-6059-44B3-AE6D-71B867C9C76C}">
      <dgm:prSet/>
      <dgm:spPr/>
      <dgm:t>
        <a:bodyPr/>
        <a:lstStyle/>
        <a:p>
          <a:endParaRPr lang="ru-RU"/>
        </a:p>
      </dgm:t>
    </dgm:pt>
    <dgm:pt modelId="{CE2B2ED2-134D-42DC-A152-0E59C61227AA}" type="pres">
      <dgm:prSet presAssocID="{7B615C91-B223-44EF-BF3E-8427BD240DD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92A6AC-B0E4-4492-9ACB-5F2E5912F993}" type="pres">
      <dgm:prSet presAssocID="{DAE80861-6F29-4B77-8C2F-44B13155A77E}" presName="node" presStyleLbl="node1" presStyleIdx="0" presStyleCnt="5" custRadScaleRad="125103" custRadScaleInc="9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277BE-0BB9-4163-939C-0EBE533B589B}" type="pres">
      <dgm:prSet presAssocID="{DAE80861-6F29-4B77-8C2F-44B13155A77E}" presName="spNode" presStyleCnt="0"/>
      <dgm:spPr/>
    </dgm:pt>
    <dgm:pt modelId="{1F8C2183-34F7-4ED8-9367-E2807A37FE9C}" type="pres">
      <dgm:prSet presAssocID="{971DEA73-0537-483D-93C7-26114ADCEBE8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986FF28-4EE1-4B54-8396-071A7CB10F92}" type="pres">
      <dgm:prSet presAssocID="{77AAC2EF-0FD8-4816-B942-9237386E5AE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8C1565-16B7-4852-89CD-371209FA1D01}" type="pres">
      <dgm:prSet presAssocID="{77AAC2EF-0FD8-4816-B942-9237386E5AE8}" presName="spNode" presStyleCnt="0"/>
      <dgm:spPr/>
    </dgm:pt>
    <dgm:pt modelId="{E8F5070A-3E25-44B5-8117-CA67280D9E87}" type="pres">
      <dgm:prSet presAssocID="{1AC98876-E500-4D6D-95CB-34DD54EF35B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91EF0E1F-54CF-4F35-9772-A7B9F2DC6326}" type="pres">
      <dgm:prSet presAssocID="{AB3EEBE3-2EF3-4384-AFE1-F568464760D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FF923-DE38-44AE-A7F5-2E02BF5A08A5}" type="pres">
      <dgm:prSet presAssocID="{AB3EEBE3-2EF3-4384-AFE1-F568464760D9}" presName="spNode" presStyleCnt="0"/>
      <dgm:spPr/>
    </dgm:pt>
    <dgm:pt modelId="{26178C54-9CCF-4DE2-A88E-3D7444F59355}" type="pres">
      <dgm:prSet presAssocID="{CB3ED7A6-9E12-4CFB-A440-0BC0188289CB}" presName="sibTrans" presStyleLbl="sibTrans1D1" presStyleIdx="2" presStyleCnt="5"/>
      <dgm:spPr/>
      <dgm:t>
        <a:bodyPr/>
        <a:lstStyle/>
        <a:p>
          <a:endParaRPr lang="ru-RU"/>
        </a:p>
      </dgm:t>
    </dgm:pt>
    <dgm:pt modelId="{22F2C3EB-70C2-4CDC-82A7-CE116CEB5A38}" type="pres">
      <dgm:prSet presAssocID="{0C820DBC-DD9A-446E-A690-380806D4BA7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A5093-B643-46C1-B87F-58D84AB7E2E5}" type="pres">
      <dgm:prSet presAssocID="{0C820DBC-DD9A-446E-A690-380806D4BA75}" presName="spNode" presStyleCnt="0"/>
      <dgm:spPr/>
    </dgm:pt>
    <dgm:pt modelId="{F95A70FA-1150-46FE-A31B-84E744681B7E}" type="pres">
      <dgm:prSet presAssocID="{894A4AD8-B530-41E0-ABB0-7FEAF4054438}" presName="sibTrans" presStyleLbl="sibTrans1D1" presStyleIdx="3" presStyleCnt="5"/>
      <dgm:spPr/>
      <dgm:t>
        <a:bodyPr/>
        <a:lstStyle/>
        <a:p>
          <a:endParaRPr lang="ru-RU"/>
        </a:p>
      </dgm:t>
    </dgm:pt>
    <dgm:pt modelId="{053E8EE1-7829-4987-B3AD-2527FD9BE614}" type="pres">
      <dgm:prSet presAssocID="{C19DA125-0C64-4B72-B529-C1CE1E2B2EC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EC7487-210C-4378-BDBC-4D015A88301C}" type="pres">
      <dgm:prSet presAssocID="{C19DA125-0C64-4B72-B529-C1CE1E2B2ECA}" presName="spNode" presStyleCnt="0"/>
      <dgm:spPr/>
    </dgm:pt>
    <dgm:pt modelId="{F301BE86-3FE4-4771-BF2B-51261C0C1E6B}" type="pres">
      <dgm:prSet presAssocID="{10E8D49E-0B4E-4EC1-8CEA-885D6712D073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314C9E11-0F9A-454E-987E-3A85625418E8}" srcId="{7B615C91-B223-44EF-BF3E-8427BD240DD9}" destId="{AB3EEBE3-2EF3-4384-AFE1-F568464760D9}" srcOrd="2" destOrd="0" parTransId="{F7B3A7B4-A352-40F6-9168-451CE75DD76F}" sibTransId="{CB3ED7A6-9E12-4CFB-A440-0BC0188289CB}"/>
    <dgm:cxn modelId="{9BAA4560-6128-4D7A-8664-B9AA671452F4}" type="presOf" srcId="{1AC98876-E500-4D6D-95CB-34DD54EF35B4}" destId="{E8F5070A-3E25-44B5-8117-CA67280D9E87}" srcOrd="0" destOrd="0" presId="urn:microsoft.com/office/officeart/2005/8/layout/cycle5"/>
    <dgm:cxn modelId="{34D6D5FA-4814-4147-AED0-160AA7E59771}" type="presOf" srcId="{C19DA125-0C64-4B72-B529-C1CE1E2B2ECA}" destId="{053E8EE1-7829-4987-B3AD-2527FD9BE614}" srcOrd="0" destOrd="0" presId="urn:microsoft.com/office/officeart/2005/8/layout/cycle5"/>
    <dgm:cxn modelId="{1E27C4E1-48D3-4FB2-8F5F-3AA8B6155597}" type="presOf" srcId="{971DEA73-0537-483D-93C7-26114ADCEBE8}" destId="{1F8C2183-34F7-4ED8-9367-E2807A37FE9C}" srcOrd="0" destOrd="0" presId="urn:microsoft.com/office/officeart/2005/8/layout/cycle5"/>
    <dgm:cxn modelId="{8E3992B3-2D34-4E4D-9257-ED4CA9130D67}" type="presOf" srcId="{AB3EEBE3-2EF3-4384-AFE1-F568464760D9}" destId="{91EF0E1F-54CF-4F35-9772-A7B9F2DC6326}" srcOrd="0" destOrd="0" presId="urn:microsoft.com/office/officeart/2005/8/layout/cycle5"/>
    <dgm:cxn modelId="{6B530217-719D-4E49-BD74-9E8BFC416570}" srcId="{7B615C91-B223-44EF-BF3E-8427BD240DD9}" destId="{0C820DBC-DD9A-446E-A690-380806D4BA75}" srcOrd="3" destOrd="0" parTransId="{7B5A1A90-4B6C-438A-AA20-7E31F9E1777D}" sibTransId="{894A4AD8-B530-41E0-ABB0-7FEAF4054438}"/>
    <dgm:cxn modelId="{CDEA4EE3-D6C9-42AB-BFF4-750EC2914EDF}" type="presOf" srcId="{CB3ED7A6-9E12-4CFB-A440-0BC0188289CB}" destId="{26178C54-9CCF-4DE2-A88E-3D7444F59355}" srcOrd="0" destOrd="0" presId="urn:microsoft.com/office/officeart/2005/8/layout/cycle5"/>
    <dgm:cxn modelId="{3A6969E3-1862-474C-850E-0418DBDC0F48}" type="presOf" srcId="{894A4AD8-B530-41E0-ABB0-7FEAF4054438}" destId="{F95A70FA-1150-46FE-A31B-84E744681B7E}" srcOrd="0" destOrd="0" presId="urn:microsoft.com/office/officeart/2005/8/layout/cycle5"/>
    <dgm:cxn modelId="{A85F99A9-A36B-416A-84FE-16FBD1DD8FCE}" type="presOf" srcId="{DAE80861-6F29-4B77-8C2F-44B13155A77E}" destId="{2692A6AC-B0E4-4492-9ACB-5F2E5912F993}" srcOrd="0" destOrd="0" presId="urn:microsoft.com/office/officeart/2005/8/layout/cycle5"/>
    <dgm:cxn modelId="{A9E49CFD-0C1E-42BE-8CA7-EFC4F2848676}" type="presOf" srcId="{10E8D49E-0B4E-4EC1-8CEA-885D6712D073}" destId="{F301BE86-3FE4-4771-BF2B-51261C0C1E6B}" srcOrd="0" destOrd="0" presId="urn:microsoft.com/office/officeart/2005/8/layout/cycle5"/>
    <dgm:cxn modelId="{9FA6FAB3-D1E6-4A07-8212-8F8532F4A365}" type="presOf" srcId="{7B615C91-B223-44EF-BF3E-8427BD240DD9}" destId="{CE2B2ED2-134D-42DC-A152-0E59C61227AA}" srcOrd="0" destOrd="0" presId="urn:microsoft.com/office/officeart/2005/8/layout/cycle5"/>
    <dgm:cxn modelId="{8152EB75-1A0B-4254-8C10-B46DB770C704}" srcId="{7B615C91-B223-44EF-BF3E-8427BD240DD9}" destId="{DAE80861-6F29-4B77-8C2F-44B13155A77E}" srcOrd="0" destOrd="0" parTransId="{E05CF896-F8FE-402B-B64E-E8DD27763747}" sibTransId="{971DEA73-0537-483D-93C7-26114ADCEBE8}"/>
    <dgm:cxn modelId="{6C1B2A58-A84D-4D87-A78A-21E5C40D8FE8}" type="presOf" srcId="{0C820DBC-DD9A-446E-A690-380806D4BA75}" destId="{22F2C3EB-70C2-4CDC-82A7-CE116CEB5A38}" srcOrd="0" destOrd="0" presId="urn:microsoft.com/office/officeart/2005/8/layout/cycle5"/>
    <dgm:cxn modelId="{A13ABFAB-6059-44B3-AE6D-71B867C9C76C}" srcId="{7B615C91-B223-44EF-BF3E-8427BD240DD9}" destId="{C19DA125-0C64-4B72-B529-C1CE1E2B2ECA}" srcOrd="4" destOrd="0" parTransId="{D5C3C42A-6525-4311-BB0D-2E365878E0C9}" sibTransId="{10E8D49E-0B4E-4EC1-8CEA-885D6712D073}"/>
    <dgm:cxn modelId="{BB986BB3-4ADD-4B55-9E9D-386634D23E9B}" type="presOf" srcId="{77AAC2EF-0FD8-4816-B942-9237386E5AE8}" destId="{B986FF28-4EE1-4B54-8396-071A7CB10F92}" srcOrd="0" destOrd="0" presId="urn:microsoft.com/office/officeart/2005/8/layout/cycle5"/>
    <dgm:cxn modelId="{7A950E8B-F80E-44B7-847E-8F875D47C965}" srcId="{7B615C91-B223-44EF-BF3E-8427BD240DD9}" destId="{77AAC2EF-0FD8-4816-B942-9237386E5AE8}" srcOrd="1" destOrd="0" parTransId="{250EDB94-3A7F-4649-A0EA-519D8964C569}" sibTransId="{1AC98876-E500-4D6D-95CB-34DD54EF35B4}"/>
    <dgm:cxn modelId="{C5904CCA-C70D-4D9B-89B1-3521EFA3D9C8}" type="presParOf" srcId="{CE2B2ED2-134D-42DC-A152-0E59C61227AA}" destId="{2692A6AC-B0E4-4492-9ACB-5F2E5912F993}" srcOrd="0" destOrd="0" presId="urn:microsoft.com/office/officeart/2005/8/layout/cycle5"/>
    <dgm:cxn modelId="{783D8506-3C61-4144-B3CA-72EECF74B50E}" type="presParOf" srcId="{CE2B2ED2-134D-42DC-A152-0E59C61227AA}" destId="{5C2277BE-0BB9-4163-939C-0EBE533B589B}" srcOrd="1" destOrd="0" presId="urn:microsoft.com/office/officeart/2005/8/layout/cycle5"/>
    <dgm:cxn modelId="{D5CACF45-FAF6-4A03-89F5-984AAD0E797E}" type="presParOf" srcId="{CE2B2ED2-134D-42DC-A152-0E59C61227AA}" destId="{1F8C2183-34F7-4ED8-9367-E2807A37FE9C}" srcOrd="2" destOrd="0" presId="urn:microsoft.com/office/officeart/2005/8/layout/cycle5"/>
    <dgm:cxn modelId="{FE7A9F7E-3D06-437B-B6FF-01D7A37D346C}" type="presParOf" srcId="{CE2B2ED2-134D-42DC-A152-0E59C61227AA}" destId="{B986FF28-4EE1-4B54-8396-071A7CB10F92}" srcOrd="3" destOrd="0" presId="urn:microsoft.com/office/officeart/2005/8/layout/cycle5"/>
    <dgm:cxn modelId="{963CB41D-3C94-421B-9852-4AEE7E0661DD}" type="presParOf" srcId="{CE2B2ED2-134D-42DC-A152-0E59C61227AA}" destId="{568C1565-16B7-4852-89CD-371209FA1D01}" srcOrd="4" destOrd="0" presId="urn:microsoft.com/office/officeart/2005/8/layout/cycle5"/>
    <dgm:cxn modelId="{1741D9D1-3644-4CC3-9E93-240CC6F90801}" type="presParOf" srcId="{CE2B2ED2-134D-42DC-A152-0E59C61227AA}" destId="{E8F5070A-3E25-44B5-8117-CA67280D9E87}" srcOrd="5" destOrd="0" presId="urn:microsoft.com/office/officeart/2005/8/layout/cycle5"/>
    <dgm:cxn modelId="{759F7BB9-6CD4-48B6-879B-1E96C4A157E2}" type="presParOf" srcId="{CE2B2ED2-134D-42DC-A152-0E59C61227AA}" destId="{91EF0E1F-54CF-4F35-9772-A7B9F2DC6326}" srcOrd="6" destOrd="0" presId="urn:microsoft.com/office/officeart/2005/8/layout/cycle5"/>
    <dgm:cxn modelId="{DE185F43-7285-4340-82F1-BCDE59644A05}" type="presParOf" srcId="{CE2B2ED2-134D-42DC-A152-0E59C61227AA}" destId="{5D1FF923-DE38-44AE-A7F5-2E02BF5A08A5}" srcOrd="7" destOrd="0" presId="urn:microsoft.com/office/officeart/2005/8/layout/cycle5"/>
    <dgm:cxn modelId="{58709412-77DB-44D4-ADE4-F2E8A9E3EEF7}" type="presParOf" srcId="{CE2B2ED2-134D-42DC-A152-0E59C61227AA}" destId="{26178C54-9CCF-4DE2-A88E-3D7444F59355}" srcOrd="8" destOrd="0" presId="urn:microsoft.com/office/officeart/2005/8/layout/cycle5"/>
    <dgm:cxn modelId="{99EE41B0-1A4A-4817-ABAF-3F9F16416BA3}" type="presParOf" srcId="{CE2B2ED2-134D-42DC-A152-0E59C61227AA}" destId="{22F2C3EB-70C2-4CDC-82A7-CE116CEB5A38}" srcOrd="9" destOrd="0" presId="urn:microsoft.com/office/officeart/2005/8/layout/cycle5"/>
    <dgm:cxn modelId="{C412C81D-1D41-411D-AD4F-7FB8E9BCBD93}" type="presParOf" srcId="{CE2B2ED2-134D-42DC-A152-0E59C61227AA}" destId="{373A5093-B643-46C1-B87F-58D84AB7E2E5}" srcOrd="10" destOrd="0" presId="urn:microsoft.com/office/officeart/2005/8/layout/cycle5"/>
    <dgm:cxn modelId="{F4D591FA-A4C8-428A-8E2F-A409ABBA73F1}" type="presParOf" srcId="{CE2B2ED2-134D-42DC-A152-0E59C61227AA}" destId="{F95A70FA-1150-46FE-A31B-84E744681B7E}" srcOrd="11" destOrd="0" presId="urn:microsoft.com/office/officeart/2005/8/layout/cycle5"/>
    <dgm:cxn modelId="{0C440FF7-0557-4FB3-918E-FD4C13D368F0}" type="presParOf" srcId="{CE2B2ED2-134D-42DC-A152-0E59C61227AA}" destId="{053E8EE1-7829-4987-B3AD-2527FD9BE614}" srcOrd="12" destOrd="0" presId="urn:microsoft.com/office/officeart/2005/8/layout/cycle5"/>
    <dgm:cxn modelId="{B3F1C49F-2CC1-4634-87E1-CC4A41F33D11}" type="presParOf" srcId="{CE2B2ED2-134D-42DC-A152-0E59C61227AA}" destId="{DFEC7487-210C-4378-BDBC-4D015A88301C}" srcOrd="13" destOrd="0" presId="urn:microsoft.com/office/officeart/2005/8/layout/cycle5"/>
    <dgm:cxn modelId="{094141D0-6B83-472C-86CB-B709DB4726CA}" type="presParOf" srcId="{CE2B2ED2-134D-42DC-A152-0E59C61227AA}" destId="{F301BE86-3FE4-4771-BF2B-51261C0C1E6B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48473" y="1855810"/>
            <a:ext cx="5904656" cy="1788048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000" dirty="0" smtClean="0">
                <a:solidFill>
                  <a:schemeClr val="bg1"/>
                </a:solidFill>
              </a:rPr>
              <a:t>СТРАТЕГИЯ </a:t>
            </a:r>
            <a:r>
              <a:rPr lang="ru-RU" sz="2000" dirty="0">
                <a:solidFill>
                  <a:schemeClr val="bg1"/>
                </a:solidFill>
              </a:rPr>
              <a:t>РАЗВИТИЯ 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РОССИЙСКОГО </a:t>
            </a:r>
            <a:r>
              <a:rPr lang="ru-RU" sz="2000" dirty="0">
                <a:solidFill>
                  <a:schemeClr val="bg1"/>
                </a:solidFill>
              </a:rPr>
              <a:t>ДВИЖЕНИЯ </a:t>
            </a:r>
            <a:r>
              <a:rPr lang="ru-RU" sz="2000" dirty="0" smtClean="0">
                <a:solidFill>
                  <a:schemeClr val="bg1"/>
                </a:solidFill>
              </a:rPr>
              <a:t>ШКОЛЬНИКОВ 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на </a:t>
            </a:r>
            <a:r>
              <a:rPr lang="ru-RU" sz="1800" dirty="0">
                <a:solidFill>
                  <a:schemeClr val="bg1"/>
                </a:solidFill>
              </a:rPr>
              <a:t>территории </a:t>
            </a:r>
            <a:r>
              <a:rPr lang="en-US" sz="1800" dirty="0" smtClean="0">
                <a:solidFill>
                  <a:schemeClr val="bg1"/>
                </a:solidFill>
              </a:rPr>
              <a:t/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Уссурийского </a:t>
            </a:r>
            <a:r>
              <a:rPr lang="ru-RU" sz="1800" dirty="0">
                <a:solidFill>
                  <a:schemeClr val="bg1"/>
                </a:solidFill>
              </a:rPr>
              <a:t>городского </a:t>
            </a:r>
            <a:r>
              <a:rPr lang="ru-RU" sz="1800" dirty="0" smtClean="0">
                <a:solidFill>
                  <a:schemeClr val="bg1"/>
                </a:solidFill>
              </a:rPr>
              <a:t>округа 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до 2021 года 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/>
              <a:t> 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355976" y="260648"/>
            <a:ext cx="2162450" cy="110124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200" b="1" dirty="0" smtClean="0"/>
              <a:t>ПРОЕКТ</a:t>
            </a:r>
            <a:endParaRPr lang="ru-RU" sz="3200" b="1" dirty="0"/>
          </a:p>
        </p:txBody>
      </p:sp>
      <p:pic>
        <p:nvPicPr>
          <p:cNvPr id="7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18" y="2652821"/>
            <a:ext cx="1800200" cy="222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4"/>
          <p:cNvSpPr txBox="1">
            <a:spLocks/>
          </p:cNvSpPr>
          <p:nvPr/>
        </p:nvSpPr>
        <p:spPr>
          <a:xfrm>
            <a:off x="2915816" y="1361896"/>
            <a:ext cx="5904656" cy="554936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b="1" dirty="0" smtClean="0">
                <a:solidFill>
                  <a:srgbClr val="FF0000"/>
                </a:solidFill>
              </a:rPr>
              <a:t>«РДШ – территория твоих возможностей!»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11354" y="5373216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</a:rPr>
              <a:t>Тип проекта:</a:t>
            </a:r>
            <a:endParaRPr lang="ru-RU" dirty="0">
              <a:solidFill>
                <a:schemeClr val="bg1"/>
              </a:solidFill>
              <a:latin typeface="+mj-lt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+mj-lt"/>
              </a:rPr>
              <a:t>Социальный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, </a:t>
            </a:r>
            <a:r>
              <a:rPr lang="ru-RU" dirty="0" err="1">
                <a:solidFill>
                  <a:schemeClr val="bg1"/>
                </a:solidFill>
                <a:latin typeface="+mj-lt"/>
              </a:rPr>
              <a:t>практико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 - </a:t>
            </a:r>
            <a:r>
              <a:rPr lang="ru-RU" dirty="0" err="1" smtClean="0">
                <a:solidFill>
                  <a:schemeClr val="bg1"/>
                </a:solidFill>
                <a:latin typeface="+mj-lt"/>
              </a:rPr>
              <a:t>оринтированный</a:t>
            </a:r>
            <a:endParaRPr lang="ru-RU" b="1" dirty="0">
              <a:solidFill>
                <a:schemeClr val="bg1"/>
              </a:solidFill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9" name="111g2060_ussuriysk_city" descr="111g2060_ussuriysk_city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544" y="235293"/>
            <a:ext cx="1800200" cy="2208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u1.jpg" descr="u1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3528" y="5048225"/>
            <a:ext cx="2286551" cy="159278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5751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404664"/>
            <a:ext cx="58681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РДШ В УССУРИЙСКОМ ГОРОДСКОМ ОКРУГЕ</a:t>
            </a: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ПЯТЬ </a:t>
            </a:r>
            <a:r>
              <a:rPr lang="ru-RU" b="1" dirty="0">
                <a:solidFill>
                  <a:srgbClr val="FF0000"/>
                </a:solidFill>
              </a:rPr>
              <a:t>ОБРАЗОВАТЕЛЬНЫХ УЧРЕЖДЕНИЙ УГО :</a:t>
            </a:r>
          </a:p>
          <a:p>
            <a:pPr algn="ctr"/>
            <a:r>
              <a:rPr lang="ru-RU" i="1" dirty="0"/>
              <a:t>МАОУ СОШ №25</a:t>
            </a:r>
          </a:p>
          <a:p>
            <a:pPr algn="ctr"/>
            <a:r>
              <a:rPr lang="ru-RU" i="1" dirty="0"/>
              <a:t>МБОУ СОШ №32</a:t>
            </a:r>
          </a:p>
          <a:p>
            <a:pPr algn="ctr"/>
            <a:r>
              <a:rPr lang="ru-RU" i="1" dirty="0"/>
              <a:t>МБОУ СОШ №131</a:t>
            </a:r>
          </a:p>
          <a:p>
            <a:pPr algn="ctr"/>
            <a:r>
              <a:rPr lang="ru-RU" i="1" dirty="0" smtClean="0"/>
              <a:t>МБОУ </a:t>
            </a:r>
            <a:r>
              <a:rPr lang="ru-RU" i="1" dirty="0"/>
              <a:t>ГИМНАЗИЯ №</a:t>
            </a:r>
            <a:r>
              <a:rPr lang="ru-RU" i="1" dirty="0" smtClean="0"/>
              <a:t>29</a:t>
            </a:r>
            <a:endParaRPr lang="ru-RU" i="1" dirty="0"/>
          </a:p>
          <a:p>
            <a:pPr algn="ctr"/>
            <a:r>
              <a:rPr lang="ru-RU" i="1" dirty="0"/>
              <a:t>МБОУ СОШ С.НОВОНИКОЛЬСК</a:t>
            </a:r>
            <a:r>
              <a:rPr lang="ru-RU" i="1" dirty="0" smtClean="0"/>
              <a:t>;</a:t>
            </a:r>
          </a:p>
          <a:p>
            <a:pPr algn="ctr"/>
            <a:endParaRPr lang="ru-RU" i="1" dirty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Муниципальный координатор –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ЦЕНТР ДЕТСКОГО ТВОРЧЕСТВА </a:t>
            </a:r>
          </a:p>
          <a:p>
            <a:pPr algn="ctr"/>
            <a:endParaRPr lang="ru-RU" i="1" dirty="0"/>
          </a:p>
        </p:txBody>
      </p:sp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1513618" cy="186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4149080"/>
            <a:ext cx="3734262" cy="24895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4149080"/>
            <a:ext cx="3734261" cy="248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95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0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87779" y="260648"/>
            <a:ext cx="63367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ОЖИДАЕМЫЙ РЕЗУЛЬТАТ:</a:t>
            </a: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sz="1600" i="1" dirty="0"/>
              <a:t>- </a:t>
            </a:r>
            <a:r>
              <a:rPr lang="ru-RU" sz="1600" dirty="0"/>
              <a:t>Создано единое воспитательное пространство социальных инициатив школьников Уссурийского городского округа.</a:t>
            </a:r>
          </a:p>
          <a:p>
            <a:r>
              <a:rPr lang="ru-RU" sz="1600" dirty="0"/>
              <a:t>- РДШ – эффективная общественно-государственная структура, работающая в каждой школе Уссурийского городского округа, имеющая первичные организации в не менее, чем 20% образовательных организаций города, участниками программ которой являются школьники всех без исключения образовательных организаций.</a:t>
            </a:r>
          </a:p>
          <a:p>
            <a:r>
              <a:rPr lang="ru-RU" sz="1600" dirty="0"/>
              <a:t>- Сохраняются и получают новый импульс развития лучшие практики и традиции воспитания и социализации детей.</a:t>
            </a:r>
          </a:p>
          <a:p>
            <a:r>
              <a:rPr lang="ru-RU" sz="1600" dirty="0"/>
              <a:t>- Созданы и внедряются различные модели организационной и содержательной деятельности РДШ.</a:t>
            </a: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r"/>
            <a:r>
              <a:rPr lang="ru-RU" dirty="0" smtClean="0">
                <a:solidFill>
                  <a:srgbClr val="00B0F0"/>
                </a:solidFill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856702"/>
            <a:ext cx="4968552" cy="27948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9113" y="4329343"/>
            <a:ext cx="2817491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1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96251"/>
            <a:ext cx="648072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ОЖИДАЕМЫЙ РЕЗУЛЬТАТ</a:t>
            </a:r>
            <a:r>
              <a:rPr lang="ru-RU" b="1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1400" dirty="0"/>
              <a:t>- Создано единое пространство взаимодействия РДШ с общественными организациями, организациями дополнительного образования, а также организациями культуры, спорта и других сфер.</a:t>
            </a:r>
          </a:p>
          <a:p>
            <a:r>
              <a:rPr lang="ru-RU" sz="1400" dirty="0"/>
              <a:t>- Организована система проведения ежегодных детских слетов РДШ на территории Уссурийского городского округа.</a:t>
            </a:r>
          </a:p>
          <a:p>
            <a:r>
              <a:rPr lang="ru-RU" sz="1400" dirty="0"/>
              <a:t>- Разработаны механизмы поддержки ученического самоуправления.</a:t>
            </a:r>
          </a:p>
          <a:p>
            <a:r>
              <a:rPr lang="ru-RU" sz="1400" dirty="0"/>
              <a:t>- Эффективно работает молодежный совет при Думе Уссурийского городского округа и молодежный актив РДШ при Администрации Уссурийского городского округа</a:t>
            </a:r>
          </a:p>
          <a:p>
            <a:r>
              <a:rPr lang="ru-RU" sz="1400" dirty="0"/>
              <a:t>- Созданы и внедряются различные модели взаимодействия детских общественных объединений и РДШ для различных ступеней образования.</a:t>
            </a:r>
          </a:p>
          <a:p>
            <a:r>
              <a:rPr lang="ru-RU" sz="1400" dirty="0"/>
              <a:t>- Проведены не менее 4 тематических мероприятия РДШ по воспитанию, развитию лидерских качеств и социализации школьников во всех образовательных организациях Уссурийского городского округа.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:\Users\Admin1\Desktop\РДШ\ДОКЛАД УО  19 октября\фото день города юнармия\знамя юнармейцев и дети сш32.jpg" descr="C:\Users\Admin1\Desktop\РДШ\ДОКЛАД УО  19 октября\фото день города юнармия\знамя юнармейцев и дети сш3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35896" y="3789040"/>
            <a:ext cx="4248472" cy="2831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Безымянный.jpg" descr="Безымянный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693" y="3806016"/>
            <a:ext cx="3594844" cy="285254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91346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60648"/>
            <a:ext cx="648072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ОЖИДАЕМЫЙ РЕЗУЛЬТАТ</a:t>
            </a:r>
            <a:r>
              <a:rPr lang="ru-RU" b="1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1400" dirty="0"/>
              <a:t>- Обновлено содержание воспитания, в образовательную деятельность внедрены формы и методы, основанные на лучшем педагогическом опыте.</a:t>
            </a:r>
          </a:p>
          <a:p>
            <a:r>
              <a:rPr lang="ru-RU" sz="1400" dirty="0"/>
              <a:t>- Разработана система обучающих семинаров для педагогов и председателей первичных отделений РДШ.</a:t>
            </a:r>
          </a:p>
          <a:p>
            <a:r>
              <a:rPr lang="ru-RU" sz="1400" dirty="0"/>
              <a:t>- Разработана и апробирована система мотивации членов организации и продвижения активных участников РДШ.</a:t>
            </a:r>
          </a:p>
          <a:p>
            <a:r>
              <a:rPr lang="ru-RU" sz="1400" dirty="0"/>
              <a:t>- Создана единая система обучения школьного актива и специалистов по работе с учащейся молодежью под эгидой РДШ на всех уровнях, создана и развивается система наставничества.</a:t>
            </a:r>
          </a:p>
          <a:p>
            <a:r>
              <a:rPr lang="ru-RU" sz="1400" dirty="0"/>
              <a:t>- На базе МБОУ ДО «Центр детского творчества» реализуется дополнительная общеобразовательная программа «Школа вожатых РДШ».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18907"/>
            <a:ext cx="2558756" cy="17092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480" y="3191636"/>
            <a:ext cx="2558756" cy="17092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195" y="3645024"/>
            <a:ext cx="2511723" cy="251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222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332656"/>
            <a:ext cx="648072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ОЖИДАЕМЫЙ РЕЗУЛЬТАТ</a:t>
            </a:r>
            <a:r>
              <a:rPr lang="ru-RU" b="1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1600" i="1" dirty="0"/>
              <a:t>- </a:t>
            </a:r>
            <a:r>
              <a:rPr lang="ru-RU" sz="1600" dirty="0"/>
              <a:t>РДШ – носитель и механизм продвижения в школьной среде основных патриотических ценностей и достижений страны.</a:t>
            </a:r>
          </a:p>
          <a:p>
            <a:r>
              <a:rPr lang="ru-RU" sz="1600" dirty="0"/>
              <a:t>- Создан рекламный видеоролик «Мы – это ты, страна!»;</a:t>
            </a:r>
          </a:p>
          <a:p>
            <a:r>
              <a:rPr lang="ru-RU" sz="1600" dirty="0"/>
              <a:t>- Повышен уровень общественного признания и статуса педагогических и других работников, принимающих активное участие в жизни РДШ.</a:t>
            </a:r>
          </a:p>
          <a:p>
            <a:r>
              <a:rPr lang="ru-RU" sz="1600" dirty="0"/>
              <a:t>- Популяризированы в школьной среде позитивные модели поведения, снижен уровень негативных социальных явлений в детской и молодежной среде.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86" y="3068959"/>
            <a:ext cx="3416210" cy="22785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5935" y="3789040"/>
            <a:ext cx="3840427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576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0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346100041"/>
              </p:ext>
            </p:extLst>
          </p:nvPr>
        </p:nvGraphicFramePr>
        <p:xfrm>
          <a:off x="2051720" y="33265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72969"/>
            <a:ext cx="2423269" cy="1709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365104"/>
            <a:ext cx="2403178" cy="16344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302" y="4653136"/>
            <a:ext cx="2736304" cy="182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2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0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62397021"/>
              </p:ext>
            </p:extLst>
          </p:nvPr>
        </p:nvGraphicFramePr>
        <p:xfrm>
          <a:off x="2051720" y="33265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38779"/>
            <a:ext cx="3096344" cy="2064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9" y="4538779"/>
            <a:ext cx="3106463" cy="206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9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08"/>
            <a:ext cx="1512168" cy="18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84510988"/>
              </p:ext>
            </p:extLst>
          </p:nvPr>
        </p:nvGraphicFramePr>
        <p:xfrm>
          <a:off x="1979712" y="327141"/>
          <a:ext cx="6048672" cy="324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79" y="4219668"/>
            <a:ext cx="3757899" cy="25062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219668"/>
            <a:ext cx="3707661" cy="247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1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83" y="116632"/>
            <a:ext cx="16914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35696" y="116632"/>
            <a:ext cx="626469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ЗАКОНОДАТЕЛЬНАЯ ПЛАТФОРМА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b="1" dirty="0">
                <a:solidFill>
                  <a:srgbClr val="FF0000"/>
                </a:solidFill>
              </a:rPr>
              <a:t>УКАЗ ПРЕЗИДЕНТА РОССИЙСКОЙ ФЕДЕРАЦИИ 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</a:rPr>
              <a:t>ОТ 29 ОКТЯБРЯ 2015 Г. № </a:t>
            </a:r>
            <a:r>
              <a:rPr lang="ru-RU" sz="1600" b="1" dirty="0" smtClean="0">
                <a:solidFill>
                  <a:srgbClr val="FF0000"/>
                </a:solidFill>
              </a:rPr>
              <a:t>536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«</a:t>
            </a:r>
            <a:r>
              <a:rPr lang="ru-RU" sz="1600" b="1" dirty="0">
                <a:solidFill>
                  <a:srgbClr val="FF0000"/>
                </a:solidFill>
              </a:rPr>
              <a:t>О СОЗДАНИИ ОБЩЕРОССИЙСКОЙ ОБЩЕСТВЕННО-ГОСУДАРСТВЕННОЙ ДЕТСКО-ЮНОШЕСКОЙ ОРГАНИЗАЦИИ «РОССИЙСКОЕ ДВИЖЕНИЕ ШКОЛЬНИКОВ»</a:t>
            </a:r>
          </a:p>
          <a:p>
            <a:pPr algn="ctr"/>
            <a:endParaRPr lang="ru-RU" sz="1600" dirty="0"/>
          </a:p>
          <a:p>
            <a:r>
              <a:rPr lang="ru-RU" sz="1600" dirty="0" smtClean="0"/>
              <a:t>- </a:t>
            </a:r>
            <a:r>
              <a:rPr lang="ru-RU" sz="1600" dirty="0"/>
              <a:t>Федеральный закон от 29 декабря 2012 г. №273 - ФЗ «Об образовании в Российской Федерации».</a:t>
            </a:r>
          </a:p>
          <a:p>
            <a:r>
              <a:rPr lang="ru-RU" sz="1600" dirty="0"/>
              <a:t>- Федеральный закон от 19.05.1995 N 82-ФЗ "Об общественных объединениях" - Распоряжение Правительства Российской Федерации от 21.04.2016 № 746 р. </a:t>
            </a:r>
          </a:p>
          <a:p>
            <a:r>
              <a:rPr lang="ru-RU" sz="1600" dirty="0"/>
              <a:t>- Стратегия развития воспитания в Российской Федерации на период до 2025 года».</a:t>
            </a:r>
          </a:p>
          <a:p>
            <a:r>
              <a:rPr lang="ru-RU" sz="1600" dirty="0"/>
              <a:t>- Устав Общероссийской общественно - государственной </a:t>
            </a:r>
            <a:r>
              <a:rPr lang="ru-RU" sz="1600" dirty="0" err="1"/>
              <a:t>детско</a:t>
            </a:r>
            <a:r>
              <a:rPr lang="ru-RU" sz="1600" dirty="0"/>
              <a:t> - юношеской организации «Российское движение школьников».</a:t>
            </a:r>
          </a:p>
          <a:p>
            <a:r>
              <a:rPr lang="ru-RU" sz="1600" dirty="0"/>
              <a:t>- Стратегия развития Общероссийской общественно-государственной детско-юношеской организации "Российское движение школьников" на период до 2021 года.</a:t>
            </a:r>
          </a:p>
          <a:p>
            <a:r>
              <a:rPr lang="ru-RU" sz="1600" dirty="0"/>
              <a:t>- План мероприятий (дорожная карта) по развитию Российского движения школьников на территории Уссурийского городского округа на 2017 - 2021 годы.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4552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6128" y="1304764"/>
            <a:ext cx="625086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Цель проекта</a:t>
            </a:r>
          </a:p>
          <a:p>
            <a:r>
              <a:rPr lang="ru-RU" sz="2000" dirty="0"/>
              <a:t>создание единого ценностного воспитательного пространства для школьников Уссурийского городского округа в рамках общей воспитательной системы страны.</a:t>
            </a:r>
          </a:p>
          <a:p>
            <a:endParaRPr lang="ru-RU" sz="2000" b="1" dirty="0">
              <a:solidFill>
                <a:srgbClr val="0070C0"/>
              </a:solidFill>
            </a:endParaRPr>
          </a:p>
          <a:p>
            <a:endParaRPr lang="ru-RU" sz="2000" b="1" dirty="0" smtClean="0">
              <a:solidFill>
                <a:srgbClr val="0070C0"/>
              </a:solidFill>
            </a:endParaRPr>
          </a:p>
        </p:txBody>
      </p:sp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892783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81828" y="236713"/>
            <a:ext cx="597454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ea typeface="Times New Roman" panose="02020603050405020304" pitchFamily="18" charset="0"/>
              </a:rPr>
              <a:t>Инновационная идея проекта:</a:t>
            </a:r>
            <a:endParaRPr lang="ru-RU" b="1" dirty="0">
              <a:solidFill>
                <a:srgbClr val="0070C0"/>
              </a:solidFill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теоретически обосновать, создать и апробировать эффективную систему работы Российского движения школьников в рамках муниципальной системе образования Уссурийского </a:t>
            </a:r>
            <a:r>
              <a:rPr lang="ru-RU" dirty="0">
                <a:solidFill>
                  <a:schemeClr val="bg1"/>
                </a:solidFill>
                <a:ea typeface="Times New Roman" panose="02020603050405020304" pitchFamily="18" charset="0"/>
              </a:rPr>
              <a:t>городского </a:t>
            </a:r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</a:rPr>
              <a:t>округа.</a:t>
            </a:r>
            <a:endParaRPr lang="ru-RU" sz="1600" b="1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pic>
        <p:nvPicPr>
          <p:cNvPr id="7" name="\\Obshestvo_nach\общая\выборы\1499237837_dsc_0268.1499245487.jpg" descr="\\Obshestvo_nach\общая\выборы\1499237837_dsc_0268.149924548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0986" y="3839706"/>
            <a:ext cx="3786958" cy="2700795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C:\Users\Admin1\Desktop\РДШ\ЮНАРМИЯ\ФОРУМ ЮНАРМИИ 1 ДЕКАБРЯ 2017\ФОТО И ВИДЕО ФОРУМ 1 ДЕКАБРЯ\Юнармия 1.12.2017 фото обработанные\9.jpg" descr="C:\Users\Admin1\Desktop\РДШ\ЮНАРМИЯ\ФОРУМ ЮНАРМИИ 1 ДЕКАБРЯ 2017\ФОТО И ВИДЕО ФОРУМ 1 ДЕКАБРЯ\Юнармия 1.12.2017 фото обработанные\9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26615" y="3919957"/>
            <a:ext cx="3811703" cy="26205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8887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332656"/>
            <a:ext cx="583264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Задачи:</a:t>
            </a: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/>
              <a:t>создать </a:t>
            </a:r>
            <a:r>
              <a:rPr lang="ru-RU" dirty="0"/>
              <a:t>систему социального взаимодействия общественных объединений различных категорий школьников и учащейся молодежи под эгидой РДШ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повысить </a:t>
            </a:r>
            <a:r>
              <a:rPr lang="ru-RU" dirty="0"/>
              <a:t>эффективность воспитательной деятельности образовательных организаций (основного общего, дополнительного образования) и сопровождения социализации детей и молодежи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расширить </a:t>
            </a:r>
            <a:r>
              <a:rPr lang="ru-RU" dirty="0"/>
              <a:t>сеть и укрепить структуру организации, повысить уровень информационного обеспечения и методического сопровождения деятельности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создать </a:t>
            </a:r>
            <a:r>
              <a:rPr lang="ru-RU" dirty="0"/>
              <a:t>условия для личностного роста и формирования гражданского самосознания членов РДШ</a:t>
            </a:r>
            <a:r>
              <a:rPr lang="ru-RU" dirty="0" smtClean="0"/>
              <a:t>.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sz="1600" dirty="0" smtClean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082"/>
            <a:ext cx="2016224" cy="229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51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9337" y="692696"/>
            <a:ext cx="574238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Целевые группы проекта:</a:t>
            </a:r>
            <a:endParaRPr lang="ru-RU" sz="1600" dirty="0">
              <a:solidFill>
                <a:srgbClr val="0070C0"/>
              </a:solidFill>
              <a:ea typeface="Times New Roman" panose="02020603050405020304" pitchFamily="18" charset="0"/>
            </a:endParaRPr>
          </a:p>
          <a:p>
            <a:pPr indent="448310"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Приоритетными целевыми группами реализации проекта являются дети, подростки, работники образования, культуры, спорта, представители общественных объединений, родители и члены семьи, органы общественного управления, детские и молодежные организации и объединения.</a:t>
            </a:r>
            <a:endParaRPr lang="ru-RU" sz="160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3082"/>
            <a:ext cx="2016224" cy="229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:\Users\Admin1\Desktop\19 октября отчет по работе юнармии\8 мая сш 32.jpg" descr="C:\Users\Admin1\Desktop\19 октября отчет по работе юнармии\8 мая сш 3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1520" y="3810489"/>
            <a:ext cx="3780420" cy="2677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C:\Users\Admin1\Desktop\19 октября отчет по работе юнармии\8 мая сш 32 2.jpg" descr="C:\Users\Admin1\Desktop\19 октября отчет по работе юнармии\8 мая сш 32 2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39952" y="3886997"/>
            <a:ext cx="3995238" cy="26379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10561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74344"/>
            <a:ext cx="75608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rgbClr val="0070C0"/>
                </a:solidFill>
              </a:rPr>
              <a:t>НАПРАВЛЕНИЯ ДЕЯТЕЛЬНОСТИ </a:t>
            </a:r>
            <a:r>
              <a:rPr lang="ru-RU" sz="2000" dirty="0" smtClean="0">
                <a:solidFill>
                  <a:srgbClr val="0070C0"/>
                </a:solidFill>
              </a:rPr>
              <a:t>РДШ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endParaRPr lang="ru-RU" sz="2000" dirty="0" smtClean="0">
              <a:solidFill>
                <a:srgbClr val="0070C0"/>
              </a:solidFill>
            </a:endParaRPr>
          </a:p>
          <a:p>
            <a:pPr algn="r"/>
            <a:r>
              <a:rPr lang="ru-RU" sz="2000" dirty="0" smtClean="0">
                <a:solidFill>
                  <a:srgbClr val="0070C0"/>
                </a:solidFill>
              </a:rPr>
              <a:t>на </a:t>
            </a:r>
            <a:r>
              <a:rPr lang="ru-RU" sz="2000" dirty="0">
                <a:solidFill>
                  <a:srgbClr val="0070C0"/>
                </a:solidFill>
              </a:rPr>
              <a:t>территории Уссурийского городского округа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</a:p>
          <a:p>
            <a:pPr algn="r"/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ЛИЧНОСТНОЕ </a:t>
            </a:r>
            <a:r>
              <a:rPr lang="ru-RU" dirty="0" smtClean="0">
                <a:solidFill>
                  <a:srgbClr val="FF0000"/>
                </a:solidFill>
              </a:rPr>
              <a:t>РАЗВИТИЕ</a:t>
            </a:r>
          </a:p>
          <a:p>
            <a:r>
              <a:rPr lang="ru-RU" dirty="0" smtClean="0"/>
              <a:t>Включает </a:t>
            </a:r>
            <a:r>
              <a:rPr lang="ru-RU" dirty="0"/>
              <a:t>три направления: популяризацию здорового образа жизни, творческое развитие и популяризацию </a:t>
            </a:r>
            <a:r>
              <a:rPr lang="ru-RU" dirty="0" smtClean="0"/>
              <a:t>профессий</a:t>
            </a:r>
            <a:r>
              <a:rPr lang="ru-RU" dirty="0"/>
              <a:t>;</a:t>
            </a:r>
            <a:endParaRPr lang="ru-RU" dirty="0" smtClean="0"/>
          </a:p>
          <a:p>
            <a:pPr algn="r"/>
            <a:r>
              <a:rPr lang="ru-RU" dirty="0" smtClean="0"/>
              <a:t>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FF0000"/>
                </a:solidFill>
              </a:rPr>
              <a:t>ГРАЖДАНСКАЯ </a:t>
            </a:r>
            <a:r>
              <a:rPr lang="ru-RU" dirty="0" smtClean="0">
                <a:solidFill>
                  <a:srgbClr val="FF0000"/>
                </a:solidFill>
              </a:rPr>
              <a:t>АКТИВНОСТЬ</a:t>
            </a:r>
          </a:p>
          <a:p>
            <a:r>
              <a:rPr lang="ru-RU" dirty="0" smtClean="0"/>
              <a:t>Развитие волонтерского движения </a:t>
            </a:r>
          </a:p>
          <a:p>
            <a:r>
              <a:rPr lang="ru-RU" dirty="0" smtClean="0"/>
              <a:t>и добровольчества;</a:t>
            </a:r>
          </a:p>
          <a:p>
            <a:pPr algn="r"/>
            <a:endParaRPr lang="ru-RU" dirty="0" smtClean="0"/>
          </a:p>
          <a:p>
            <a:pPr marL="285750" indent="-285750" algn="r">
              <a:buFont typeface="Wingdings" pitchFamily="2" charset="2"/>
              <a:buChar char="Ø"/>
            </a:pPr>
            <a:endParaRPr lang="ru-RU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ВОЕННО-ПАТРИОТИЧЕСКОЕ НАПРАВЛЕНИЕ</a:t>
            </a:r>
          </a:p>
          <a:p>
            <a:r>
              <a:rPr lang="ru-RU" dirty="0"/>
              <a:t>в рамках которого создано военно-патриотическое движение «ЮНАРМИЯ», работает </a:t>
            </a:r>
            <a:r>
              <a:rPr lang="ru-RU" dirty="0" err="1"/>
              <a:t>казаческое</a:t>
            </a:r>
            <a:r>
              <a:rPr lang="ru-RU" dirty="0"/>
              <a:t> движение, </a:t>
            </a:r>
            <a:r>
              <a:rPr lang="ru-RU" dirty="0" smtClean="0"/>
              <a:t> </a:t>
            </a:r>
            <a:r>
              <a:rPr lang="ru-RU" dirty="0"/>
              <a:t>«Школа безопасности»,  Поисковое движение России, Всероссийское общественное движение «Волонтеры Победы</a:t>
            </a:r>
            <a:r>
              <a:rPr lang="ru-RU" dirty="0" smtClean="0"/>
              <a:t>»);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pPr marL="285750" indent="-285750" algn="r"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ИНФОРМАЦИОННО-МЕДИЙНОЕ НАПРАВЛЕНИЕ</a:t>
            </a:r>
          </a:p>
          <a:p>
            <a:r>
              <a:rPr lang="ru-RU" dirty="0" smtClean="0"/>
              <a:t>                                школьные </a:t>
            </a:r>
            <a:r>
              <a:rPr lang="ru-RU" dirty="0" err="1" smtClean="0"/>
              <a:t>СМИ,Пресс</a:t>
            </a:r>
            <a:r>
              <a:rPr lang="ru-RU" dirty="0" smtClean="0"/>
              <a:t>-центр РДШ, </a:t>
            </a:r>
            <a:r>
              <a:rPr lang="ru-RU" dirty="0" err="1" smtClean="0"/>
              <a:t>Медиашколы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Светлана\Desktop\фото работа\3 ноября\IMG_95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73216"/>
            <a:ext cx="2055812" cy="137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152128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ветлана\Desktop\фото работа\3 ноября\IMG_95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39000" y="-10412413"/>
            <a:ext cx="12070080" cy="80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Светлана\Desktop\фото работа\3 ноября\IMG_95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76872"/>
            <a:ext cx="2160239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1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005064"/>
            <a:ext cx="799288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ctr"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ea typeface="Times New Roman" panose="02020603050405020304" pitchFamily="18" charset="0"/>
              </a:rPr>
              <a:t>Приоритетные направления реализации проекта:</a:t>
            </a:r>
            <a:endParaRPr lang="ru-RU" sz="2000" dirty="0">
              <a:solidFill>
                <a:srgbClr val="0070C0"/>
              </a:solidFill>
              <a:ea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</a:rPr>
              <a:t>-РДШ </a:t>
            </a:r>
            <a:r>
              <a:rPr lang="ru-RU" dirty="0">
                <a:ea typeface="Times New Roman" panose="02020603050405020304" pitchFamily="18" charset="0"/>
              </a:rPr>
              <a:t>как инструмент создания единого воспитательного пространства в </a:t>
            </a:r>
            <a:r>
              <a:rPr lang="ru-RU" dirty="0" smtClean="0">
                <a:ea typeface="Times New Roman" panose="02020603050405020304" pitchFamily="18" charset="0"/>
              </a:rPr>
              <a:t>  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 </a:t>
            </a:r>
            <a:r>
              <a:rPr lang="ru-RU" dirty="0" smtClean="0">
                <a:ea typeface="Times New Roman" panose="02020603050405020304" pitchFamily="18" charset="0"/>
              </a:rPr>
              <a:t>Уссурийском </a:t>
            </a:r>
            <a:r>
              <a:rPr lang="ru-RU" dirty="0">
                <a:ea typeface="Times New Roman" panose="02020603050405020304" pitchFamily="18" charset="0"/>
              </a:rPr>
              <a:t>городском округе;</a:t>
            </a:r>
            <a:endParaRPr lang="ru-RU" sz="1600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</a:rPr>
              <a:t>-РДШ </a:t>
            </a:r>
            <a:r>
              <a:rPr lang="ru-RU" dirty="0">
                <a:ea typeface="Times New Roman" panose="02020603050405020304" pitchFamily="18" charset="0"/>
              </a:rPr>
              <a:t>как форма социализации всех </a:t>
            </a:r>
            <a:r>
              <a:rPr lang="ru-RU" dirty="0" smtClean="0">
                <a:ea typeface="Times New Roman" panose="02020603050405020304" pitchFamily="18" charset="0"/>
              </a:rPr>
              <a:t>школьников Уссурийского  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 </a:t>
            </a:r>
            <a:r>
              <a:rPr lang="ru-RU" dirty="0" smtClean="0">
                <a:ea typeface="Times New Roman" panose="02020603050405020304" pitchFamily="18" charset="0"/>
              </a:rPr>
              <a:t>городского </a:t>
            </a:r>
            <a:r>
              <a:rPr lang="ru-RU" dirty="0">
                <a:ea typeface="Times New Roman" panose="02020603050405020304" pitchFamily="18" charset="0"/>
              </a:rPr>
              <a:t>округа;</a:t>
            </a:r>
            <a:endParaRPr lang="ru-RU" sz="1600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- РДШ как система подготовки кадров;</a:t>
            </a:r>
            <a:endParaRPr lang="ru-RU" sz="1600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- РДШ как инструмент развития патриотизма в детской и молодежной среде.</a:t>
            </a:r>
            <a:endParaRPr lang="ru-RU" sz="1600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72295"/>
            <a:ext cx="4752528" cy="39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0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099"/>
            <a:ext cx="1666418" cy="205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/>
          </p:nvPr>
        </p:nvGraphicFramePr>
        <p:xfrm>
          <a:off x="1475656" y="706044"/>
          <a:ext cx="640871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СЕТЕВОЕ ВЗАИМОДЕЙСТВИЕ В РАМКАХ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РЕАЛИЗАЦИИ ПРОЕКТА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853851"/>
            <a:ext cx="5110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ЕДИНОЕ ВОСПИТАТЕЛЬНОЕ ПРОСТРАНСТВО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УССУРИЙСКОГО ГОРОДСКОГО ОКРУГА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78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260648"/>
            <a:ext cx="658822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РДШ </a:t>
            </a:r>
            <a:r>
              <a:rPr lang="ru-RU" sz="3600" b="1" dirty="0" smtClean="0">
                <a:solidFill>
                  <a:srgbClr val="0070C0"/>
                </a:solidFill>
              </a:rPr>
              <a:t>СЕГОДНЯ</a:t>
            </a:r>
            <a:endParaRPr lang="ru-RU" sz="2400" b="1" dirty="0">
              <a:solidFill>
                <a:srgbClr val="0070C0"/>
              </a:solidFill>
            </a:endParaRPr>
          </a:p>
          <a:p>
            <a:pPr algn="ctr"/>
            <a:endParaRPr lang="ru-RU" dirty="0"/>
          </a:p>
          <a:p>
            <a:pPr algn="ctr"/>
            <a:r>
              <a:rPr lang="ru-RU" sz="2400" dirty="0" smtClean="0"/>
              <a:t>85 </a:t>
            </a:r>
            <a:r>
              <a:rPr lang="ru-RU" sz="2400" dirty="0"/>
              <a:t>РЕГИОНАЛЬНЫХ </a:t>
            </a:r>
            <a:r>
              <a:rPr lang="ru-RU" sz="2400" dirty="0" smtClean="0"/>
              <a:t>ОТДЕЛЕНИЙ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БОЛЕЕ </a:t>
            </a:r>
            <a:r>
              <a:rPr lang="ru-RU" sz="2400" dirty="0" smtClean="0"/>
              <a:t>250 </a:t>
            </a:r>
            <a:r>
              <a:rPr lang="ru-RU" sz="2400" dirty="0"/>
              <a:t>ПИЛОТНЫХ ШКОЛ </a:t>
            </a:r>
            <a:r>
              <a:rPr lang="ru-RU" sz="2400" dirty="0" smtClean="0"/>
              <a:t>РДШ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>
                <a:solidFill>
                  <a:srgbClr val="FF0000"/>
                </a:solidFill>
              </a:rPr>
              <a:t>НА СЕНТЯБРЬ 2017 ГОДА</a:t>
            </a:r>
          </a:p>
          <a:p>
            <a:pPr algn="ctr"/>
            <a:r>
              <a:rPr lang="ru-RU" dirty="0">
                <a:solidFill>
                  <a:srgbClr val="0070C0"/>
                </a:solidFill>
              </a:rPr>
              <a:t>СТАТУС ПЛОЩАДКИ ИМЕЮТ 20 ОБРАЗОВАТЕЛЬНЫХ УЧРЕЖДЕНИЙ ПРИМОРСКОГО </a:t>
            </a:r>
            <a:r>
              <a:rPr lang="ru-RU" dirty="0" smtClean="0">
                <a:solidFill>
                  <a:srgbClr val="0070C0"/>
                </a:solidFill>
              </a:rPr>
              <a:t>КРАЯ ИЗ НИХ 5 УЧРЕЖДЕНИЙ УССУРИЙСКОГО ГОРОДСКОГО ОКРУГА</a:t>
            </a:r>
            <a:endParaRPr lang="ru-RU" dirty="0">
              <a:solidFill>
                <a:srgbClr val="0070C0"/>
              </a:solidFill>
            </a:endParaRPr>
          </a:p>
          <a:p>
            <a:pPr algn="r"/>
            <a:endParaRPr lang="ru-RU" dirty="0">
              <a:solidFill>
                <a:srgbClr val="00B0F0"/>
              </a:solidFill>
            </a:endParaRPr>
          </a:p>
          <a:p>
            <a:pPr algn="r"/>
            <a:endParaRPr lang="ru-RU" dirty="0"/>
          </a:p>
        </p:txBody>
      </p:sp>
      <p:pic>
        <p:nvPicPr>
          <p:cNvPr id="4" name="Picture 2" descr="C:\Users\Светлана\Desktop\фоны для фотошопа\рдш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8169"/>
            <a:ext cx="1513618" cy="186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08" y="3292219"/>
            <a:ext cx="5328592" cy="355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1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1423</TotalTime>
  <Words>895</Words>
  <Application>Microsoft Office PowerPoint</Application>
  <PresentationFormat>Экран (4:3)</PresentationFormat>
  <Paragraphs>120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Calibri</vt:lpstr>
      <vt:lpstr>Times New Roman</vt:lpstr>
      <vt:lpstr>Trebuchet MS</vt:lpstr>
      <vt:lpstr>Wingdings</vt:lpstr>
      <vt:lpstr>Wingdings 2</vt:lpstr>
      <vt:lpstr>Изящная</vt:lpstr>
      <vt:lpstr>  СТРАТЕГИЯ РАЗВИТИЯ  РОССИЙСКОГО ДВИЖЕНИЯ ШКОЛЬНИКОВ  на территории  Уссурийского городского округа  до 2021 года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Учетная запись Майкрософт</cp:lastModifiedBy>
  <cp:revision>65</cp:revision>
  <dcterms:created xsi:type="dcterms:W3CDTF">2018-03-13T22:10:38Z</dcterms:created>
  <dcterms:modified xsi:type="dcterms:W3CDTF">2018-04-03T01:18:24Z</dcterms:modified>
</cp:coreProperties>
</file>