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2" r:id="rId5"/>
    <p:sldId id="261" r:id="rId6"/>
    <p:sldId id="258" r:id="rId7"/>
    <p:sldId id="265" r:id="rId8"/>
    <p:sldId id="257" r:id="rId9"/>
    <p:sldId id="266" r:id="rId10"/>
    <p:sldId id="267" r:id="rId11"/>
    <p:sldId id="268" r:id="rId12"/>
    <p:sldId id="260" r:id="rId13"/>
    <p:sldId id="25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969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6" d="100"/>
          <a:sy n="96" d="100"/>
        </p:scale>
        <p:origin x="-1476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Рабочий стол\Нужная папка!\Картинки!\Картинки\картинки ноты\6-2-music-free-png-im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-406906"/>
            <a:ext cx="6984776" cy="7591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24936" cy="1470025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Построение (форма)</a:t>
            </a:r>
            <a:endParaRPr lang="ru-RU" sz="7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22098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музыки</a:t>
            </a:r>
            <a:r>
              <a:rPr lang="ru-RU" sz="7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.</a:t>
            </a:r>
            <a:r>
              <a:rPr lang="ru-RU" sz="7200" b="1" dirty="0" smtClean="0">
                <a:solidFill>
                  <a:srgbClr val="969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ru-RU" sz="7200" b="1" dirty="0" smtClean="0">
                <a:solidFill>
                  <a:srgbClr val="969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</a:br>
            <a:endParaRPr lang="ru-RU" sz="7200" b="1" dirty="0">
              <a:solidFill>
                <a:srgbClr val="96969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5436096" cy="2146250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«Пастушья песня» </a:t>
            </a:r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французская </a:t>
            </a:r>
            <a:b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народная песня 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78" name="Picture 2" descr="https://stihi.ru/pics/2010/11/17/7655.jpg"/>
          <p:cNvPicPr>
            <a:picLocks noChangeAspect="1" noChangeArrowheads="1"/>
          </p:cNvPicPr>
          <p:nvPr/>
        </p:nvPicPr>
        <p:blipFill>
          <a:blip r:embed="rId2" cstate="print"/>
          <a:srcRect l="5909" r="2955" b="6562"/>
          <a:stretch>
            <a:fillRect/>
          </a:stretch>
        </p:blipFill>
        <p:spPr bwMode="auto">
          <a:xfrm>
            <a:off x="5364088" y="116632"/>
            <a:ext cx="3643591" cy="3364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0" name="Picture 4" descr="https://i.ytimg.com/vi/eut1wTFDNcc/maxresdefault.jpg"/>
          <p:cNvPicPr>
            <a:picLocks noChangeAspect="1" noChangeArrowheads="1"/>
          </p:cNvPicPr>
          <p:nvPr/>
        </p:nvPicPr>
        <p:blipFill>
          <a:blip r:embed="rId3" cstate="print"/>
          <a:srcRect l="12918" t="2625" r="13287" b="2625"/>
          <a:stretch>
            <a:fillRect/>
          </a:stretch>
        </p:blipFill>
        <p:spPr bwMode="auto">
          <a:xfrm>
            <a:off x="4788024" y="3645024"/>
            <a:ext cx="4209080" cy="3039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2" name="Picture 6" descr="https://ds02.infourok.ru/uploads/ex/0e58/0001816f-e66a8e15/img3.jpg"/>
          <p:cNvPicPr>
            <a:picLocks noChangeAspect="1" noChangeArrowheads="1"/>
          </p:cNvPicPr>
          <p:nvPr/>
        </p:nvPicPr>
        <p:blipFill>
          <a:blip r:embed="rId4" cstate="print"/>
          <a:srcRect l="24016" t="37270" r="23228" b="10499"/>
          <a:stretch>
            <a:fillRect/>
          </a:stretch>
        </p:blipFill>
        <p:spPr bwMode="auto">
          <a:xfrm>
            <a:off x="107504" y="2492896"/>
            <a:ext cx="4558085" cy="33843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284984"/>
            <a:ext cx="4464496" cy="3456384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«Утро» </a:t>
            </a: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Эдвард Григ </a:t>
            </a:r>
            <a:b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сюиты </a:t>
            </a:r>
            <a:r>
              <a:rPr lang="ru-RU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«Пер Гюнт»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602" name="Picture 2" descr="https://photocentra.ru/images/main36/369689_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4428224" cy="29536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6" name="Picture 6" descr="http://itd0.mycdn.me/image?id=867035047954&amp;t=20&amp;plc=MOBILE&amp;tkn=*gTb1r586B-Wi0-3FfuAyyfaggZ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573016"/>
            <a:ext cx="4428321" cy="2950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12" descr="https://mtdata.ru/u4/photo2770/20077084706-0/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260648"/>
            <a:ext cx="2520280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5212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в форме: </a:t>
            </a:r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ВАРИАЦИИ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760640"/>
          </a:xfrm>
        </p:spPr>
        <p:txBody>
          <a:bodyPr>
            <a:normAutofit lnSpcReduction="10000"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3600" b="1" u="sng" dirty="0" smtClean="0">
                <a:solidFill>
                  <a:srgbClr val="002060"/>
                </a:solidFill>
              </a:rPr>
              <a:t>ТЕМА:</a:t>
            </a:r>
            <a:r>
              <a:rPr lang="ru-RU" b="1" u="sng" dirty="0" smtClean="0">
                <a:solidFill>
                  <a:srgbClr val="002060"/>
                </a:solidFill>
              </a:rPr>
              <a:t>    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УТРО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Вариация 1</a:t>
            </a:r>
            <a:r>
              <a:rPr lang="ru-RU" sz="54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–</a:t>
            </a:r>
            <a:r>
              <a:rPr lang="ru-RU" sz="5400" b="1" dirty="0" smtClean="0">
                <a:solidFill>
                  <a:srgbClr val="002060"/>
                </a:solidFill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«Доброе утро»</a:t>
            </a: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Вариация 2 –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«Скворушка прощается» </a:t>
            </a:r>
            <a:endParaRPr lang="ru-RU" sz="3600" b="1" dirty="0" smtClean="0">
              <a:solidFill>
                <a:srgbClr val="00206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                         Вариация 3 –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«Ария…»</a:t>
            </a:r>
            <a:endParaRPr lang="ru-RU" sz="3600" b="1" dirty="0" smtClean="0">
              <a:solidFill>
                <a:srgbClr val="C00000"/>
              </a:solidFill>
            </a:endParaRPr>
          </a:p>
          <a:p>
            <a:pPr marL="0" indent="0" algn="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Вариация </a:t>
            </a:r>
            <a:r>
              <a:rPr lang="ru-RU" sz="3600" b="1" dirty="0" smtClean="0">
                <a:solidFill>
                  <a:srgbClr val="002060"/>
                </a:solidFill>
              </a:rPr>
              <a:t>4 –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«Пастушья песня»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</a:t>
            </a:r>
            <a:r>
              <a:rPr lang="ru-RU" sz="3600" b="1" dirty="0" smtClean="0">
                <a:solidFill>
                  <a:srgbClr val="002060"/>
                </a:solidFill>
              </a:rPr>
              <a:t>Вариация 5 –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«Утро»</a:t>
            </a:r>
            <a:endParaRPr lang="ru-RU" sz="3600" b="1" dirty="0" smtClean="0">
              <a:solidFill>
                <a:srgbClr val="00206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05064"/>
            <a:ext cx="2802660" cy="26968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/>
          </a:bodyPr>
          <a:lstStyle/>
          <a:p>
            <a:r>
              <a:rPr lang="ru-RU" sz="7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НОВЫХ ВСТРЕЧ!</a:t>
            </a:r>
            <a:endParaRPr lang="ru-RU" sz="7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D:\Рабочий стол\Нужная папка!\Картинки!\Картинки\картинки ноты\186a247e9ce10d367cd1b2d3ee2542e8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1" y="2089878"/>
            <a:ext cx="7560841" cy="42293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355976" cy="1052736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    Д.Б.Кабалевский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44824"/>
            <a:ext cx="9144000" cy="51845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                                      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М.И.Глинка</a:t>
            </a:r>
            <a:endParaRPr lang="ru-RU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sz="35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Э. Григ</a:t>
            </a:r>
          </a:p>
          <a:p>
            <a:pPr>
              <a:buNone/>
            </a:pP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Т.Попатенко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4" name="Picture 2" descr="https://ic.pics.livejournal.com/cand_orel/85803014/2192694/2192694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16632"/>
            <a:ext cx="1728192" cy="1080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6" name="Picture 4" descr="https://content.foto.my.mail.ru/mail/matis_2010/_blogs/i-3676.jpg"/>
          <p:cNvPicPr>
            <a:picLocks noChangeAspect="1" noChangeArrowheads="1"/>
          </p:cNvPicPr>
          <p:nvPr/>
        </p:nvPicPr>
        <p:blipFill>
          <a:blip r:embed="rId3" cstate="print"/>
          <a:srcRect l="20267" r="19000"/>
          <a:stretch>
            <a:fillRect/>
          </a:stretch>
        </p:blipFill>
        <p:spPr bwMode="auto">
          <a:xfrm>
            <a:off x="6228184" y="2708920"/>
            <a:ext cx="2664296" cy="2018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8" name="Picture 6" descr="https://radost.mskobr.ru/images/radost_history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4581128"/>
            <a:ext cx="3275857" cy="2034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40" name="Picture 8" descr="https://img.discogs.com/NzuoGak9wy2PYn8ZRW0joxzNXXQ=/400x469/smart/filters:strip_icc():format(jpeg):mode_rgb():quality(90)/discogs-images/A-6749595-1539253252-9959.jpe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581128"/>
            <a:ext cx="1450583" cy="1700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42" name="Picture 10" descr="https://5-8.vneurochka.online/wp-content/uploads/2018/11/kabal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0"/>
            <a:ext cx="2705216" cy="1800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44" name="Picture 12" descr="https://mtdata.ru/u4/photo2770/20077084706-0/origina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9992" y="2924944"/>
            <a:ext cx="1440160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46" name="AutoShape 14" descr="https://s1.slide-share.ru/s_image/a0cfa1493c48df02294c28f1d0890632/0fd39ce0-4032-4aad-9ec9-c67bc3365c47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8" name="AutoShape 16" descr="https://s1.slide-share.ru/s_image/a0cfa1493c48df02294c28f1d0890632/0fd39ce0-4032-4aad-9ec9-c67bc3365c47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4" name="Picture 2" descr="https://www.naxos.com/SharedFiles/Images/Composers/Pictures/26063-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47664" y="980728"/>
            <a:ext cx="2592288" cy="20230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6" name="Picture 4" descr="http://i.mycdn.me/i?r=AzEPZsRbOZEKgBhR0XGMT1RkX8pjD8ybsdbTdiaujk8fQaaKTM5SRkZCeTgDn6uOyic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7504" y="1124744"/>
            <a:ext cx="1224136" cy="1732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315416"/>
            <a:ext cx="6912768" cy="864096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«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Доброе утро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   и     «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Утро»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060848"/>
            <a:ext cx="9144000" cy="47971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</a:t>
            </a:r>
          </a:p>
          <a:p>
            <a:pPr>
              <a:buNone/>
            </a:pPr>
            <a:r>
              <a:rPr lang="ru-RU" sz="3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«Ария Ивана Сусанина»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«Пастушья песенка»       «Скворушка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прощается»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</a:t>
            </a:r>
          </a:p>
          <a:p>
            <a:pPr marL="0" indent="0">
              <a:spcBef>
                <a:spcPts val="0"/>
              </a:spcBef>
              <a:buNone/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D:\Рабочий стол\для презентации\748673_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305852"/>
            <a:ext cx="3456384" cy="24392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D:\Рабочий стол\для презентации\0008-002-Ut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692696"/>
            <a:ext cx="3672408" cy="2158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https://fsd.multiurok.ru/html/2018/02/07/s_5a7b65d29d8be/img4.jpg"/>
          <p:cNvPicPr>
            <a:picLocks noChangeAspect="1" noChangeArrowheads="1"/>
          </p:cNvPicPr>
          <p:nvPr/>
        </p:nvPicPr>
        <p:blipFill>
          <a:blip r:embed="rId4" cstate="print"/>
          <a:srcRect l="18307" t="23622" r="8858" b="14173"/>
          <a:stretch>
            <a:fillRect/>
          </a:stretch>
        </p:blipFill>
        <p:spPr bwMode="auto">
          <a:xfrm>
            <a:off x="467543" y="4293096"/>
            <a:ext cx="3856839" cy="2470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2" name="Picture 8" descr="https://cdn.fishki.net/upload/post/2019/08/25/3066626/56377e3b877cbd9a83741ed2ec21e72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116632"/>
            <a:ext cx="2483768" cy="31047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4" name="Picture 10" descr="https://ds04.infourok.ru/uploads/ex/070b/000250fa-582c27c6/img3.jpg"/>
          <p:cNvPicPr>
            <a:picLocks noChangeAspect="1" noChangeArrowheads="1"/>
          </p:cNvPicPr>
          <p:nvPr/>
        </p:nvPicPr>
        <p:blipFill>
          <a:blip r:embed="rId6" cstate="print"/>
          <a:srcRect l="50000" t="28871" r="14173" b="6299"/>
          <a:stretch>
            <a:fillRect/>
          </a:stretch>
        </p:blipFill>
        <p:spPr bwMode="auto">
          <a:xfrm>
            <a:off x="179512" y="404664"/>
            <a:ext cx="2453471" cy="3329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08012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Построение МУЗЫКИ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62373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Одночастная форма (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ч.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  Т    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Двухчастная форма (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2ч.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Т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Трехчастная форма (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3ч.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        Т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  <a:p>
            <a:pPr>
              <a:buNone/>
            </a:pPr>
            <a:endParaRPr lang="ru-RU" sz="4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 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РОНДО         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 Э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 Э</a:t>
            </a:r>
            <a:r>
              <a:rPr lang="ru-RU" sz="1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</a:t>
            </a:r>
          </a:p>
          <a:p>
            <a:pPr>
              <a:buNone/>
            </a:pPr>
            <a:endParaRPr lang="ru-RU" sz="4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 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ВАРИАЦИИ   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 В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52320" y="980728"/>
            <a:ext cx="91440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164288" y="1772816"/>
            <a:ext cx="72008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956376" y="1772816"/>
            <a:ext cx="720080" cy="57606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588224" y="3140968"/>
            <a:ext cx="72008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380312" y="3140968"/>
            <a:ext cx="720080" cy="5760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172400" y="3140968"/>
            <a:ext cx="72008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67944" y="4653136"/>
            <a:ext cx="72008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724128" y="4653136"/>
            <a:ext cx="72008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308304" y="4653136"/>
            <a:ext cx="72008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716016" y="6165304"/>
            <a:ext cx="720080" cy="576064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508104" y="6165304"/>
            <a:ext cx="720080" cy="576064"/>
          </a:xfrm>
          <a:prstGeom prst="rect">
            <a:avLst/>
          </a:prstGeom>
          <a:solidFill>
            <a:srgbClr val="C55F0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00192" y="6165304"/>
            <a:ext cx="720080" cy="5760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092280" y="6165304"/>
            <a:ext cx="720080" cy="576064"/>
          </a:xfrm>
          <a:prstGeom prst="rect">
            <a:avLst/>
          </a:prstGeom>
          <a:solidFill>
            <a:srgbClr val="99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9966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884368" y="6165304"/>
            <a:ext cx="720080" cy="576064"/>
          </a:xfrm>
          <a:prstGeom prst="rect">
            <a:avLst/>
          </a:prstGeom>
          <a:solidFill>
            <a:srgbClr val="582A0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932040" y="4653136"/>
            <a:ext cx="648072" cy="698376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516216" y="4581128"/>
            <a:ext cx="648072" cy="69837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2965" y="4437113"/>
            <a:ext cx="2938121" cy="2420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-459432"/>
            <a:ext cx="9649072" cy="3384376"/>
          </a:xfrm>
        </p:spPr>
        <p:txBody>
          <a:bodyPr>
            <a:normAutofit/>
          </a:bodyPr>
          <a:lstStyle/>
          <a:p>
            <a:pPr algn="l"/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ПОСТРОЕНИЯ МУЗЫКИ???</a:t>
            </a: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1).</a:t>
            </a: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 Т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</a:t>
            </a: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2). </a:t>
            </a: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</a:t>
            </a:r>
            <a:r>
              <a:rPr lang="ru-RU" sz="6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53285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3).</a:t>
            </a: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 </a:t>
            </a: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Э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Т + Э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</a:t>
            </a: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</a:p>
          <a:p>
            <a:pPr algn="ctr">
              <a:buNone/>
            </a:pPr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4).</a:t>
            </a: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Т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5).</a:t>
            </a: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   </a:t>
            </a: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В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В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endParaRPr lang="ru-RU" sz="66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ru-RU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2924944"/>
            <a:ext cx="2160240" cy="2212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692697"/>
            <a:ext cx="1013583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3284984"/>
            <a:ext cx="2621876" cy="1296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716016" y="2492896"/>
            <a:ext cx="4427984" cy="4176464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Д.Б.Кабалевский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«Доброе утро» 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8" descr="https://cdn.fishki.net/upload/post/2019/08/25/3066626/56377e3b877cbd9a83741ed2ec21e7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15259"/>
            <a:ext cx="4680520" cy="58506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https://ic.pics.livejournal.com/cand_orel/85803014/2192694/2192694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1309" y="260648"/>
            <a:ext cx="3341171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4005064"/>
            <a:ext cx="8280920" cy="237626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Т.Попатенко  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«Скворушка прощается»</a:t>
            </a:r>
            <a:endParaRPr lang="ru-RU" sz="5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D:\Рабочий стол\для презентации\748673_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188640"/>
            <a:ext cx="5088954" cy="3591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8" descr="https://img.discogs.com/NzuoGak9wy2PYn8ZRW0joxzNXXQ=/400x469/smart/filters:strip_icc():format(jpeg):mode_rgb():quality(90)/discogs-images/A-6749595-1539253252-9959.jpe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88640"/>
            <a:ext cx="2517978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2996952"/>
            <a:ext cx="5364088" cy="41044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М.И.Глинка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«Ария Ивана Сусанина» </a:t>
            </a:r>
            <a:b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оперы </a:t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«Жизнь за царя»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7" name="Picture 4" descr="http://i.mycdn.me/i?r=AzEPZsRbOZEKgBhR0XGMT1RkX8pjD8ybsdbTdiaujk8fQaaKTM5SRkZCeTgDn6uOy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2016224" cy="2852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10" descr="https://ds04.infourok.ru/uploads/ex/070b/000250fa-582c27c6/img3.jpg"/>
          <p:cNvPicPr>
            <a:picLocks noChangeAspect="1" noChangeArrowheads="1"/>
          </p:cNvPicPr>
          <p:nvPr/>
        </p:nvPicPr>
        <p:blipFill>
          <a:blip r:embed="rId3" cstate="print"/>
          <a:srcRect l="50000" t="28871" r="14173" b="6299"/>
          <a:stretch>
            <a:fillRect/>
          </a:stretch>
        </p:blipFill>
        <p:spPr bwMode="auto">
          <a:xfrm>
            <a:off x="5364088" y="404664"/>
            <a:ext cx="3620799" cy="49137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15416"/>
            <a:ext cx="9144000" cy="151216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М.Мишкевич –  памятник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«Тысячелетие России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», </a:t>
            </a:r>
            <a:r>
              <a:rPr lang="ru-RU" sz="3200" b="1" dirty="0" smtClean="0">
                <a:solidFill>
                  <a:srgbClr val="002060"/>
                </a:solidFill>
              </a:rPr>
              <a:t>Новгород,</a:t>
            </a:r>
            <a:r>
              <a:rPr lang="ru-RU" sz="3200" dirty="0" smtClean="0"/>
              <a:t> </a:t>
            </a:r>
            <a:r>
              <a:rPr lang="ru-RU" sz="3200" b="1" dirty="0" smtClean="0"/>
              <a:t>образ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Ивана Сусанина</a:t>
            </a:r>
            <a:r>
              <a:rPr lang="ru-RU" sz="3200" b="1" dirty="0" smtClean="0"/>
              <a:t>…</a:t>
            </a:r>
            <a:endParaRPr lang="ru-RU" sz="3200" b="1" dirty="0"/>
          </a:p>
        </p:txBody>
      </p:sp>
      <p:pic>
        <p:nvPicPr>
          <p:cNvPr id="22530" name="Picture 2" descr="https://histrf.ru/uploads/media/location/0001/04/9f864ea848c1629bc8e964cc92b1ffe91efbba1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070738"/>
            <a:ext cx="7488832" cy="5616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182</Words>
  <Application>Microsoft Office PowerPoint</Application>
  <PresentationFormat>Экран (4:3)</PresentationFormat>
  <Paragraphs>44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Построение (форма)</vt:lpstr>
      <vt:lpstr>       Д.Б.Кабалевский </vt:lpstr>
      <vt:lpstr>      «Доброе утро»    и     «Утро»     </vt:lpstr>
      <vt:lpstr>Построение МУЗЫКИ</vt:lpstr>
      <vt:lpstr>  ФОРМЫ ПОСТРОЕНИЯ МУЗЫКИ???  1).Т1 +  Т2 + Т1             2). Т                                                              </vt:lpstr>
      <vt:lpstr>Д.Б.Кабалевский «Доброе утро» </vt:lpstr>
      <vt:lpstr>Т.Попатенко   «Скворушка прощается»</vt:lpstr>
      <vt:lpstr>М.И.Глинка «Ария Ивана Сусанина»  из оперы  «Жизнь за царя»  </vt:lpstr>
      <vt:lpstr>М.Мишкевич –  памятник «Тысячелетие России», Новгород, образ Ивана Сусанина…</vt:lpstr>
      <vt:lpstr>«Пастушья песня» французская  народная песня </vt:lpstr>
      <vt:lpstr>«Утро»  Эдвард Григ  из сюиты  «Пер Гюнт»</vt:lpstr>
      <vt:lpstr>Урок в форме: ВАРИАЦИИ</vt:lpstr>
      <vt:lpstr>ДО НОВЫХ ВСТРЕЧ!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Построение (форма)</dc:title>
  <dc:creator>Светлана Юрьевна</dc:creator>
  <cp:lastModifiedBy>Светлана Юрьевна</cp:lastModifiedBy>
  <cp:revision>32</cp:revision>
  <dcterms:created xsi:type="dcterms:W3CDTF">2020-12-24T20:45:40Z</dcterms:created>
  <dcterms:modified xsi:type="dcterms:W3CDTF">2020-12-26T20:01:14Z</dcterms:modified>
</cp:coreProperties>
</file>