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90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3E4A-1D95-43A9-82B3-F1A361E67DBE}" type="datetimeFigureOut">
              <a:rPr lang="ru-RU" smtClean="0"/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1252B-588D-44D8-AA05-4E4DA878BF52}" type="slidenum">
              <a:rPr lang="ru-RU" smtClean="0"/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3E4A-1D95-43A9-82B3-F1A361E67DBE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1252B-588D-44D8-AA05-4E4DA878BF5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3E4A-1D95-43A9-82B3-F1A361E67DBE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1252B-588D-44D8-AA05-4E4DA878BF5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3E4A-1D95-43A9-82B3-F1A361E67DBE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1252B-588D-44D8-AA05-4E4DA878BF5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3E4A-1D95-43A9-82B3-F1A361E67DBE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1252B-588D-44D8-AA05-4E4DA878BF52}" type="slidenum">
              <a:rPr lang="ru-RU" smtClean="0"/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3E4A-1D95-43A9-82B3-F1A361E67DBE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1252B-588D-44D8-AA05-4E4DA878BF5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3E4A-1D95-43A9-82B3-F1A361E67DBE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1252B-588D-44D8-AA05-4E4DA878BF5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3E4A-1D95-43A9-82B3-F1A361E67DBE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1252B-588D-44D8-AA05-4E4DA878BF5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3E4A-1D95-43A9-82B3-F1A361E67DBE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1252B-588D-44D8-AA05-4E4DA878BF5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3E4A-1D95-43A9-82B3-F1A361E67DBE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1252B-588D-44D8-AA05-4E4DA878BF5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73E4A-1D95-43A9-82B3-F1A361E67DBE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651252B-588D-44D8-AA05-4E4DA878BF52}" type="slidenum">
              <a:rPr lang="ru-RU" smtClean="0"/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/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  <a:p>
            <a:pPr lvl="1" eaLnBrk="1" latinLnBrk="0" hangingPunct="1"/>
            <a:r>
              <a:rPr kumimoji="0" lang="ru-RU" smtClean="0"/>
              <a:t>Второй уровень</a:t>
            </a:r>
            <a:endParaRPr kumimoji="0" lang="ru-RU" smtClean="0"/>
          </a:p>
          <a:p>
            <a:pPr lvl="2" eaLnBrk="1" latinLnBrk="0" hangingPunct="1"/>
            <a:r>
              <a:rPr kumimoji="0" lang="ru-RU" smtClean="0"/>
              <a:t>Третий уровень</a:t>
            </a:r>
            <a:endParaRPr kumimoji="0" lang="ru-RU" smtClean="0"/>
          </a:p>
          <a:p>
            <a:pPr lvl="3" eaLnBrk="1" latinLnBrk="0" hangingPunct="1"/>
            <a:r>
              <a:rPr kumimoji="0" lang="ru-RU" smtClean="0"/>
              <a:t>Четвертый уровень</a:t>
            </a:r>
            <a:endParaRPr kumimoji="0" lang="ru-RU" smtClean="0"/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FA73E4A-1D95-43A9-82B3-F1A361E67DBE}" type="datetimeFigureOut">
              <a:rPr lang="ru-RU" smtClean="0"/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651252B-588D-44D8-AA05-4E4DA878BF52}" type="slidenum">
              <a:rPr lang="ru-RU" smtClean="0"/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 panose="05020102010507070707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7015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 panose="05020102010507070707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7015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 panose="05020102010507070707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185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 panose="05020102010507070707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185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 panose="05020102010507070707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185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 panose="05020102010507070707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 panose="05020102010507070707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file:///C:\Users\2\AppData\Local\Temp\wps\INetCache\4e767c5126a23db05e4a2ff6a942e369" TargetMode="Externa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file:///C:\Users\2\AppData\Local\Temp\wps\INetCache\506f96096f517b942f221714cbf05765" TargetMode="External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3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thumbs.dreamstime.com/z/%D0%BF%D0%BE%D0%BA%D1%80%D0%B0%D1%88%D0%B5%D0%BD%D0%BD%D1%8B%D0%B5-%D0%BF%D1%83%D0%B7%D1%8B%D1%80%D0%B8-%D0%BC%D1%8B-%D0%B0-65404705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03"/>
          <a:stretch>
            <a:fillRect/>
          </a:stretch>
        </p:blipFill>
        <p:spPr bwMode="auto">
          <a:xfrm>
            <a:off x="1" y="0"/>
            <a:ext cx="9143999" cy="685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" name="Текстовое поле 99"/>
          <p:cNvSpPr txBox="1"/>
          <p:nvPr/>
        </p:nvSpPr>
        <p:spPr>
          <a:xfrm>
            <a:off x="245745" y="836930"/>
            <a:ext cx="865314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en-US" sz="6000" b="1" i="1">
                <a:solidFill>
                  <a:schemeClr val="bg1"/>
                </a:solidFill>
                <a:latin typeface="Times New Roman" panose="02020603050405020304" pitchFamily="18" charset="0"/>
                <a:cs typeface="Calibri" panose="020F0502020204030204" charset="0"/>
              </a:rPr>
              <a:t> «Физическая викторина»</a:t>
            </a:r>
            <a:endParaRPr lang="en-US" sz="6000" b="1" i="1">
              <a:solidFill>
                <a:schemeClr val="bg1"/>
              </a:solidFill>
              <a:latin typeface="Times New Roman" panose="02020603050405020304" pitchFamily="18" charset="0"/>
              <a:cs typeface="Calibri" panose="020F0502020204030204" charset="0"/>
            </a:endParaRPr>
          </a:p>
          <a:p>
            <a:pPr indent="0" algn="ctr"/>
            <a:r>
              <a:rPr lang="en-US" sz="4000" b="1" i="1">
                <a:solidFill>
                  <a:schemeClr val="bg1"/>
                </a:solidFill>
                <a:latin typeface="Times New Roman" panose="02020603050405020304" pitchFamily="18" charset="0"/>
                <a:cs typeface="Calibri" panose="020F0502020204030204" charset="0"/>
              </a:rPr>
              <a:t>(для учащихся 7- 8 классов)</a:t>
            </a:r>
            <a:endParaRPr lang="en-US" altLang="en-US" sz="4000" b="1" i="1">
              <a:solidFill>
                <a:schemeClr val="bg1"/>
              </a:solidFill>
              <a:latin typeface="Times New Roman" panose="02020603050405020304" pitchFamily="18" charset="0"/>
              <a:cs typeface="Calibri" panose="020F0502020204030204" charset="0"/>
            </a:endParaRP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665" y="4076700"/>
            <a:ext cx="4881245" cy="2562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215"/>
            <a:ext cx="8229600" cy="607695"/>
          </a:xfrm>
        </p:spPr>
        <p:txBody>
          <a:bodyPr>
            <a:normAutofit fontScale="90000"/>
          </a:bodyPr>
          <a:p>
            <a:pPr algn="ctr"/>
            <a:r>
              <a:rPr lang="ru-RU" altLang="en-US"/>
              <a:t> </a:t>
            </a:r>
            <a:r>
              <a:rPr lang="ru-RU" altLang="en-US" sz="440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altLang="en-US" sz="4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395605" y="1628775"/>
            <a:ext cx="539813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2800"/>
              <a:t>- Я много нового узнал на уроке, было интересно</a:t>
            </a:r>
            <a:endParaRPr lang="ru-RU" altLang="en-US" sz="2800"/>
          </a:p>
          <a:p>
            <a:endParaRPr lang="ru-RU" altLang="en-US" sz="2800"/>
          </a:p>
          <a:p>
            <a:endParaRPr lang="ru-RU" altLang="en-US" sz="2800"/>
          </a:p>
          <a:p>
            <a:r>
              <a:rPr lang="ru-RU" altLang="en-US" sz="2800"/>
              <a:t>- Я уже все знал, но было интересно</a:t>
            </a:r>
            <a:endParaRPr lang="ru-RU" altLang="en-US" sz="2800"/>
          </a:p>
          <a:p>
            <a:endParaRPr lang="ru-RU" altLang="en-US" sz="2800"/>
          </a:p>
          <a:p>
            <a:endParaRPr lang="ru-RU" altLang="en-US" sz="2800"/>
          </a:p>
          <a:p>
            <a:r>
              <a:rPr lang="ru-RU" altLang="en-US" sz="2800"/>
              <a:t>- Ничего нового не узнал, было не интересно</a:t>
            </a:r>
            <a:endParaRPr lang="ru-RU" altLang="en-US" sz="2800"/>
          </a:p>
        </p:txBody>
      </p:sp>
      <p:pic>
        <p:nvPicPr>
          <p:cNvPr id="103" name="Замещающее содержимое 102"/>
          <p:cNvPicPr>
            <a:picLocks noChangeAspect="1"/>
          </p:cNvPicPr>
          <p:nvPr>
            <p:ph sz="half" idx="1"/>
          </p:nvPr>
        </p:nvPicPr>
        <p:blipFill>
          <a:blip r:embed="rId1"/>
          <a:srcRect l="4421" t="1635" r="43966" b="52431"/>
          <a:stretch>
            <a:fillRect/>
          </a:stretch>
        </p:blipFill>
        <p:spPr>
          <a:xfrm>
            <a:off x="6630670" y="1327150"/>
            <a:ext cx="2313305" cy="19577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Замещающее содержимое 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99610" y="3068955"/>
            <a:ext cx="1982470" cy="186626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880" y="4437380"/>
            <a:ext cx="2100580" cy="21005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alt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«Понятия»</a:t>
            </a:r>
            <a:br>
              <a:rPr lang="ru-RU" alt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4800">
                <a:latin typeface="Times New Roman" panose="02020603050405020304" pitchFamily="18" charset="0"/>
                <a:cs typeface="Times New Roman" panose="02020603050405020304" pitchFamily="18" charset="0"/>
              </a:rPr>
              <a:t>8 класс</a:t>
            </a:r>
            <a:endParaRPr lang="ru-RU" altLang="en-US" sz="4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16416" y="6309320"/>
            <a:ext cx="309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2</a:t>
            </a:r>
            <a:endParaRPr lang="ru-RU" sz="2000" b="1" dirty="0"/>
          </a:p>
        </p:txBody>
      </p:sp>
      <p:pic>
        <p:nvPicPr>
          <p:cNvPr id="9" name="Замещающее содержимое 8"/>
          <p:cNvPicPr>
            <a:picLocks noChangeAspect="1"/>
          </p:cNvPicPr>
          <p:nvPr>
            <p:ph idx="1"/>
          </p:nvPr>
        </p:nvPicPr>
        <p:blipFill>
          <a:blip r:embed="rId1"/>
          <a:srcRect t="26" r="36342"/>
          <a:stretch>
            <a:fillRect/>
          </a:stretch>
        </p:blipFill>
        <p:spPr>
          <a:xfrm>
            <a:off x="1331595" y="2349500"/>
            <a:ext cx="5934075" cy="4255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«Понятия»</a:t>
            </a:r>
            <a:br>
              <a:rPr lang="ru-RU" altLang="en-US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7 класс</a:t>
            </a:r>
            <a:endParaRPr lang="ru-RU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rcRect r="33610" b="4374"/>
          <a:stretch>
            <a:fillRect/>
          </a:stretch>
        </p:blipFill>
        <p:spPr>
          <a:xfrm>
            <a:off x="1763395" y="2708910"/>
            <a:ext cx="5901055" cy="38817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15570"/>
            <a:ext cx="8229600" cy="1263015"/>
          </a:xfrm>
        </p:spPr>
        <p:txBody>
          <a:bodyPr>
            <a:normAutofit fontScale="90000"/>
          </a:bodyPr>
          <a:p>
            <a:pPr algn="ctr"/>
            <a:r>
              <a:rPr lang="ru-RU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br>
              <a:rPr lang="ru-RU" altLang="en-US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«Исторический портрет»</a:t>
            </a:r>
            <a:endParaRPr lang="ru-RU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07315" y="1427480"/>
            <a:ext cx="2148205" cy="2664460"/>
          </a:xfrm>
          <a:prstGeom prst="rect">
            <a:avLst/>
          </a:prstGeom>
        </p:spPr>
      </p:pic>
      <p:pic>
        <p:nvPicPr>
          <p:cNvPr id="7" name="Замещающее содержимое 6"/>
          <p:cNvPicPr>
            <a:picLocks noChangeAspect="1"/>
          </p:cNvPicPr>
          <p:nvPr>
            <p:ph sz="half" idx="2"/>
          </p:nvPr>
        </p:nvPicPr>
        <p:blipFill>
          <a:blip r:embed="rId2"/>
          <a:srcRect l="8061" t="-5006" r="10517"/>
          <a:stretch>
            <a:fillRect/>
          </a:stretch>
        </p:blipFill>
        <p:spPr>
          <a:xfrm>
            <a:off x="2339975" y="1305560"/>
            <a:ext cx="2232025" cy="3023870"/>
          </a:xfrm>
          <a:prstGeom prst="rect">
            <a:avLst/>
          </a:prstGeom>
        </p:spPr>
      </p:pic>
      <p:pic>
        <p:nvPicPr>
          <p:cNvPr id="101" name="Изображение 100"/>
          <p:cNvPicPr/>
          <p:nvPr/>
        </p:nvPicPr>
        <p:blipFill>
          <a:blip r:embed="rId3" r:link="rId4"/>
          <a:stretch>
            <a:fillRect/>
          </a:stretch>
        </p:blipFill>
        <p:spPr>
          <a:xfrm>
            <a:off x="4572000" y="3429000"/>
            <a:ext cx="0" cy="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6145" y="1485265"/>
            <a:ext cx="2611755" cy="2786380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4070" y="1567180"/>
            <a:ext cx="1883410" cy="2500630"/>
          </a:xfrm>
          <a:prstGeom prst="rect">
            <a:avLst/>
          </a:prstGeom>
        </p:spPr>
      </p:pic>
      <p:pic>
        <p:nvPicPr>
          <p:cNvPr id="11" name="Изображение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" y="4226560"/>
            <a:ext cx="2495550" cy="2495550"/>
          </a:xfrm>
          <a:prstGeom prst="rect">
            <a:avLst/>
          </a:prstGeom>
        </p:spPr>
      </p:pic>
      <p:pic>
        <p:nvPicPr>
          <p:cNvPr id="12" name="Изображение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5965" y="4145280"/>
            <a:ext cx="2250440" cy="2657475"/>
          </a:xfrm>
          <a:prstGeom prst="rect">
            <a:avLst/>
          </a:prstGeom>
        </p:spPr>
      </p:pic>
      <p:pic>
        <p:nvPicPr>
          <p:cNvPr id="102" name="Изображение 101"/>
          <p:cNvPicPr/>
          <p:nvPr/>
        </p:nvPicPr>
        <p:blipFill>
          <a:blip r:embed="rId3" r:link="rId9"/>
          <a:stretch>
            <a:fillRect/>
          </a:stretch>
        </p:blipFill>
        <p:spPr>
          <a:xfrm>
            <a:off x="4572000" y="3429000"/>
            <a:ext cx="0" cy="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Изображение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39790" y="4145280"/>
            <a:ext cx="1935480" cy="2613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605" y="404495"/>
            <a:ext cx="8564245" cy="1143000"/>
          </a:xfrm>
        </p:spPr>
        <p:txBody>
          <a:bodyPr>
            <a:normAutofit fontScale="90000"/>
          </a:bodyPr>
          <a:p>
            <a:r>
              <a:rPr lang="ru-RU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br>
              <a:rPr lang="ru-RU" altLang="en-US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« Физика в сказках и пословицах»</a:t>
            </a:r>
            <a:endParaRPr lang="ru-RU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683895" y="1844675"/>
            <a:ext cx="50272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/>
              <a:t>Гвоздем моря не нагреешь</a:t>
            </a:r>
            <a:endParaRPr lang="ru-RU" altLang="en-US"/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712470" y="2421255"/>
            <a:ext cx="49987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/>
              <a:t>Много снега – много хлеба.</a:t>
            </a:r>
            <a:endParaRPr lang="ru-RU" altLang="en-US"/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711835" y="3106420"/>
            <a:ext cx="51301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/>
              <a:t>Куй железо, пока горячо.</a:t>
            </a:r>
            <a:endParaRPr lang="ru-RU" altLang="en-US"/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712470" y="3717290"/>
            <a:ext cx="31381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/>
              <a:t>Без сала дегтя не смоешь.</a:t>
            </a:r>
            <a:endParaRPr lang="ru-RU" altLang="en-US"/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711835" y="4220845"/>
            <a:ext cx="83000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/>
              <a:t>Имя сказочной героини, связанное с твердым состоянием воды?</a:t>
            </a:r>
            <a:endParaRPr lang="ru-RU" altLang="en-US"/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683895" y="4724400"/>
            <a:ext cx="81222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/>
              <a:t>Частью какого звукового прибора служил для Совы хвост ослика Иа? </a:t>
            </a:r>
            <a:endParaRPr lang="ru-RU" altLang="en-US"/>
          </a:p>
        </p:txBody>
      </p:sp>
      <p:sp>
        <p:nvSpPr>
          <p:cNvPr id="13" name="Текстовое поле 12"/>
          <p:cNvSpPr txBox="1"/>
          <p:nvPr/>
        </p:nvSpPr>
        <p:spPr>
          <a:xfrm>
            <a:off x="683895" y="5157470"/>
            <a:ext cx="82416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/>
              <a:t>Единица длины, которая есть в имени героини одной из сказок Ганса Христиана Андерсона?</a:t>
            </a:r>
            <a:endParaRPr lang="ru-RU" altLang="en-US"/>
          </a:p>
        </p:txBody>
      </p:sp>
      <p:sp>
        <p:nvSpPr>
          <p:cNvPr id="14" name="Текстовое поле 13"/>
          <p:cNvSpPr txBox="1"/>
          <p:nvPr/>
        </p:nvSpPr>
        <p:spPr>
          <a:xfrm>
            <a:off x="741045" y="5949315"/>
            <a:ext cx="82416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/>
              <a:t>Прибор, с помощью которого девочка Оля попала в страну, где все имена звучат наоборот. Там она встретила свое отражение - девочку Яло. </a:t>
            </a:r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360" y="44323"/>
            <a:ext cx="8229600" cy="1143000"/>
          </a:xfrm>
        </p:spPr>
        <p:txBody>
          <a:bodyPr/>
          <a:p>
            <a:r>
              <a:rPr lang="ru-RU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Конкурс «Загадка»</a:t>
            </a:r>
            <a:endParaRPr lang="ru-RU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457200" y="1345565"/>
            <a:ext cx="8582660" cy="4979035"/>
          </a:xfrm>
        </p:spPr>
        <p:txBody>
          <a:bodyPr>
            <a:normAutofit fontScale="90000"/>
          </a:bodyPr>
          <a:p>
            <a:r>
              <a:rPr lang="ru-RU" altLang="en-US"/>
              <a:t>Кто, не учившись на всех языках разговаривает?</a:t>
            </a:r>
            <a:endParaRPr lang="ru-RU" altLang="en-US"/>
          </a:p>
          <a:p>
            <a:r>
              <a:rPr lang="ru-RU" altLang="en-US"/>
              <a:t>Днем стекло разбито, за ночь вставлено.</a:t>
            </a:r>
            <a:endParaRPr lang="ru-RU" altLang="en-US"/>
          </a:p>
          <a:p>
            <a:r>
              <a:rPr lang="ru-RU" altLang="en-US"/>
              <a:t>Вокруг носа вьется , а в руки не дается.</a:t>
            </a:r>
            <a:endParaRPr lang="ru-RU" altLang="en-US"/>
          </a:p>
          <a:p>
            <a:r>
              <a:rPr lang="ru-RU" altLang="en-US"/>
              <a:t>Сперва блеск, потом треск, за треском плеск.</a:t>
            </a:r>
            <a:endParaRPr lang="ru-RU" altLang="en-US"/>
          </a:p>
          <a:p>
            <a:r>
              <a:rPr lang="ru-RU" altLang="en-US"/>
              <a:t>Чего в избе не видно</a:t>
            </a:r>
            <a:endParaRPr lang="ru-RU" altLang="en-US"/>
          </a:p>
          <a:p>
            <a:r>
              <a:rPr lang="ru-RU" altLang="en-US"/>
              <a:t>Привела я солнце за свое оконце, к потолку подвесила,   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        стало в доме весело.</a:t>
            </a:r>
            <a:endParaRPr lang="ru-RU" altLang="en-US"/>
          </a:p>
          <a:p>
            <a:r>
              <a:rPr lang="ru-RU" altLang="en-US"/>
              <a:t>На дворе горой, а в избе водой.</a:t>
            </a:r>
            <a:endParaRPr lang="ru-RU" altLang="en-US"/>
          </a:p>
          <a:p>
            <a:r>
              <a:rPr lang="ru-RU" altLang="en-US"/>
              <a:t>В круглом домике, в окошке, ходят сестры по дорожке.        </a:t>
            </a:r>
            <a:endParaRPr lang="ru-RU" altLang="en-US"/>
          </a:p>
          <a:p>
            <a:pPr marL="0" indent="0">
              <a:buNone/>
            </a:pPr>
            <a:r>
              <a:rPr lang="ru-RU" altLang="en-US"/>
              <a:t>        Не торопиться меньшая, но зато спешит старшая.</a:t>
            </a:r>
            <a:endParaRPr lang="ru-RU" altLang="en-US"/>
          </a:p>
          <a:p>
            <a:r>
              <a:rPr lang="ru-RU" altLang="en-US"/>
              <a:t>То справа, то слева, то за спиной идет она рядом со мной.</a:t>
            </a:r>
            <a:endParaRPr lang="ru-RU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360" y="116840"/>
            <a:ext cx="8229600" cy="698500"/>
          </a:xfrm>
        </p:spPr>
        <p:txBody>
          <a:bodyPr>
            <a:normAutofit fontScale="90000"/>
          </a:bodyPr>
          <a:p>
            <a:r>
              <a:rPr lang="ru-RU" altLang="en-US" sz="440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«Физика вокруг нас»</a:t>
            </a:r>
            <a:endParaRPr lang="ru-RU" altLang="en-US" sz="4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457835" y="1052195"/>
            <a:ext cx="81654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/>
              <a:t>Доктор бежит по льду к хоккеисту, получившему травму, мелкими шажками. Почему?</a:t>
            </a:r>
            <a:endParaRPr lang="ru-RU" altLang="en-US"/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503555" y="1689735"/>
            <a:ext cx="50990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Почему боксеров делят по весовым категориям?</a:t>
            </a:r>
            <a:endParaRPr lang="ru-RU" altLang="en-US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467360" y="2060575"/>
            <a:ext cx="84594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/>
              <a:t>В каком состоянии окажется шоколадка после того, как жадная девочка, чтобы не делиться с подругами, спрячет ее за пазуху?</a:t>
            </a:r>
            <a:endParaRPr lang="ru-RU" altLang="en-US"/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532765" y="2705735"/>
            <a:ext cx="84099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Если трение вокруг нас исчезнет, что станем кричать: «Ура!» или «Караул!»?</a:t>
            </a:r>
            <a:endParaRPr lang="ru-RU" altLang="en-US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539750" y="3074035"/>
            <a:ext cx="84689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/>
              <a:t>Прилипнут ли друг к другу две одинаковые бумажки, если одну смочить водой, а другую окунуть в растительное масло?</a:t>
            </a:r>
            <a:endParaRPr lang="ru-RU" altLang="en-US"/>
          </a:p>
        </p:txBody>
      </p:sp>
      <p:sp>
        <p:nvSpPr>
          <p:cNvPr id="103" name="Текстовое поле 102"/>
          <p:cNvSpPr txBox="1"/>
          <p:nvPr/>
        </p:nvSpPr>
        <p:spPr>
          <a:xfrm>
            <a:off x="575945" y="3789045"/>
            <a:ext cx="8322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28600" indent="-228600"/>
            <a:r>
              <a:rPr lang="en-US" b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Times New Roman" panose="02020603050405020304" pitchFamily="18" charset="0"/>
                <a:cs typeface="Calibri" panose="020F0502020204030204" charset="0"/>
              </a:rPr>
              <a:t>Почему кружки для чая обычно делают расширяющимися к верху?</a:t>
            </a:r>
            <a:endParaRPr lang="en-US" altLang="en-US" b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Times New Roman" panose="02020603050405020304" pitchFamily="18" charset="0"/>
              <a:cs typeface="Calibri" panose="020F0502020204030204" charset="0"/>
            </a:endParaRP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323850" y="4227195"/>
            <a:ext cx="83820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28600" indent="-228600"/>
            <a:r>
              <a:rPr lang="ru-RU" altLang="en-US" b="0">
                <a:latin typeface="Times New Roman" panose="02020603050405020304" pitchFamily="18" charset="0"/>
                <a:cs typeface="Calibri" panose="020F0502020204030204" charset="0"/>
              </a:rPr>
              <a:t>    </a:t>
            </a:r>
            <a:r>
              <a:rPr lang="en-US" b="0">
                <a:latin typeface="Times New Roman" panose="02020603050405020304" pitchFamily="18" charset="0"/>
                <a:cs typeface="Calibri" panose="020F0502020204030204" charset="0"/>
              </a:rPr>
              <a:t>Что мешает семикласснику Роману, пойманному директором школы в момент</a:t>
            </a:r>
            <a:r>
              <a:rPr lang="ru-RU" altLang="en-US" b="0">
                <a:latin typeface="Times New Roman" panose="02020603050405020304" pitchFamily="18" charset="0"/>
                <a:cs typeface="Calibri" panose="020F0502020204030204" charset="0"/>
              </a:rPr>
              <a:t> </a:t>
            </a:r>
            <a:r>
              <a:rPr lang="en-US" b="0">
                <a:latin typeface="Times New Roman" panose="02020603050405020304" pitchFamily="18" charset="0"/>
                <a:cs typeface="Calibri" panose="020F0502020204030204" charset="0"/>
              </a:rPr>
              <a:t>пробежки по коридору, распасться на отдельные молекулы и врассыпную исчезнуть из поля  зрения директора?</a:t>
            </a:r>
            <a:endParaRPr lang="ru-RU" altLang="en-US"/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367030" y="5138420"/>
            <a:ext cx="85756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>
                <a:solidFill>
                  <a:srgbClr val="7030A0"/>
                </a:solidFill>
              </a:rPr>
              <a:t>Андрей выдвинул гипотезу, что все его одноклассницы состоят из мельчайших частиц, хотя и кажутся на первый взгляд сплошными. Верна ли его гипотеза?</a:t>
            </a:r>
            <a:endParaRPr lang="ru-RU" altLang="en-US">
              <a:solidFill>
                <a:srgbClr val="7030A0"/>
              </a:solidFill>
            </a:endParaRPr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533400" y="5876925"/>
            <a:ext cx="848550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/>
              <a:t>Была зима. Шерлок Холмс вошел в комнату с улицы. Сквозь замершие окна виднелся лишь край дороги. «Хозяйка квартиры ленивая», подумал сыщик. Почему он  сделал такой вывод?</a:t>
            </a:r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3" grpId="0"/>
      <p:bldP spid="103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360" y="44450"/>
            <a:ext cx="8229600" cy="834390"/>
          </a:xfrm>
        </p:spPr>
        <p:txBody>
          <a:bodyPr/>
          <a:p>
            <a:r>
              <a:rPr lang="ru-RU" altLang="en-US" sz="440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«Найди ошибку»</a:t>
            </a:r>
            <a:endParaRPr lang="ru-RU" altLang="en-US" sz="4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899795" y="1412875"/>
            <a:ext cx="67684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/>
              <a:t>Машинист поезда резко нажал на тормоз, и поезд встал, как вкопанный.</a:t>
            </a:r>
            <a:endParaRPr lang="ru-RU" altLang="en-US"/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899795" y="2275205"/>
            <a:ext cx="789749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/>
              <a:t>Теплоход проплывал мимо меня, и я любовался красиво переливающейся под прозрачной водой красной линией, тянувшейся по всему борту теплохода.</a:t>
            </a:r>
            <a:endParaRPr lang="ru-RU" altLang="en-US"/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971550" y="3500755"/>
            <a:ext cx="782574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/>
              <a:t>Свет, рождающийся в недрах Луны, манил и зазывал туда, откуда он появился.</a:t>
            </a:r>
            <a:endParaRPr lang="ru-RU" altLang="en-US"/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1043940" y="4593590"/>
            <a:ext cx="77863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/>
              <a:t>Тонкий писк комара, издаваемый его тонюсенькими голосовыми связками, мешал мне заснуть.</a:t>
            </a:r>
            <a:endParaRPr lang="ru-RU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577"/>
            <a:ext cx="8229600" cy="1143000"/>
          </a:xfrm>
        </p:spPr>
        <p:txBody>
          <a:bodyPr>
            <a:normAutofit fontScale="90000"/>
          </a:bodyPr>
          <a:p>
            <a:pPr algn="ctr"/>
            <a:r>
              <a:rPr lang="ru-RU" altLang="en-US" sz="4400"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</a:t>
            </a:r>
            <a:endParaRPr lang="ru-RU" altLang="en-US" sz="4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457200" y="1052830"/>
            <a:ext cx="573659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ru-RU" altLang="en-US" sz="2400" i="1">
                <a:solidFill>
                  <a:srgbClr val="FF0000"/>
                </a:solidFill>
              </a:rPr>
              <a:t>О, сколько нам открытий чудных</a:t>
            </a:r>
            <a:endParaRPr lang="ru-RU" altLang="en-US" sz="2400" i="1">
              <a:solidFill>
                <a:srgbClr val="FF0000"/>
              </a:solidFill>
            </a:endParaRPr>
          </a:p>
          <a:p>
            <a:r>
              <a:rPr lang="ru-RU" altLang="en-US" sz="2400" i="1">
                <a:solidFill>
                  <a:srgbClr val="FF0000"/>
                </a:solidFill>
              </a:rPr>
              <a:t>Готовит просвещенья дух </a:t>
            </a:r>
            <a:endParaRPr lang="ru-RU" altLang="en-US" sz="2400" i="1">
              <a:solidFill>
                <a:srgbClr val="FF0000"/>
              </a:solidFill>
            </a:endParaRPr>
          </a:p>
          <a:p>
            <a:r>
              <a:rPr lang="ru-RU" altLang="en-US" sz="2400" i="1">
                <a:solidFill>
                  <a:srgbClr val="FF0000"/>
                </a:solidFill>
              </a:rPr>
              <a:t>И опыт, сын ошибок трудных,</a:t>
            </a:r>
            <a:endParaRPr lang="ru-RU" altLang="en-US" sz="2400" i="1">
              <a:solidFill>
                <a:srgbClr val="FF0000"/>
              </a:solidFill>
            </a:endParaRPr>
          </a:p>
          <a:p>
            <a:r>
              <a:rPr lang="ru-RU" altLang="en-US" sz="2400" i="1">
                <a:solidFill>
                  <a:srgbClr val="FF0000"/>
                </a:solidFill>
              </a:rPr>
              <a:t>И гений, парадоксов друг,</a:t>
            </a:r>
            <a:endParaRPr lang="ru-RU" altLang="en-US" sz="2400" i="1">
              <a:solidFill>
                <a:srgbClr val="FF0000"/>
              </a:solidFill>
            </a:endParaRPr>
          </a:p>
          <a:p>
            <a:r>
              <a:rPr lang="ru-RU" altLang="en-US" sz="2400" i="1">
                <a:solidFill>
                  <a:srgbClr val="FF0000"/>
                </a:solidFill>
              </a:rPr>
              <a:t>И случай, бог – изобретатель… </a:t>
            </a:r>
            <a:endParaRPr lang="ru-RU" altLang="en-US" sz="2400" i="1">
              <a:solidFill>
                <a:srgbClr val="FF0000"/>
              </a:solidFill>
            </a:endParaRPr>
          </a:p>
          <a:p>
            <a:r>
              <a:rPr lang="ru-RU" altLang="en-US" sz="2400" i="1">
                <a:solidFill>
                  <a:srgbClr val="FF0000"/>
                </a:solidFill>
              </a:rPr>
              <a:t>Кто б ни был ты, о мой мечтатель,    </a:t>
            </a:r>
            <a:endParaRPr lang="ru-RU" altLang="en-US" sz="2400" i="1">
              <a:solidFill>
                <a:srgbClr val="FF0000"/>
              </a:solidFill>
            </a:endParaRPr>
          </a:p>
          <a:p>
            <a:r>
              <a:rPr lang="ru-RU" altLang="en-US" sz="2400" i="1">
                <a:solidFill>
                  <a:srgbClr val="FF0000"/>
                </a:solidFill>
              </a:rPr>
              <a:t>Друг, недруг, я хочу с тобой </a:t>
            </a:r>
            <a:endParaRPr lang="ru-RU" altLang="en-US" sz="2400" i="1">
              <a:solidFill>
                <a:srgbClr val="FF0000"/>
              </a:solidFill>
            </a:endParaRPr>
          </a:p>
          <a:p>
            <a:r>
              <a:rPr lang="ru-RU" altLang="en-US" sz="2400" i="1">
                <a:solidFill>
                  <a:srgbClr val="FF0000"/>
                </a:solidFill>
              </a:rPr>
              <a:t>Расстаться ныне, как приятель.</a:t>
            </a:r>
            <a:endParaRPr lang="ru-RU" altLang="en-US" sz="2400" i="1">
              <a:solidFill>
                <a:srgbClr val="FF0000"/>
              </a:solidFill>
            </a:endParaRPr>
          </a:p>
        </p:txBody>
      </p:sp>
      <p:pic>
        <p:nvPicPr>
          <p:cNvPr id="5" name="Замещающее содержимое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427855" y="4365625"/>
            <a:ext cx="4572000" cy="23241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2906</Words>
  <Application>WPS Presentation</Application>
  <PresentationFormat>Экран (4:3)</PresentationFormat>
  <Paragraphs>94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Arial</vt:lpstr>
      <vt:lpstr>SimSun</vt:lpstr>
      <vt:lpstr>Wingdings</vt:lpstr>
      <vt:lpstr>Wingdings 2</vt:lpstr>
      <vt:lpstr>Times New Roman</vt:lpstr>
      <vt:lpstr>Comic Sans MS</vt:lpstr>
      <vt:lpstr>Constantia</vt:lpstr>
      <vt:lpstr>Calibri</vt:lpstr>
      <vt:lpstr>Microsoft YaHei</vt:lpstr>
      <vt:lpstr>Arial Unicode MS</vt:lpstr>
      <vt:lpstr>Calibri</vt:lpstr>
      <vt:lpstr>Times New Roman</vt:lpstr>
      <vt:lpstr>Monotype Corsiva</vt:lpstr>
      <vt:lpstr>Tempus Sans ITC</vt:lpstr>
      <vt:lpstr>Wingdings</vt:lpstr>
      <vt:lpstr>Поток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Andrey</dc:creator>
  <cp:lastModifiedBy>2</cp:lastModifiedBy>
  <cp:revision>15</cp:revision>
  <dcterms:created xsi:type="dcterms:W3CDTF">2021-02-07T20:06:00Z</dcterms:created>
  <dcterms:modified xsi:type="dcterms:W3CDTF">2022-10-31T07:48:46Z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0E4C3F1D2E664D18835E9D41D236BBD9</vt:lpwstr>
  </property>
  <property fmtid="{D5CDD505-2E9C-101B-9397-08002B2CF9AE}" pid="3" name="KSOProductBuildVer">
    <vt:lpwstr>1049-11.2.0.10463</vt:lpwstr>
  </property>
</Properties>
</file>