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77"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01" d="100"/>
          <a:sy n="101" d="100"/>
        </p:scale>
        <p:origin x="126" y="2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8981099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2705489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2863040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1541156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42287877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2074507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AE4B21D-A27F-4AF1-B490-2CE605688151}" type="datetimeFigureOut">
              <a:rPr lang="ru-RU" smtClean="0"/>
              <a:t>23.03.2016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33021850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AE4B21D-A27F-4AF1-B490-2CE605688151}" type="datetimeFigureOut">
              <a:rPr lang="ru-RU" smtClean="0"/>
              <a:t>23.03.2016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5622213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AE4B21D-A27F-4AF1-B490-2CE605688151}" type="datetimeFigureOut">
              <a:rPr lang="ru-RU" smtClean="0"/>
              <a:t>23.03.2016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1820517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E4B21D-A27F-4AF1-B490-2CE605688151}" type="datetimeFigureOut">
              <a:rPr lang="ru-RU" smtClean="0"/>
              <a:t>23.03.2016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3691544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AE4B21D-A27F-4AF1-B490-2CE605688151}" type="datetimeFigureOut">
              <a:rPr lang="ru-RU" smtClean="0"/>
              <a:t>23.03.2016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1243277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9920065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AE4B21D-A27F-4AF1-B490-2CE605688151}" type="datetimeFigureOut">
              <a:rPr lang="ru-RU" smtClean="0"/>
              <a:t>23.03.2016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629582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13092534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2700656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AE4B21D-A27F-4AF1-B490-2CE605688151}" type="datetimeFigureOut">
              <a:rPr lang="ru-RU" smtClean="0"/>
              <a:t>23.03.2016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26827137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AE4B21D-A27F-4AF1-B490-2CE605688151}" type="datetimeFigureOut">
              <a:rPr lang="ru-RU" smtClean="0"/>
              <a:t>23.03.2016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2470007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AE4B21D-A27F-4AF1-B490-2CE605688151}" type="datetimeFigureOut">
              <a:rPr lang="ru-RU" smtClean="0"/>
              <a:t>23.03.2016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2623237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AE4B21D-A27F-4AF1-B490-2CE605688151}" type="datetimeFigureOut">
              <a:rPr lang="ru-RU" smtClean="0"/>
              <a:t>23.03.2016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32029000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E4B21D-A27F-4AF1-B490-2CE605688151}" type="datetimeFigureOut">
              <a:rPr lang="ru-RU" smtClean="0"/>
              <a:t>23.03.2016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3841299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AE4B21D-A27F-4AF1-B490-2CE605688151}" type="datetimeFigureOut">
              <a:rPr lang="ru-RU" smtClean="0"/>
              <a:t>23.03.2016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1269623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AE4B21D-A27F-4AF1-B490-2CE605688151}" type="datetimeFigureOut">
              <a:rPr lang="ru-RU" smtClean="0"/>
              <a:t>23.03.2016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5067ABB-68CC-4367-8D63-B80CFE315563}" type="slidenum">
              <a:rPr lang="ru-RU" smtClean="0"/>
              <a:t>‹#›</a:t>
            </a:fld>
            <a:endParaRPr lang="ru-RU"/>
          </a:p>
        </p:txBody>
      </p:sp>
    </p:spTree>
    <p:extLst>
      <p:ext uri="{BB962C8B-B14F-4D97-AF65-F5344CB8AC3E}">
        <p14:creationId xmlns:p14="http://schemas.microsoft.com/office/powerpoint/2010/main" val="1148934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E4B21D-A27F-4AF1-B490-2CE605688151}" type="datetimeFigureOut">
              <a:rPr lang="ru-RU" smtClean="0"/>
              <a:t>23.03.2016</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067ABB-68CC-4367-8D63-B80CFE315563}" type="slidenum">
              <a:rPr lang="ru-RU" smtClean="0"/>
              <a:t>‹#›</a:t>
            </a:fld>
            <a:endParaRPr lang="ru-RU"/>
          </a:p>
        </p:txBody>
      </p:sp>
    </p:spTree>
    <p:extLst>
      <p:ext uri="{BB962C8B-B14F-4D97-AF65-F5344CB8AC3E}">
        <p14:creationId xmlns:p14="http://schemas.microsoft.com/office/powerpoint/2010/main" val="10161995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E4B21D-A27F-4AF1-B490-2CE605688151}" type="datetimeFigureOut">
              <a:rPr lang="ru-RU" smtClean="0"/>
              <a:t>23.03.2016</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067ABB-68CC-4367-8D63-B80CFE315563}" type="slidenum">
              <a:rPr lang="ru-RU" smtClean="0"/>
              <a:t>‹#›</a:t>
            </a:fld>
            <a:endParaRPr lang="ru-RU"/>
          </a:p>
        </p:txBody>
      </p:sp>
    </p:spTree>
    <p:extLst>
      <p:ext uri="{BB962C8B-B14F-4D97-AF65-F5344CB8AC3E}">
        <p14:creationId xmlns:p14="http://schemas.microsoft.com/office/powerpoint/2010/main" val="1345288366"/>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2.gif"/><Relationship Id="rId7" Type="http://schemas.openxmlformats.org/officeDocument/2006/relationships/image" Target="../media/image6.gif"/><Relationship Id="rId2" Type="http://schemas.openxmlformats.org/officeDocument/2006/relationships/image" Target="../media/image1.gif"/><Relationship Id="rId1" Type="http://schemas.openxmlformats.org/officeDocument/2006/relationships/slideLayout" Target="../slideLayouts/slideLayout18.xml"/><Relationship Id="rId6" Type="http://schemas.openxmlformats.org/officeDocument/2006/relationships/image" Target="../media/image5.gif"/><Relationship Id="rId11" Type="http://schemas.openxmlformats.org/officeDocument/2006/relationships/image" Target="../media/image10.gif"/><Relationship Id="rId5" Type="http://schemas.openxmlformats.org/officeDocument/2006/relationships/image" Target="../media/image4.gif"/><Relationship Id="rId10" Type="http://schemas.openxmlformats.org/officeDocument/2006/relationships/image" Target="../media/image9.gif"/><Relationship Id="rId4" Type="http://schemas.openxmlformats.org/officeDocument/2006/relationships/image" Target="../media/image3.gif"/><Relationship Id="rId9" Type="http://schemas.openxmlformats.org/officeDocument/2006/relationships/image" Target="../media/image8.gif"/></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6.xml"/><Relationship Id="rId18" Type="http://schemas.openxmlformats.org/officeDocument/2006/relationships/slide" Target="slide21.xml"/><Relationship Id="rId3" Type="http://schemas.openxmlformats.org/officeDocument/2006/relationships/slide" Target="slide4.xml"/><Relationship Id="rId21" Type="http://schemas.openxmlformats.org/officeDocument/2006/relationships/slide" Target="slide18.xml"/><Relationship Id="rId7" Type="http://schemas.openxmlformats.org/officeDocument/2006/relationships/slide" Target="slide8.xml"/><Relationship Id="rId12" Type="http://schemas.openxmlformats.org/officeDocument/2006/relationships/slide" Target="slide17.xml"/><Relationship Id="rId17" Type="http://schemas.openxmlformats.org/officeDocument/2006/relationships/slide" Target="slide22.xml"/><Relationship Id="rId2" Type="http://schemas.openxmlformats.org/officeDocument/2006/relationships/slide" Target="slide3.xml"/><Relationship Id="rId16" Type="http://schemas.openxmlformats.org/officeDocument/2006/relationships/slide" Target="slide13.xml"/><Relationship Id="rId20" Type="http://schemas.openxmlformats.org/officeDocument/2006/relationships/slide" Target="slide19.xml"/><Relationship Id="rId1" Type="http://schemas.openxmlformats.org/officeDocument/2006/relationships/slideLayout" Target="../slideLayouts/slideLayout7.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5" Type="http://schemas.openxmlformats.org/officeDocument/2006/relationships/slide" Target="slide14.xml"/><Relationship Id="rId10" Type="http://schemas.openxmlformats.org/officeDocument/2006/relationships/slide" Target="slide11.xml"/><Relationship Id="rId19" Type="http://schemas.openxmlformats.org/officeDocument/2006/relationships/slide" Target="slide20.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34"/>
          <p:cNvGrpSpPr>
            <a:grpSpLocks/>
          </p:cNvGrpSpPr>
          <p:nvPr/>
        </p:nvGrpSpPr>
        <p:grpSpPr bwMode="auto">
          <a:xfrm>
            <a:off x="1002210" y="627063"/>
            <a:ext cx="4500562" cy="2000250"/>
            <a:chOff x="785786" y="1857364"/>
            <a:chExt cx="1940196" cy="428628"/>
          </a:xfrm>
        </p:grpSpPr>
        <p:pic>
          <p:nvPicPr>
            <p:cNvPr id="3" name="Picture 11" descr="D:\Мои рисунки на диске Д\Анимации буквы\Радуга\r4.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2214546" y="1857364"/>
              <a:ext cx="511436" cy="42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3" descr="D:\Мои рисунки на диске Д\Анимации буквы\Радуга\b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285852" y="1857364"/>
              <a:ext cx="4381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4" descr="D:\Мои рисунки на диске Д\Анимации буквы\Радуга\c4.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5786" y="1857364"/>
              <a:ext cx="4381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7" descr="D:\Мои рисунки на диске Д\Анимации буквы\Радуга\o4.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785918" y="1857364"/>
              <a:ext cx="4381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Группа 35"/>
          <p:cNvGrpSpPr>
            <a:grpSpLocks/>
          </p:cNvGrpSpPr>
          <p:nvPr/>
        </p:nvGrpSpPr>
        <p:grpSpPr bwMode="auto">
          <a:xfrm>
            <a:off x="2982913" y="3221038"/>
            <a:ext cx="4643437" cy="2143125"/>
            <a:chOff x="3714744" y="1857364"/>
            <a:chExt cx="1795472" cy="428628"/>
          </a:xfrm>
        </p:grpSpPr>
        <p:pic>
          <p:nvPicPr>
            <p:cNvPr id="8" name="Picture 12" descr="D:\Мои рисунки на диске Д\Анимации буквы\Радуга\a4.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072066" y="1857364"/>
              <a:ext cx="4381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5" descr="D:\Мои рисунки на диске Д\Анимации буквы\Радуга\l4.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V="1">
              <a:off x="4214810" y="1857364"/>
              <a:ext cx="400050" cy="42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6" descr="D:\Мои рисунки на диске Д\Анимации буквы\Радуга\n4.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flipV="1">
              <a:off x="3714744" y="1857364"/>
              <a:ext cx="419100" cy="42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8" descr="D:\Мои рисунки на диске Д\Анимации буквы\Радуга\p4.gif"/>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714876" y="1857364"/>
              <a:ext cx="3810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 name="Picture 22" descr="D:\Мои рисунки на диске Д\Анимация\31 03 09\09.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15063" y="136525"/>
            <a:ext cx="2368550" cy="207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3" descr="D:\Мои рисунки на диске Д\Анимация\31 03 09\10.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704860" y="3598862"/>
            <a:ext cx="1646654"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Пятно 1 13"/>
          <p:cNvSpPr/>
          <p:nvPr/>
        </p:nvSpPr>
        <p:spPr>
          <a:xfrm>
            <a:off x="4857750" y="5191125"/>
            <a:ext cx="3924300" cy="1590675"/>
          </a:xfrm>
          <a:prstGeom prst="irregularSeal1">
            <a:avLst/>
          </a:prstGeom>
        </p:spPr>
        <p:style>
          <a:lnRef idx="1">
            <a:schemeClr val="dk1"/>
          </a:lnRef>
          <a:fillRef idx="2">
            <a:schemeClr val="dk1"/>
          </a:fillRef>
          <a:effectRef idx="1">
            <a:schemeClr val="dk1"/>
          </a:effectRef>
          <a:fontRef idx="minor">
            <a:schemeClr val="dk1"/>
          </a:fontRef>
        </p:style>
        <p:txBody>
          <a:bodyPr rtlCol="0" anchor="ctr"/>
          <a:lstStyle/>
          <a:p>
            <a:pPr algn="ctr"/>
            <a:r>
              <a:rPr lang="ru-RU" sz="2400" dirty="0" smtClean="0">
                <a:latin typeface="Arial Black" panose="020B0A04020102020204" pitchFamily="34" charset="0"/>
              </a:rPr>
              <a:t>Тур 1</a:t>
            </a:r>
            <a:endParaRPr lang="ru-RU" sz="2400" dirty="0">
              <a:latin typeface="Arial Black" panose="020B0A04020102020204" pitchFamily="34" charset="0"/>
            </a:endParaRPr>
          </a:p>
        </p:txBody>
      </p:sp>
    </p:spTree>
    <p:extLst>
      <p:ext uri="{BB962C8B-B14F-4D97-AF65-F5344CB8AC3E}">
        <p14:creationId xmlns:p14="http://schemas.microsoft.com/office/powerpoint/2010/main" val="1917296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54819" y="380029"/>
            <a:ext cx="3858749"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Загадки (30)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298193" y="1877860"/>
            <a:ext cx="4572000" cy="1815882"/>
          </a:xfrm>
          <a:prstGeom prst="rect">
            <a:avLst/>
          </a:prstGeom>
        </p:spPr>
        <p:txBody>
          <a:bodyPr>
            <a:spAutoFit/>
          </a:bodyPr>
          <a:lstStyle/>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Белый дым тянул за чуб, </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Раскачал на поле дуб. </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Застучал в ворота.</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Эй, откройте! Кто там?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3562278" y="4536686"/>
            <a:ext cx="2043829" cy="707886"/>
          </a:xfrm>
          <a:prstGeom prst="rect">
            <a:avLst/>
          </a:prstGeom>
        </p:spPr>
        <p:txBody>
          <a:bodyPr wrap="none">
            <a:spAutoFit/>
          </a:bodyPr>
          <a:lstStyle/>
          <a:p>
            <a:pPr>
              <a:spcAft>
                <a:spcPts val="0"/>
              </a:spcAft>
            </a:pPr>
            <a:r>
              <a:rPr lang="ru-RU" sz="4000" i="1" dirty="0" smtClean="0">
                <a:effectLst/>
                <a:latin typeface="Times New Roman" panose="02020603050405020304" pitchFamily="18" charset="0"/>
                <a:ea typeface="Calibri" panose="020F0502020204030204" pitchFamily="34" charset="0"/>
                <a:cs typeface="Times New Roman" panose="02020603050405020304" pitchFamily="18" charset="0"/>
              </a:rPr>
              <a:t>(Ветер).</a:t>
            </a:r>
            <a:endParaRPr lang="ru-RU"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528046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67012" y="294685"/>
            <a:ext cx="3858749"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Загадки (40)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310386" y="2085124"/>
            <a:ext cx="4572000" cy="2246769"/>
          </a:xfrm>
          <a:prstGeom prst="rect">
            <a:avLst/>
          </a:prstGeom>
        </p:spPr>
        <p:txBody>
          <a:bodyPr>
            <a:spAutoFit/>
          </a:bodyPr>
          <a:lstStyle/>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Никто его не видывал.</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А слышать всякий слыхивал.</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Без тела, а живет оно.</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Без языка – кричит.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4216795" y="5106669"/>
            <a:ext cx="1587679" cy="769441"/>
          </a:xfrm>
          <a:prstGeom prst="rect">
            <a:avLst/>
          </a:prstGeom>
        </p:spPr>
        <p:txBody>
          <a:bodyPr wrap="none">
            <a:spAutoFit/>
          </a:bodyPr>
          <a:lstStyle/>
          <a:p>
            <a:pPr>
              <a:spcAft>
                <a:spcPts val="0"/>
              </a:spcAft>
            </a:pPr>
            <a:r>
              <a:rPr lang="ru-RU" sz="4400" i="1" dirty="0" smtClean="0">
                <a:effectLst/>
                <a:latin typeface="Times New Roman" panose="02020603050405020304" pitchFamily="18" charset="0"/>
                <a:ea typeface="Calibri" panose="020F0502020204030204" pitchFamily="34" charset="0"/>
                <a:cs typeface="Times New Roman" panose="02020603050405020304" pitchFamily="18" charset="0"/>
              </a:rPr>
              <a:t>(Эхо).</a:t>
            </a:r>
            <a:endParaRPr lang="ru-RU" sz="4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73381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79204" y="160573"/>
            <a:ext cx="3858749"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Загадки (50)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322578" y="1711812"/>
            <a:ext cx="4572000" cy="1815882"/>
          </a:xfrm>
          <a:prstGeom prst="rect">
            <a:avLst/>
          </a:prstGeom>
        </p:spPr>
        <p:txBody>
          <a:bodyPr>
            <a:spAutoFit/>
          </a:bodyPr>
          <a:lstStyle/>
          <a:p>
            <a:r>
              <a:rPr lang="ru-RU" sz="2800" dirty="0" smtClean="0">
                <a:effectLst/>
                <a:latin typeface="Times New Roman" panose="02020603050405020304" pitchFamily="18" charset="0"/>
                <a:ea typeface="Calibri" panose="020F0502020204030204" pitchFamily="34" charset="0"/>
              </a:rPr>
              <a:t>В морях и реках обитает, </a:t>
            </a:r>
          </a:p>
          <a:p>
            <a:r>
              <a:rPr lang="ru-RU" sz="2800" dirty="0" smtClean="0">
                <a:effectLst/>
                <a:latin typeface="Times New Roman" panose="02020603050405020304" pitchFamily="18" charset="0"/>
                <a:ea typeface="Calibri" panose="020F0502020204030204" pitchFamily="34" charset="0"/>
              </a:rPr>
              <a:t>Но часто по небу летает. </a:t>
            </a:r>
            <a:br>
              <a:rPr lang="ru-RU" sz="2800" dirty="0" smtClean="0">
                <a:effectLst/>
                <a:latin typeface="Times New Roman" panose="02020603050405020304" pitchFamily="18" charset="0"/>
                <a:ea typeface="Calibri" panose="020F0502020204030204" pitchFamily="34" charset="0"/>
              </a:rPr>
            </a:br>
            <a:r>
              <a:rPr lang="ru-RU" sz="2800" dirty="0" smtClean="0">
                <a:effectLst/>
                <a:latin typeface="Times New Roman" panose="02020603050405020304" pitchFamily="18" charset="0"/>
                <a:ea typeface="Calibri" panose="020F0502020204030204" pitchFamily="34" charset="0"/>
              </a:rPr>
              <a:t>А как наскучит ей летать, </a:t>
            </a:r>
          </a:p>
          <a:p>
            <a:r>
              <a:rPr lang="ru-RU" sz="2800" dirty="0" smtClean="0">
                <a:effectLst/>
                <a:latin typeface="Times New Roman" panose="02020603050405020304" pitchFamily="18" charset="0"/>
                <a:ea typeface="Calibri" panose="020F0502020204030204" pitchFamily="34" charset="0"/>
              </a:rPr>
              <a:t>На землю падает опять.</a:t>
            </a:r>
            <a:r>
              <a:rPr lang="ru-RU" sz="2800" b="1" dirty="0" smtClean="0">
                <a:effectLst/>
                <a:latin typeface="Times New Roman" panose="02020603050405020304" pitchFamily="18" charset="0"/>
                <a:ea typeface="Calibri" panose="020F0502020204030204" pitchFamily="34" charset="0"/>
              </a:rPr>
              <a:t> </a:t>
            </a:r>
            <a:endParaRPr lang="ru-RU" sz="2800" dirty="0"/>
          </a:p>
        </p:txBody>
      </p:sp>
      <p:sp>
        <p:nvSpPr>
          <p:cNvPr id="4" name="Прямоугольник 3"/>
          <p:cNvSpPr/>
          <p:nvPr/>
        </p:nvSpPr>
        <p:spPr>
          <a:xfrm>
            <a:off x="4094227" y="5109710"/>
            <a:ext cx="1464183" cy="646331"/>
          </a:xfrm>
          <a:prstGeom prst="rect">
            <a:avLst/>
          </a:prstGeom>
        </p:spPr>
        <p:txBody>
          <a:bodyPr wrap="none">
            <a:spAutoFit/>
          </a:bodyPr>
          <a:lstStyle/>
          <a:p>
            <a:r>
              <a:rPr lang="ru-RU" sz="3600" i="1" dirty="0" smtClean="0">
                <a:effectLst/>
                <a:latin typeface="Times New Roman" panose="02020603050405020304" pitchFamily="18" charset="0"/>
                <a:ea typeface="Calibri" panose="020F0502020204030204" pitchFamily="34" charset="0"/>
              </a:rPr>
              <a:t>(Вода)</a:t>
            </a:r>
            <a:endParaRPr lang="ru-RU" sz="3600" i="1" dirty="0"/>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323460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9018" y="148381"/>
            <a:ext cx="7939674"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…Умные мира сего… (10)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124308" y="1769090"/>
            <a:ext cx="8749094" cy="3416320"/>
          </a:xfrm>
          <a:prstGeom prst="rect">
            <a:avLst/>
          </a:prstGeom>
        </p:spPr>
        <p:txBody>
          <a:bodyPr wrap="square">
            <a:spAutoFit/>
          </a:bodyPr>
          <a:lstStyle/>
          <a:p>
            <a:pPr indent="228600" algn="just">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Долго мучил  его вопрос: что удерживает планеты на их орбитах? Где бы  он  ни был, чем бы не занимался, этот вопрос не оставлял  его  ни на минуту. Всё решил случай: он гулял по саду, и вдруг на голову упало яблоко, больно ударив  его. “Да ведь его притягивает Земля! А не та же самая сила тяготения заставляет планеты вращаться вокруг Солнца, а спутники – вокруг их планет?”, - осенило  его. Проделав некоторые расчёты,  он убедился в своей правоте. Так был открыт закон всемирного тяготения.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6" name="Группа 5"/>
          <p:cNvGrpSpPr/>
          <p:nvPr/>
        </p:nvGrpSpPr>
        <p:grpSpPr>
          <a:xfrm>
            <a:off x="2048256" y="979378"/>
            <a:ext cx="5108448" cy="5599325"/>
            <a:chOff x="2048256" y="979378"/>
            <a:chExt cx="5108448" cy="5599325"/>
          </a:xfrm>
        </p:grpSpPr>
        <p:pic>
          <p:nvPicPr>
            <p:cNvPr id="4" name="Picture 2" descr="D:\Мои рисунки на диске Д\Физики\И Нютон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8256" y="979378"/>
              <a:ext cx="5108448" cy="463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2316480" y="5716929"/>
              <a:ext cx="4572000" cy="861774"/>
            </a:xfrm>
            <a:prstGeom prst="rect">
              <a:avLst/>
            </a:prstGeom>
          </p:spPr>
          <p:txBody>
            <a:bodyPr>
              <a:spAutoFit/>
            </a:bodyPr>
            <a:lstStyle/>
            <a:p>
              <a:pPr algn="ctr"/>
              <a:r>
                <a:rPr lang="ru-RU" altLang="ru-RU" sz="3200" b="1" dirty="0" smtClean="0">
                  <a:cs typeface="Arial" panose="020B0604020202020204" pitchFamily="34" charset="0"/>
                </a:rPr>
                <a:t>Сэр </a:t>
              </a:r>
              <a:r>
                <a:rPr lang="ru-RU" altLang="ru-RU" sz="3200" b="1" dirty="0" err="1" smtClean="0">
                  <a:cs typeface="Arial" panose="020B0604020202020204" pitchFamily="34" charset="0"/>
                </a:rPr>
                <a:t>Исаа́к</a:t>
              </a:r>
              <a:r>
                <a:rPr lang="ru-RU" altLang="ru-RU" sz="3200" b="1" dirty="0" smtClean="0">
                  <a:cs typeface="Arial" panose="020B0604020202020204" pitchFamily="34" charset="0"/>
                </a:rPr>
                <a:t> </a:t>
              </a:r>
              <a:r>
                <a:rPr lang="ru-RU" altLang="ru-RU" sz="3200" b="1" dirty="0" err="1" smtClean="0">
                  <a:cs typeface="Arial" panose="020B0604020202020204" pitchFamily="34" charset="0"/>
                </a:rPr>
                <a:t>Нью́тон</a:t>
              </a:r>
              <a:endParaRPr lang="ru-RU" altLang="ru-RU" sz="3200" b="1" dirty="0" smtClean="0">
                <a:cs typeface="Arial" panose="020B0604020202020204" pitchFamily="34" charset="0"/>
              </a:endParaRPr>
            </a:p>
            <a:p>
              <a:pPr algn="ctr"/>
              <a:r>
                <a:rPr lang="ru-RU" altLang="ru-RU" dirty="0" smtClean="0">
                  <a:cs typeface="Arial" panose="020B0604020202020204" pitchFamily="34" charset="0"/>
                </a:rPr>
                <a:t>( 4 января 1643 — 31 марта 1727) </a:t>
              </a:r>
              <a:endParaRPr lang="ru-RU" altLang="ru-RU" dirty="0">
                <a:cs typeface="Arial" panose="020B0604020202020204" pitchFamily="34" charset="0"/>
              </a:endParaRPr>
            </a:p>
          </p:txBody>
        </p:sp>
      </p:grpSp>
      <p:sp>
        <p:nvSpPr>
          <p:cNvPr id="7" name="Управляющая кнопка: домой 6">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242768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9018" y="148381"/>
            <a:ext cx="7939674"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…Умные мира сего… (20)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43847" y="1888111"/>
            <a:ext cx="8510016" cy="2677656"/>
          </a:xfrm>
          <a:prstGeom prst="rect">
            <a:avLst/>
          </a:prstGeom>
        </p:spPr>
        <p:txBody>
          <a:bodyPr wrap="square">
            <a:spAutoFit/>
          </a:bodyPr>
          <a:lstStyle/>
          <a:p>
            <a:pPr indent="228600" algn="just">
              <a:spcAft>
                <a:spcPts val="0"/>
              </a:spcAft>
            </a:pPr>
            <a:r>
              <a:rPr lang="ru-RU" sz="2400" dirty="0" smtClean="0">
                <a:effectLst/>
                <a:latin typeface="Times New Roman" panose="02020603050405020304" pitchFamily="18" charset="0"/>
                <a:ea typeface="Calibri" panose="020F0502020204030204" pitchFamily="34" charset="0"/>
                <a:cs typeface="Times New Roman" panose="02020603050405020304" pitchFamily="18" charset="0"/>
              </a:rPr>
              <a:t>Аристотель утверждал, что разные предметы падают на землю с разными скоростями. Скорость их падения зависит от массы, поэтому тела большей массы падают быстрее. Он решил проверить данное утверждение Аристотеля. Для того чтобы изучить падение тел, он ронял разные шары с наклонной Пизанской башни. Проделав такие опыты, он опровергнул утверждение Аристотеля и открыл законы падения тел. </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6" name="Группа 5"/>
          <p:cNvGrpSpPr/>
          <p:nvPr/>
        </p:nvGrpSpPr>
        <p:grpSpPr>
          <a:xfrm>
            <a:off x="2552700" y="1083754"/>
            <a:ext cx="4071938" cy="5526329"/>
            <a:chOff x="2552700" y="1083754"/>
            <a:chExt cx="4071938" cy="5526329"/>
          </a:xfrm>
        </p:grpSpPr>
        <p:pic>
          <p:nvPicPr>
            <p:cNvPr id="4" name="Picture 2" descr="D:\Мои рисунки на диске Д\Физики\Галилей.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0048" y="1083754"/>
              <a:ext cx="3846576" cy="4635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3"/>
            <p:cNvSpPr>
              <a:spLocks noChangeArrowheads="1"/>
            </p:cNvSpPr>
            <p:nvPr/>
          </p:nvSpPr>
          <p:spPr bwMode="auto">
            <a:xfrm>
              <a:off x="2552700" y="5809983"/>
              <a:ext cx="407193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800" b="1" dirty="0">
                  <a:cs typeface="Arial" panose="020B0604020202020204" pitchFamily="34" charset="0"/>
                </a:rPr>
                <a:t>Галилео Галилей </a:t>
              </a:r>
            </a:p>
            <a:p>
              <a:pPr algn="ctr" eaLnBrk="1" hangingPunct="1"/>
              <a:r>
                <a:rPr lang="ru-RU" altLang="ru-RU" dirty="0">
                  <a:cs typeface="Arial" panose="020B0604020202020204" pitchFamily="34" charset="0"/>
                </a:rPr>
                <a:t>(15 февраля 1564 — 8 января 1642)</a:t>
              </a:r>
            </a:p>
          </p:txBody>
        </p:sp>
      </p:grpSp>
      <p:sp>
        <p:nvSpPr>
          <p:cNvPr id="7" name="Управляющая кнопка: домой 6">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2057502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9018" y="51319"/>
            <a:ext cx="7939674"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…Умные мира сего… (30)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68231" y="1464808"/>
            <a:ext cx="8461248" cy="4465133"/>
          </a:xfrm>
          <a:prstGeom prst="rect">
            <a:avLst/>
          </a:prstGeom>
        </p:spPr>
        <p:txBody>
          <a:bodyPr wrap="square">
            <a:spAutoFit/>
          </a:bodyPr>
          <a:lstStyle/>
          <a:p>
            <a:pPr>
              <a:lnSpc>
                <a:spcPct val="150000"/>
              </a:lnSpc>
            </a:pPr>
            <a:r>
              <a:rPr lang="ru-RU" sz="2400" dirty="0" smtClean="0">
                <a:effectLst/>
                <a:latin typeface="Times New Roman" panose="02020603050405020304" pitchFamily="18" charset="0"/>
                <a:ea typeface="Calibri" panose="020F0502020204030204" pitchFamily="34" charset="0"/>
              </a:rPr>
              <a:t>Трудную задачу задал ему царь </a:t>
            </a:r>
            <a:r>
              <a:rPr lang="ru-RU" sz="2400" dirty="0" err="1" smtClean="0">
                <a:effectLst/>
                <a:latin typeface="Times New Roman" panose="02020603050405020304" pitchFamily="18" charset="0"/>
                <a:ea typeface="Calibri" panose="020F0502020204030204" pitchFamily="34" charset="0"/>
              </a:rPr>
              <a:t>Гиерон</a:t>
            </a:r>
            <a:r>
              <a:rPr lang="ru-RU" sz="2400" dirty="0" smtClean="0">
                <a:effectLst/>
                <a:latin typeface="Times New Roman" panose="02020603050405020304" pitchFamily="18" charset="0"/>
                <a:ea typeface="Calibri" panose="020F0502020204030204" pitchFamily="34" charset="0"/>
              </a:rPr>
              <a:t>: определить, из чистого ли золота сделана корона, которую принёс ему мастер. Чтобы ответить на этот вопрос, он должен был определить плотность вещества, из которого она была сделана. Определить массу было не трудно, а вот как узнать объём? Решение пришло неожиданно, когда он погрузился в ванну с водой… Корона оказалась не из чистого золота, но дело не в этом, а в том, что был открыт закон, который носит его имя. </a:t>
            </a:r>
            <a:endParaRPr lang="ru-RU" sz="2400" dirty="0"/>
          </a:p>
        </p:txBody>
      </p:sp>
      <p:grpSp>
        <p:nvGrpSpPr>
          <p:cNvPr id="6" name="Группа 5"/>
          <p:cNvGrpSpPr/>
          <p:nvPr/>
        </p:nvGrpSpPr>
        <p:grpSpPr>
          <a:xfrm>
            <a:off x="2212855" y="886245"/>
            <a:ext cx="4572000" cy="5878622"/>
            <a:chOff x="2212855" y="979378"/>
            <a:chExt cx="4572000" cy="5878622"/>
          </a:xfrm>
        </p:grpSpPr>
        <p:pic>
          <p:nvPicPr>
            <p:cNvPr id="4" name="Picture 2" descr="D:\Мои рисунки на диске Д\Физики\архимед.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5289" y="979378"/>
              <a:ext cx="3727132" cy="5094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2212855" y="5873115"/>
              <a:ext cx="4572000" cy="984885"/>
            </a:xfrm>
            <a:prstGeom prst="rect">
              <a:avLst/>
            </a:prstGeom>
          </p:spPr>
          <p:txBody>
            <a:bodyPr>
              <a:spAutoFit/>
            </a:bodyPr>
            <a:lstStyle/>
            <a:p>
              <a:pPr algn="ctr"/>
              <a:r>
                <a:rPr lang="ru-RU" altLang="ru-RU" sz="4000" b="1" dirty="0" err="1" smtClean="0">
                  <a:cs typeface="Arial" panose="020B0604020202020204" pitchFamily="34" charset="0"/>
                </a:rPr>
                <a:t>Архиме́д</a:t>
              </a:r>
              <a:r>
                <a:rPr lang="ru-RU" altLang="ru-RU" sz="4000" b="1" dirty="0" smtClean="0">
                  <a:cs typeface="Arial" panose="020B0604020202020204" pitchFamily="34" charset="0"/>
                </a:rPr>
                <a:t> </a:t>
              </a:r>
            </a:p>
            <a:p>
              <a:pPr algn="ctr"/>
              <a:r>
                <a:rPr lang="ru-RU" altLang="ru-RU" dirty="0" smtClean="0">
                  <a:cs typeface="Arial" panose="020B0604020202020204" pitchFamily="34" charset="0"/>
                </a:rPr>
                <a:t>(287 до н. э. — 212 до н. э.)</a:t>
              </a:r>
              <a:endParaRPr lang="ru-RU" dirty="0"/>
            </a:p>
          </p:txBody>
        </p:sp>
      </p:grpSp>
      <p:sp>
        <p:nvSpPr>
          <p:cNvPr id="7" name="Управляющая кнопка: домой 6">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332434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9018" y="99613"/>
            <a:ext cx="7939674"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…Умные мира сего… (40)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529018" y="1028343"/>
            <a:ext cx="8358950" cy="3170099"/>
          </a:xfrm>
          <a:prstGeom prst="rect">
            <a:avLst/>
          </a:prstGeom>
        </p:spPr>
        <p:txBody>
          <a:bodyPr wrap="square">
            <a:spAutoFit/>
          </a:bodyPr>
          <a:lstStyle/>
          <a:p>
            <a:r>
              <a:rPr lang="ru-RU" sz="2000" dirty="0" smtClean="0">
                <a:effectLst/>
                <a:latin typeface="Times New Roman" panose="02020603050405020304" pitchFamily="18" charset="0"/>
                <a:ea typeface="Calibri" panose="020F0502020204030204" pitchFamily="34" charset="0"/>
              </a:rPr>
              <a:t>В конце первой половины XVII века во Флоренции – богатом торговом городе Италии – строили так называемые всасывающие насосы, с их помощью поднимали воду, но только на высоту, равную примерно 10 метрам, а дальше вода “отказывалась” подниматься. Раздумывая над этими фактами, он пришел к заключению, что истинной причиной поднятия воды в трубке насоса является давление воздуха. Он  утверждал: вода поднимается вслед за поршнем насоса не из-за “боязни пустоты”, а под действием атмосферного давления. Им был проделан опыт, который позволил измерить величину атмосферного давления: в тот день оно оказалось равным </a:t>
            </a:r>
            <a:r>
              <a:rPr lang="en-US" sz="2000" dirty="0" smtClean="0">
                <a:effectLst/>
                <a:latin typeface="Times New Roman" panose="02020603050405020304" pitchFamily="18" charset="0"/>
                <a:ea typeface="Calibri" panose="020F0502020204030204" pitchFamily="34" charset="0"/>
              </a:rPr>
              <a:t>7</a:t>
            </a:r>
            <a:r>
              <a:rPr lang="ru-RU" sz="2000" dirty="0" smtClean="0">
                <a:effectLst/>
                <a:latin typeface="Times New Roman" panose="02020603050405020304" pitchFamily="18" charset="0"/>
                <a:ea typeface="Calibri" panose="020F0502020204030204" pitchFamily="34" charset="0"/>
              </a:rPr>
              <a:t>60 мм ртутного столба.</a:t>
            </a:r>
            <a:endParaRPr lang="ru-RU" sz="2000" dirty="0"/>
          </a:p>
        </p:txBody>
      </p:sp>
      <p:grpSp>
        <p:nvGrpSpPr>
          <p:cNvPr id="6" name="Группа 5"/>
          <p:cNvGrpSpPr/>
          <p:nvPr/>
        </p:nvGrpSpPr>
        <p:grpSpPr>
          <a:xfrm>
            <a:off x="2208180" y="1028343"/>
            <a:ext cx="5000625" cy="5957062"/>
            <a:chOff x="2013204" y="1028343"/>
            <a:chExt cx="5000625" cy="5957062"/>
          </a:xfrm>
        </p:grpSpPr>
        <p:pic>
          <p:nvPicPr>
            <p:cNvPr id="4" name="Picture 2" descr="D:\Мои рисунки на диске Д\Физики\Торичелли.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7856" y="1028343"/>
              <a:ext cx="3910350" cy="4738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3"/>
            <p:cNvSpPr>
              <a:spLocks noChangeArrowheads="1"/>
            </p:cNvSpPr>
            <p:nvPr/>
          </p:nvSpPr>
          <p:spPr bwMode="auto">
            <a:xfrm>
              <a:off x="2013204" y="5753505"/>
              <a:ext cx="50006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2800" b="1" dirty="0" err="1">
                  <a:cs typeface="Arial" panose="020B0604020202020204" pitchFamily="34" charset="0"/>
                </a:rPr>
                <a:t>Эванджели́ста</a:t>
              </a:r>
              <a:r>
                <a:rPr lang="ru-RU" altLang="ru-RU" sz="2800" b="1" dirty="0">
                  <a:cs typeface="Arial" panose="020B0604020202020204" pitchFamily="34" charset="0"/>
                </a:rPr>
                <a:t> </a:t>
              </a:r>
              <a:r>
                <a:rPr lang="ru-RU" altLang="ru-RU" sz="2800" b="1" dirty="0" err="1">
                  <a:cs typeface="Arial" panose="020B0604020202020204" pitchFamily="34" charset="0"/>
                </a:rPr>
                <a:t>Торриче́лли</a:t>
              </a:r>
              <a:r>
                <a:rPr lang="ru-RU" altLang="ru-RU" sz="2800" b="1" dirty="0">
                  <a:cs typeface="Arial" panose="020B0604020202020204" pitchFamily="34" charset="0"/>
                </a:rPr>
                <a:t> </a:t>
              </a:r>
            </a:p>
            <a:p>
              <a:pPr algn="ctr" eaLnBrk="1" hangingPunct="1"/>
              <a:r>
                <a:rPr lang="ru-RU" altLang="ru-RU" dirty="0">
                  <a:cs typeface="Arial" panose="020B0604020202020204" pitchFamily="34" charset="0"/>
                </a:rPr>
                <a:t>(15 октября 1608 —25 октября 1647)</a:t>
              </a:r>
            </a:p>
          </p:txBody>
        </p:sp>
      </p:grpSp>
      <p:sp>
        <p:nvSpPr>
          <p:cNvPr id="7" name="Управляющая кнопка: домой 6">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270363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9018" y="0"/>
            <a:ext cx="7939674"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…Умные мира сего… (50)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49943" y="987380"/>
            <a:ext cx="8497824" cy="3170099"/>
          </a:xfrm>
          <a:prstGeom prst="rect">
            <a:avLst/>
          </a:prstGeom>
        </p:spPr>
        <p:txBody>
          <a:bodyPr wrap="square">
            <a:spAutoFit/>
          </a:bodyPr>
          <a:lstStyle/>
          <a:p>
            <a:r>
              <a:rPr lang="ru-RU" sz="2000" dirty="0" smtClean="0">
                <a:effectLst/>
                <a:latin typeface="Times New Roman" panose="02020603050405020304" pitchFamily="18" charset="0"/>
                <a:ea typeface="Calibri" panose="020F0502020204030204" pitchFamily="34" charset="0"/>
              </a:rPr>
              <a:t>Сейчас каждый ученик знает, что давление жидкости на дно и стенки сосуда не зависит от формы сосуда и площади его дна, а лишь от высоты столба жидкости. Если взять очень высокий и узкий сосуд, то совсем небольшим количеством жидкости можно создать огромное давление. Таким опытом он и поразил своих соотечественников в 1648 году. В прочную, наполненную доверху водой и закрытую со всех сторон бочку он вставил узкую трубку и, поднявшись на балкон второго этажа дома, вылил в эту бочку кружку воды. Давление на стенки бочки так возросло, что планки, из которых она была сделана, разошлись. Бочка развалилась на глазах многочисленных зевак. Так кружкой воды ему  удалось разорвать бочку! </a:t>
            </a:r>
            <a:endParaRPr lang="ru-RU" sz="2000" dirty="0"/>
          </a:p>
        </p:txBody>
      </p:sp>
      <p:grpSp>
        <p:nvGrpSpPr>
          <p:cNvPr id="6" name="Группа 5"/>
          <p:cNvGrpSpPr/>
          <p:nvPr/>
        </p:nvGrpSpPr>
        <p:grpSpPr>
          <a:xfrm>
            <a:off x="2427840" y="830996"/>
            <a:ext cx="4653480" cy="5732581"/>
            <a:chOff x="2427840" y="830996"/>
            <a:chExt cx="4653480" cy="5732581"/>
          </a:xfrm>
        </p:grpSpPr>
        <p:pic>
          <p:nvPicPr>
            <p:cNvPr id="4" name="Picture 2" descr="D:\Мои рисунки на диске Д\Физики\Паскаль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7840" y="830996"/>
              <a:ext cx="4653480" cy="487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3"/>
            <p:cNvSpPr>
              <a:spLocks noChangeArrowheads="1"/>
            </p:cNvSpPr>
            <p:nvPr/>
          </p:nvSpPr>
          <p:spPr bwMode="auto">
            <a:xfrm>
              <a:off x="2427840" y="5701565"/>
              <a:ext cx="457200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ru-RU" altLang="ru-RU" sz="3200" b="1" dirty="0" err="1">
                  <a:cs typeface="Arial" panose="020B0604020202020204" pitchFamily="34" charset="0"/>
                </a:rPr>
                <a:t>Блез</a:t>
              </a:r>
              <a:r>
                <a:rPr lang="ru-RU" altLang="ru-RU" sz="3200" b="1" dirty="0">
                  <a:cs typeface="Arial" panose="020B0604020202020204" pitchFamily="34" charset="0"/>
                </a:rPr>
                <a:t> Паскаль </a:t>
              </a:r>
            </a:p>
            <a:p>
              <a:pPr algn="ctr" eaLnBrk="1" hangingPunct="1"/>
              <a:r>
                <a:rPr lang="ru-RU" altLang="ru-RU" dirty="0">
                  <a:cs typeface="Arial" panose="020B0604020202020204" pitchFamily="34" charset="0"/>
                </a:rPr>
                <a:t>(19 июня 1623—19 августа 1662)</a:t>
              </a:r>
            </a:p>
          </p:txBody>
        </p:sp>
      </p:grpSp>
      <p:sp>
        <p:nvSpPr>
          <p:cNvPr id="7" name="Управляющая кнопка: домой 6">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92314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9975" y="123997"/>
            <a:ext cx="839338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Физические величины (10)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402349" y="1467101"/>
            <a:ext cx="8168640" cy="2496517"/>
          </a:xfrm>
          <a:prstGeom prst="rect">
            <a:avLst/>
          </a:prstGeom>
        </p:spPr>
        <p:txBody>
          <a:bodyPr wrap="square">
            <a:spAutoFit/>
          </a:bodyPr>
          <a:lstStyle/>
          <a:p>
            <a:pPr>
              <a:lnSpc>
                <a:spcPct val="150000"/>
              </a:lnSpc>
              <a:spcAft>
                <a:spcPts val="0"/>
              </a:spcAft>
            </a:pPr>
            <a:r>
              <a:rPr lang="ru-RU" sz="3600" dirty="0" smtClean="0">
                <a:effectLst/>
                <a:latin typeface="Times New Roman" panose="02020603050405020304" pitchFamily="18" charset="0"/>
                <a:ea typeface="Calibri" panose="020F0502020204030204" pitchFamily="34" charset="0"/>
                <a:cs typeface="Times New Roman" panose="02020603050405020304" pitchFamily="18" charset="0"/>
              </a:rPr>
              <a:t>Мера количества и энергии, </a:t>
            </a:r>
          </a:p>
          <a:p>
            <a:pPr>
              <a:lnSpc>
                <a:spcPct val="150000"/>
              </a:lnSpc>
              <a:spcAft>
                <a:spcPts val="0"/>
              </a:spcAft>
            </a:pPr>
            <a:r>
              <a:rPr lang="ru-RU" sz="3600" dirty="0" smtClean="0">
                <a:effectLst/>
                <a:latin typeface="Times New Roman" panose="02020603050405020304" pitchFamily="18" charset="0"/>
                <a:ea typeface="Calibri" panose="020F0502020204030204" pitchFamily="34" charset="0"/>
                <a:cs typeface="Times New Roman" panose="02020603050405020304" pitchFamily="18" charset="0"/>
              </a:rPr>
              <a:t>мера инертности, </a:t>
            </a:r>
          </a:p>
          <a:p>
            <a:pPr>
              <a:lnSpc>
                <a:spcPct val="150000"/>
              </a:lnSpc>
              <a:spcAft>
                <a:spcPts val="0"/>
              </a:spcAft>
            </a:pPr>
            <a:r>
              <a:rPr lang="ru-RU" sz="3600" dirty="0" smtClean="0">
                <a:effectLst/>
                <a:latin typeface="Times New Roman" panose="02020603050405020304" pitchFamily="18" charset="0"/>
                <a:ea typeface="Calibri" panose="020F0502020204030204" pitchFamily="34" charset="0"/>
                <a:cs typeface="Times New Roman" panose="02020603050405020304" pitchFamily="18" charset="0"/>
              </a:rPr>
              <a:t>мера гравитационного взаимодействия.</a:t>
            </a:r>
            <a:endParaRPr lang="ru-RU" sz="3600" dirty="0" smtClean="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2984014" y="5024366"/>
            <a:ext cx="2114553" cy="707886"/>
          </a:xfrm>
          <a:prstGeom prst="rect">
            <a:avLst/>
          </a:prstGeom>
        </p:spPr>
        <p:txBody>
          <a:bodyPr wrap="none">
            <a:spAutoFit/>
          </a:bodyPr>
          <a:lstStyle/>
          <a:p>
            <a:pPr algn="r">
              <a:spcAft>
                <a:spcPts val="0"/>
              </a:spcAft>
            </a:pPr>
            <a:r>
              <a:rPr lang="ru-RU" sz="4000" b="1" dirty="0" smtClean="0">
                <a:effectLst/>
                <a:latin typeface="Times New Roman" panose="02020603050405020304" pitchFamily="18" charset="0"/>
                <a:ea typeface="Calibri" panose="020F0502020204030204" pitchFamily="34" charset="0"/>
                <a:cs typeface="Times New Roman" panose="02020603050405020304" pitchFamily="18" charset="0"/>
              </a:rPr>
              <a:t>(Масса )</a:t>
            </a:r>
            <a:endParaRPr lang="ru-RU"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3114837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9975" y="123997"/>
            <a:ext cx="839338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Физические величины (20)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512064" y="1479911"/>
            <a:ext cx="8171299" cy="1569660"/>
          </a:xfrm>
          <a:prstGeom prst="rect">
            <a:avLst/>
          </a:prstGeom>
        </p:spPr>
        <p:txBody>
          <a:bodyPr wrap="square">
            <a:spAutoFit/>
          </a:bodyPr>
          <a:lstStyle/>
          <a:p>
            <a:pPr>
              <a:spcAft>
                <a:spcPts val="0"/>
              </a:spcAft>
            </a:pP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Мера скорости, с которой происходят какие – либо изменения, или мера скорости и развития событий. </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3983967" y="4646414"/>
            <a:ext cx="2008883" cy="707886"/>
          </a:xfrm>
          <a:prstGeom prst="rect">
            <a:avLst/>
          </a:prstGeom>
        </p:spPr>
        <p:txBody>
          <a:bodyPr wrap="none">
            <a:spAutoFit/>
          </a:bodyPr>
          <a:lstStyle/>
          <a:p>
            <a:pPr>
              <a:spcAft>
                <a:spcPts val="0"/>
              </a:spcAft>
            </a:pPr>
            <a:r>
              <a:rPr lang="ru-RU" sz="40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4000" b="1" dirty="0" smtClean="0">
                <a:effectLst/>
                <a:latin typeface="Times New Roman" panose="02020603050405020304" pitchFamily="18" charset="0"/>
                <a:ea typeface="Calibri" panose="020F0502020204030204" pitchFamily="34" charset="0"/>
                <a:cs typeface="Times New Roman" panose="02020603050405020304" pitchFamily="18" charset="0"/>
              </a:rPr>
              <a:t>Время)</a:t>
            </a:r>
            <a:endParaRPr lang="ru-RU"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1835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2309115723"/>
              </p:ext>
            </p:extLst>
          </p:nvPr>
        </p:nvGraphicFramePr>
        <p:xfrm>
          <a:off x="209550" y="295274"/>
          <a:ext cx="8801100" cy="6314259"/>
        </p:xfrm>
        <a:graphic>
          <a:graphicData uri="http://schemas.openxmlformats.org/drawingml/2006/table">
            <a:tbl>
              <a:tblPr firstRow="1" firstCol="1" bandRow="1">
                <a:tableStyleId>{8799B23B-EC83-4686-B30A-512413B5E67A}</a:tableStyleId>
              </a:tblPr>
              <a:tblGrid>
                <a:gridCol w="3192962"/>
                <a:gridCol w="1189734"/>
                <a:gridCol w="1057541"/>
                <a:gridCol w="1108385"/>
                <a:gridCol w="1138891"/>
                <a:gridCol w="1113587"/>
              </a:tblGrid>
              <a:tr h="1738993">
                <a:tc>
                  <a:txBody>
                    <a:bodyPr/>
                    <a:lstStyle/>
                    <a:p>
                      <a:pPr algn="ctr">
                        <a:spcAft>
                          <a:spcPts val="0"/>
                        </a:spcAft>
                      </a:pPr>
                      <a:endParaRPr lang="en-US" sz="2400" dirty="0" smtClean="0">
                        <a:effectLst/>
                        <a:latin typeface="Arial" panose="020B0604020202020204" pitchFamily="34" charset="0"/>
                        <a:cs typeface="Arial" panose="020B0604020202020204" pitchFamily="34" charset="0"/>
                      </a:endParaRPr>
                    </a:p>
                    <a:p>
                      <a:pPr algn="ctr">
                        <a:spcAft>
                          <a:spcPts val="0"/>
                        </a:spcAft>
                      </a:pPr>
                      <a:r>
                        <a:rPr lang="ru-RU" sz="2400" dirty="0" smtClean="0">
                          <a:effectLst/>
                          <a:latin typeface="Arial" panose="020B0604020202020204" pitchFamily="34" charset="0"/>
                          <a:cs typeface="Arial" panose="020B0604020202020204" pitchFamily="34" charset="0"/>
                        </a:rPr>
                        <a:t>Происхождение </a:t>
                      </a:r>
                      <a:r>
                        <a:rPr lang="ru-RU" sz="2400" dirty="0">
                          <a:effectLst/>
                          <a:latin typeface="Arial" panose="020B0604020202020204" pitchFamily="34" charset="0"/>
                          <a:cs typeface="Arial" panose="020B0604020202020204" pitchFamily="34" charset="0"/>
                        </a:rPr>
                        <a:t>слов</a:t>
                      </a: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en-US" sz="2400" dirty="0" smtClean="0">
                        <a:effectLst/>
                        <a:latin typeface="Arial" panose="020B0604020202020204" pitchFamily="34" charset="0"/>
                        <a:cs typeface="Arial" panose="020B0604020202020204" pitchFamily="34" charset="0"/>
                      </a:endParaRPr>
                    </a:p>
                  </a:txBody>
                  <a:tcPr marL="68580" marR="68580" marT="0" marB="0"/>
                </a:tc>
                <a:tc>
                  <a:txBody>
                    <a:bodyPr/>
                    <a:lstStyle/>
                    <a:p>
                      <a:pPr algn="ctr">
                        <a:spcAft>
                          <a:spcPts val="0"/>
                        </a:spcAft>
                      </a:pPr>
                      <a:endParaRPr lang="en-US" sz="2400" dirty="0" smtClean="0">
                        <a:effectLst/>
                        <a:latin typeface="Arial" panose="020B060402020202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869497">
                <a:tc>
                  <a:txBody>
                    <a:bodyPr/>
                    <a:lstStyle/>
                    <a:p>
                      <a:pPr algn="ctr">
                        <a:spcAft>
                          <a:spcPts val="0"/>
                        </a:spcAft>
                      </a:pPr>
                      <a:endParaRPr lang="en-US" sz="2400" dirty="0" smtClean="0">
                        <a:effectLst/>
                        <a:latin typeface="Arial" panose="020B0604020202020204" pitchFamily="34" charset="0"/>
                        <a:cs typeface="Arial" panose="020B0604020202020204" pitchFamily="34" charset="0"/>
                      </a:endParaRPr>
                    </a:p>
                    <a:p>
                      <a:pPr algn="ctr">
                        <a:spcAft>
                          <a:spcPts val="0"/>
                        </a:spcAft>
                      </a:pPr>
                      <a:r>
                        <a:rPr lang="ru-RU" sz="2400" dirty="0" smtClean="0">
                          <a:effectLst/>
                          <a:latin typeface="Arial" panose="020B0604020202020204" pitchFamily="34" charset="0"/>
                          <a:cs typeface="Arial" panose="020B0604020202020204" pitchFamily="34" charset="0"/>
                        </a:rPr>
                        <a:t>Загадки</a:t>
                      </a:r>
                      <a:endParaRPr lang="en-US" sz="2400" dirty="0" smtClean="0">
                        <a:effectLst/>
                        <a:latin typeface="Arial" panose="020B0604020202020204" pitchFamily="34" charset="0"/>
                        <a:cs typeface="Arial" panose="020B0604020202020204" pitchFamily="34" charset="0"/>
                      </a:endParaRPr>
                    </a:p>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738993">
                <a:tc>
                  <a:txBody>
                    <a:bodyPr/>
                    <a:lstStyle/>
                    <a:p>
                      <a:pPr algn="ctr">
                        <a:spcAft>
                          <a:spcPts val="0"/>
                        </a:spcAft>
                      </a:pPr>
                      <a:endParaRPr lang="en-US" sz="2400" dirty="0" smtClean="0">
                        <a:effectLst/>
                        <a:latin typeface="Arial" panose="020B0604020202020204" pitchFamily="34" charset="0"/>
                        <a:cs typeface="Arial" panose="020B0604020202020204" pitchFamily="34" charset="0"/>
                      </a:endParaRPr>
                    </a:p>
                    <a:p>
                      <a:pPr algn="ctr">
                        <a:spcAft>
                          <a:spcPts val="0"/>
                        </a:spcAft>
                      </a:pPr>
                      <a:r>
                        <a:rPr lang="ru-RU" sz="2400" dirty="0" smtClean="0">
                          <a:effectLst/>
                          <a:latin typeface="Arial" panose="020B0604020202020204" pitchFamily="34" charset="0"/>
                          <a:cs typeface="Arial" panose="020B0604020202020204" pitchFamily="34" charset="0"/>
                        </a:rPr>
                        <a:t>…</a:t>
                      </a:r>
                      <a:r>
                        <a:rPr lang="ru-RU" sz="2400" dirty="0">
                          <a:effectLst/>
                          <a:latin typeface="Arial" panose="020B0604020202020204" pitchFamily="34" charset="0"/>
                          <a:cs typeface="Arial" panose="020B0604020202020204" pitchFamily="34" charset="0"/>
                        </a:rPr>
                        <a:t>Умные мира сего…</a:t>
                      </a: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u="none"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738993">
                <a:tc>
                  <a:txBody>
                    <a:bodyPr/>
                    <a:lstStyle/>
                    <a:p>
                      <a:pPr algn="ctr">
                        <a:spcAft>
                          <a:spcPts val="0"/>
                        </a:spcAft>
                      </a:pPr>
                      <a:endParaRPr lang="en-US" sz="2400" dirty="0" smtClean="0">
                        <a:effectLst/>
                        <a:latin typeface="Arial" panose="020B0604020202020204" pitchFamily="34" charset="0"/>
                        <a:cs typeface="Arial" panose="020B0604020202020204" pitchFamily="34" charset="0"/>
                      </a:endParaRPr>
                    </a:p>
                    <a:p>
                      <a:pPr algn="ctr">
                        <a:spcAft>
                          <a:spcPts val="0"/>
                        </a:spcAft>
                      </a:pPr>
                      <a:r>
                        <a:rPr lang="ru-RU" sz="2400" dirty="0" smtClean="0">
                          <a:effectLst/>
                          <a:latin typeface="Arial" panose="020B0604020202020204" pitchFamily="34" charset="0"/>
                          <a:cs typeface="Arial" panose="020B0604020202020204" pitchFamily="34" charset="0"/>
                        </a:rPr>
                        <a:t>Физические </a:t>
                      </a:r>
                      <a:r>
                        <a:rPr lang="ru-RU" sz="2400" dirty="0">
                          <a:effectLst/>
                          <a:latin typeface="Arial" panose="020B0604020202020204" pitchFamily="34" charset="0"/>
                          <a:cs typeface="Arial" panose="020B0604020202020204" pitchFamily="34" charset="0"/>
                        </a:rPr>
                        <a:t>величины</a:t>
                      </a: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spcAft>
                          <a:spcPts val="0"/>
                        </a:spcAft>
                      </a:pPr>
                      <a:endParaRPr lang="ru-RU"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2" name="TextBox 1"/>
          <p:cNvSpPr txBox="1"/>
          <p:nvPr/>
        </p:nvSpPr>
        <p:spPr>
          <a:xfrm>
            <a:off x="3622876" y="821803"/>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2" action="ppaction://hlinksldjump"/>
              </a:rPr>
              <a:t>10</a:t>
            </a:r>
            <a:endParaRPr lang="ru-RU" sz="2400" b="1" dirty="0">
              <a:latin typeface="Arial" panose="020B0604020202020204" pitchFamily="34" charset="0"/>
              <a:cs typeface="Arial" panose="020B0604020202020204" pitchFamily="34" charset="0"/>
            </a:endParaRPr>
          </a:p>
        </p:txBody>
      </p:sp>
      <p:sp>
        <p:nvSpPr>
          <p:cNvPr id="5" name="TextBox 4"/>
          <p:cNvSpPr txBox="1"/>
          <p:nvPr/>
        </p:nvSpPr>
        <p:spPr>
          <a:xfrm>
            <a:off x="4610100" y="821803"/>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3" action="ppaction://hlinksldjump"/>
              </a:rPr>
              <a:t>2</a:t>
            </a:r>
            <a:r>
              <a:rPr lang="en-US" sz="2400" b="1" dirty="0" smtClean="0">
                <a:latin typeface="Arial" panose="020B0604020202020204" pitchFamily="34" charset="0"/>
                <a:cs typeface="Arial" panose="020B0604020202020204" pitchFamily="34" charset="0"/>
                <a:hlinkClick r:id="rId3" action="ppaction://hlinksldjump"/>
              </a:rPr>
              <a:t>0</a:t>
            </a:r>
            <a:endParaRPr lang="ru-RU" sz="2400" b="1" dirty="0">
              <a:latin typeface="Arial" panose="020B0604020202020204" pitchFamily="34" charset="0"/>
              <a:cs typeface="Arial" panose="020B0604020202020204" pitchFamily="34" charset="0"/>
            </a:endParaRPr>
          </a:p>
        </p:txBody>
      </p:sp>
      <p:sp>
        <p:nvSpPr>
          <p:cNvPr id="6" name="TextBox 5"/>
          <p:cNvSpPr txBox="1"/>
          <p:nvPr/>
        </p:nvSpPr>
        <p:spPr>
          <a:xfrm>
            <a:off x="5685099" y="821803"/>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4" action="ppaction://hlinksldjump"/>
              </a:rPr>
              <a:t>3</a:t>
            </a:r>
            <a:r>
              <a:rPr lang="en-US" sz="2400" b="1" dirty="0" smtClean="0">
                <a:latin typeface="Arial" panose="020B0604020202020204" pitchFamily="34" charset="0"/>
                <a:cs typeface="Arial" panose="020B0604020202020204" pitchFamily="34" charset="0"/>
                <a:hlinkClick r:id="rId4" action="ppaction://hlinksldjump"/>
              </a:rPr>
              <a:t>0</a:t>
            </a:r>
            <a:endParaRPr lang="ru-RU" sz="2400" b="1" dirty="0">
              <a:latin typeface="Arial" panose="020B0604020202020204" pitchFamily="34" charset="0"/>
              <a:cs typeface="Arial" panose="020B0604020202020204" pitchFamily="34" charset="0"/>
            </a:endParaRPr>
          </a:p>
        </p:txBody>
      </p:sp>
      <p:sp>
        <p:nvSpPr>
          <p:cNvPr id="7" name="TextBox 6"/>
          <p:cNvSpPr txBox="1"/>
          <p:nvPr/>
        </p:nvSpPr>
        <p:spPr>
          <a:xfrm>
            <a:off x="6760098" y="821803"/>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5" action="ppaction://hlinksldjump"/>
              </a:rPr>
              <a:t>40</a:t>
            </a:r>
            <a:endParaRPr lang="ru-RU" sz="2400" b="1" dirty="0">
              <a:latin typeface="Arial" panose="020B0604020202020204" pitchFamily="34" charset="0"/>
              <a:cs typeface="Arial" panose="020B0604020202020204" pitchFamily="34" charset="0"/>
            </a:endParaRPr>
          </a:p>
        </p:txBody>
      </p:sp>
      <p:sp>
        <p:nvSpPr>
          <p:cNvPr id="8" name="TextBox 7"/>
          <p:cNvSpPr txBox="1"/>
          <p:nvPr/>
        </p:nvSpPr>
        <p:spPr>
          <a:xfrm>
            <a:off x="8011610" y="821803"/>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6" action="ppaction://hlinksldjump"/>
              </a:rPr>
              <a:t>50</a:t>
            </a:r>
            <a:endParaRPr lang="ru-RU" sz="2400" b="1" dirty="0">
              <a:latin typeface="Arial" panose="020B0604020202020204" pitchFamily="34" charset="0"/>
              <a:cs typeface="Arial" panose="020B0604020202020204" pitchFamily="34" charset="0"/>
            </a:endParaRPr>
          </a:p>
        </p:txBody>
      </p:sp>
      <p:sp>
        <p:nvSpPr>
          <p:cNvPr id="9" name="TextBox 8"/>
          <p:cNvSpPr txBox="1"/>
          <p:nvPr/>
        </p:nvSpPr>
        <p:spPr>
          <a:xfrm>
            <a:off x="3584294" y="2376425"/>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7" action="ppaction://hlinksldjump"/>
              </a:rPr>
              <a:t>10</a:t>
            </a:r>
            <a:endParaRPr lang="ru-RU" sz="2400" b="1" dirty="0">
              <a:latin typeface="Arial" panose="020B0604020202020204" pitchFamily="34" charset="0"/>
              <a:cs typeface="Arial" panose="020B0604020202020204" pitchFamily="34" charset="0"/>
            </a:endParaRPr>
          </a:p>
        </p:txBody>
      </p:sp>
      <p:sp>
        <p:nvSpPr>
          <p:cNvPr id="10" name="TextBox 9"/>
          <p:cNvSpPr txBox="1"/>
          <p:nvPr/>
        </p:nvSpPr>
        <p:spPr>
          <a:xfrm>
            <a:off x="4610099" y="2376423"/>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8" action="ppaction://hlinksldjump"/>
              </a:rPr>
              <a:t>2</a:t>
            </a:r>
            <a:r>
              <a:rPr lang="en-US" sz="2400" b="1" dirty="0" smtClean="0">
                <a:latin typeface="Arial" panose="020B0604020202020204" pitchFamily="34" charset="0"/>
                <a:cs typeface="Arial" panose="020B0604020202020204" pitchFamily="34" charset="0"/>
                <a:hlinkClick r:id="rId8" action="ppaction://hlinksldjump"/>
              </a:rPr>
              <a:t>0</a:t>
            </a:r>
            <a:endParaRPr lang="ru-RU" sz="2400" b="1" dirty="0">
              <a:latin typeface="Arial" panose="020B0604020202020204" pitchFamily="34" charset="0"/>
              <a:cs typeface="Arial" panose="020B0604020202020204" pitchFamily="34" charset="0"/>
            </a:endParaRPr>
          </a:p>
        </p:txBody>
      </p:sp>
      <p:sp>
        <p:nvSpPr>
          <p:cNvPr id="11" name="TextBox 10"/>
          <p:cNvSpPr txBox="1"/>
          <p:nvPr/>
        </p:nvSpPr>
        <p:spPr>
          <a:xfrm>
            <a:off x="5651339" y="2376425"/>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9" action="ppaction://hlinksldjump"/>
              </a:rPr>
              <a:t>3</a:t>
            </a:r>
            <a:r>
              <a:rPr lang="en-US" sz="2400" b="1" dirty="0" smtClean="0">
                <a:latin typeface="Arial" panose="020B0604020202020204" pitchFamily="34" charset="0"/>
                <a:cs typeface="Arial" panose="020B0604020202020204" pitchFamily="34" charset="0"/>
                <a:hlinkClick r:id="rId9" action="ppaction://hlinksldjump"/>
              </a:rPr>
              <a:t>0</a:t>
            </a:r>
            <a:endParaRPr lang="ru-RU" sz="2400" b="1" dirty="0">
              <a:latin typeface="Arial" panose="020B0604020202020204" pitchFamily="34" charset="0"/>
              <a:cs typeface="Arial" panose="020B0604020202020204" pitchFamily="34" charset="0"/>
            </a:endParaRPr>
          </a:p>
        </p:txBody>
      </p:sp>
      <p:sp>
        <p:nvSpPr>
          <p:cNvPr id="12" name="TextBox 11"/>
          <p:cNvSpPr txBox="1"/>
          <p:nvPr/>
        </p:nvSpPr>
        <p:spPr>
          <a:xfrm>
            <a:off x="6721516" y="2376424"/>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10" action="ppaction://hlinksldjump"/>
              </a:rPr>
              <a:t>40</a:t>
            </a:r>
            <a:endParaRPr lang="ru-RU" sz="2400" b="1" dirty="0">
              <a:latin typeface="Arial" panose="020B0604020202020204" pitchFamily="34" charset="0"/>
              <a:cs typeface="Arial" panose="020B0604020202020204" pitchFamily="34" charset="0"/>
            </a:endParaRPr>
          </a:p>
        </p:txBody>
      </p:sp>
      <p:sp>
        <p:nvSpPr>
          <p:cNvPr id="13" name="TextBox 12"/>
          <p:cNvSpPr txBox="1"/>
          <p:nvPr/>
        </p:nvSpPr>
        <p:spPr>
          <a:xfrm>
            <a:off x="7973028" y="2376423"/>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11" action="ppaction://hlinksldjump"/>
              </a:rPr>
              <a:t>50</a:t>
            </a:r>
            <a:endParaRPr lang="ru-RU" sz="2400" b="1" dirty="0">
              <a:latin typeface="Arial" panose="020B0604020202020204" pitchFamily="34" charset="0"/>
              <a:cs typeface="Arial" panose="020B0604020202020204" pitchFamily="34" charset="0"/>
            </a:endParaRPr>
          </a:p>
        </p:txBody>
      </p:sp>
      <p:sp>
        <p:nvSpPr>
          <p:cNvPr id="14" name="TextBox 13"/>
          <p:cNvSpPr txBox="1"/>
          <p:nvPr/>
        </p:nvSpPr>
        <p:spPr>
          <a:xfrm>
            <a:off x="8016432" y="3713433"/>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12" action="ppaction://hlinksldjump"/>
              </a:rPr>
              <a:t>5</a:t>
            </a:r>
            <a:r>
              <a:rPr lang="en-US" sz="2400" b="1" dirty="0" smtClean="0">
                <a:latin typeface="Arial" panose="020B0604020202020204" pitchFamily="34" charset="0"/>
                <a:cs typeface="Arial" panose="020B0604020202020204" pitchFamily="34" charset="0"/>
                <a:hlinkClick r:id="rId12" action="ppaction://hlinksldjump"/>
              </a:rPr>
              <a:t>0</a:t>
            </a:r>
            <a:endParaRPr lang="ru-RU" sz="2400" b="1" dirty="0">
              <a:latin typeface="Arial" panose="020B0604020202020204" pitchFamily="34" charset="0"/>
              <a:cs typeface="Arial" panose="020B0604020202020204" pitchFamily="34" charset="0"/>
            </a:endParaRPr>
          </a:p>
        </p:txBody>
      </p:sp>
      <p:sp>
        <p:nvSpPr>
          <p:cNvPr id="15" name="TextBox 14"/>
          <p:cNvSpPr txBox="1"/>
          <p:nvPr/>
        </p:nvSpPr>
        <p:spPr>
          <a:xfrm>
            <a:off x="6810374" y="3713433"/>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13" action="ppaction://hlinksldjump"/>
              </a:rPr>
              <a:t>4</a:t>
            </a:r>
            <a:r>
              <a:rPr lang="en-US" sz="2400" b="1" dirty="0" smtClean="0">
                <a:latin typeface="Arial" panose="020B0604020202020204" pitchFamily="34" charset="0"/>
                <a:cs typeface="Arial" panose="020B0604020202020204" pitchFamily="34" charset="0"/>
                <a:hlinkClick r:id="rId13" action="ppaction://hlinksldjump"/>
              </a:rPr>
              <a:t>0</a:t>
            </a:r>
            <a:endParaRPr lang="ru-RU" sz="2400" b="1" dirty="0">
              <a:latin typeface="Arial" panose="020B0604020202020204" pitchFamily="34" charset="0"/>
              <a:cs typeface="Arial" panose="020B0604020202020204" pitchFamily="34" charset="0"/>
            </a:endParaRPr>
          </a:p>
        </p:txBody>
      </p:sp>
      <p:sp>
        <p:nvSpPr>
          <p:cNvPr id="16" name="TextBox 15"/>
          <p:cNvSpPr txBox="1"/>
          <p:nvPr/>
        </p:nvSpPr>
        <p:spPr>
          <a:xfrm>
            <a:off x="5685099" y="3713434"/>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14" action="ppaction://hlinksldjump"/>
              </a:rPr>
              <a:t>30</a:t>
            </a:r>
            <a:endParaRPr lang="ru-RU" sz="2400" b="1" dirty="0">
              <a:latin typeface="Arial" panose="020B0604020202020204" pitchFamily="34" charset="0"/>
              <a:cs typeface="Arial" panose="020B0604020202020204" pitchFamily="34" charset="0"/>
            </a:endParaRPr>
          </a:p>
        </p:txBody>
      </p:sp>
      <p:sp>
        <p:nvSpPr>
          <p:cNvPr id="17" name="TextBox 16"/>
          <p:cNvSpPr txBox="1"/>
          <p:nvPr/>
        </p:nvSpPr>
        <p:spPr>
          <a:xfrm>
            <a:off x="4610098" y="3713433"/>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15" action="ppaction://hlinksldjump"/>
              </a:rPr>
              <a:t>2</a:t>
            </a:r>
            <a:r>
              <a:rPr lang="en-US" sz="2400" b="1" dirty="0" smtClean="0">
                <a:latin typeface="Arial" panose="020B0604020202020204" pitchFamily="34" charset="0"/>
                <a:cs typeface="Arial" panose="020B0604020202020204" pitchFamily="34" charset="0"/>
                <a:hlinkClick r:id="rId15" action="ppaction://hlinksldjump"/>
              </a:rPr>
              <a:t>0</a:t>
            </a:r>
            <a:endParaRPr lang="ru-RU" sz="2400" b="1" dirty="0">
              <a:latin typeface="Arial" panose="020B0604020202020204" pitchFamily="34" charset="0"/>
              <a:cs typeface="Arial" panose="020B0604020202020204" pitchFamily="34" charset="0"/>
            </a:endParaRPr>
          </a:p>
        </p:txBody>
      </p:sp>
      <p:sp>
        <p:nvSpPr>
          <p:cNvPr id="18" name="TextBox 17"/>
          <p:cNvSpPr txBox="1"/>
          <p:nvPr/>
        </p:nvSpPr>
        <p:spPr>
          <a:xfrm>
            <a:off x="3584294" y="3715668"/>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16" action="ppaction://hlinksldjump"/>
              </a:rPr>
              <a:t>10</a:t>
            </a:r>
            <a:endParaRPr lang="ru-RU" sz="2400" b="1" dirty="0">
              <a:latin typeface="Arial" panose="020B0604020202020204" pitchFamily="34" charset="0"/>
              <a:cs typeface="Arial" panose="020B0604020202020204" pitchFamily="34" charset="0"/>
            </a:endParaRPr>
          </a:p>
        </p:txBody>
      </p:sp>
      <p:sp>
        <p:nvSpPr>
          <p:cNvPr id="19" name="TextBox 18"/>
          <p:cNvSpPr txBox="1"/>
          <p:nvPr/>
        </p:nvSpPr>
        <p:spPr>
          <a:xfrm>
            <a:off x="8011610" y="5464117"/>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17" action="ppaction://hlinksldjump"/>
              </a:rPr>
              <a:t>5</a:t>
            </a:r>
            <a:r>
              <a:rPr lang="en-US" sz="2400" b="1" dirty="0" smtClean="0">
                <a:latin typeface="Arial" panose="020B0604020202020204" pitchFamily="34" charset="0"/>
                <a:cs typeface="Arial" panose="020B0604020202020204" pitchFamily="34" charset="0"/>
                <a:hlinkClick r:id="rId17" action="ppaction://hlinksldjump"/>
              </a:rPr>
              <a:t>0</a:t>
            </a:r>
            <a:endParaRPr lang="ru-RU" sz="2400" b="1" dirty="0">
              <a:latin typeface="Arial" panose="020B0604020202020204" pitchFamily="34" charset="0"/>
              <a:cs typeface="Arial" panose="020B0604020202020204" pitchFamily="34" charset="0"/>
            </a:endParaRPr>
          </a:p>
        </p:txBody>
      </p:sp>
      <p:sp>
        <p:nvSpPr>
          <p:cNvPr id="20" name="TextBox 19"/>
          <p:cNvSpPr txBox="1"/>
          <p:nvPr/>
        </p:nvSpPr>
        <p:spPr>
          <a:xfrm>
            <a:off x="6810373" y="5461321"/>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18" action="ppaction://hlinksldjump"/>
              </a:rPr>
              <a:t>4</a:t>
            </a:r>
            <a:r>
              <a:rPr lang="en-US" sz="2400" b="1" dirty="0" smtClean="0">
                <a:latin typeface="Arial" panose="020B0604020202020204" pitchFamily="34" charset="0"/>
                <a:cs typeface="Arial" panose="020B0604020202020204" pitchFamily="34" charset="0"/>
                <a:hlinkClick r:id="rId18" action="ppaction://hlinksldjump"/>
              </a:rPr>
              <a:t>0</a:t>
            </a:r>
            <a:endParaRPr lang="ru-RU" sz="2400" b="1" dirty="0">
              <a:latin typeface="Arial" panose="020B0604020202020204" pitchFamily="34" charset="0"/>
              <a:cs typeface="Arial" panose="020B0604020202020204" pitchFamily="34" charset="0"/>
            </a:endParaRPr>
          </a:p>
        </p:txBody>
      </p:sp>
      <p:sp>
        <p:nvSpPr>
          <p:cNvPr id="21" name="TextBox 20"/>
          <p:cNvSpPr txBox="1"/>
          <p:nvPr/>
        </p:nvSpPr>
        <p:spPr>
          <a:xfrm>
            <a:off x="5685099" y="5461321"/>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19" action="ppaction://hlinksldjump"/>
              </a:rPr>
              <a:t>3</a:t>
            </a:r>
            <a:r>
              <a:rPr lang="en-US" sz="2400" b="1" dirty="0" smtClean="0">
                <a:latin typeface="Arial" panose="020B0604020202020204" pitchFamily="34" charset="0"/>
                <a:cs typeface="Arial" panose="020B0604020202020204" pitchFamily="34" charset="0"/>
                <a:hlinkClick r:id="rId19" action="ppaction://hlinksldjump"/>
              </a:rPr>
              <a:t>0</a:t>
            </a:r>
            <a:endParaRPr lang="ru-RU" sz="2400" b="1" dirty="0">
              <a:latin typeface="Arial" panose="020B0604020202020204" pitchFamily="34" charset="0"/>
              <a:cs typeface="Arial" panose="020B0604020202020204" pitchFamily="34" charset="0"/>
            </a:endParaRPr>
          </a:p>
        </p:txBody>
      </p:sp>
      <p:sp>
        <p:nvSpPr>
          <p:cNvPr id="22" name="TextBox 21"/>
          <p:cNvSpPr txBox="1"/>
          <p:nvPr/>
        </p:nvSpPr>
        <p:spPr>
          <a:xfrm>
            <a:off x="4613957" y="5461322"/>
            <a:ext cx="833377" cy="461665"/>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hlinkClick r:id="rId20" action="ppaction://hlinksldjump"/>
              </a:rPr>
              <a:t>2</a:t>
            </a:r>
            <a:r>
              <a:rPr lang="en-US" sz="2400" b="1" dirty="0" smtClean="0">
                <a:latin typeface="Arial" panose="020B0604020202020204" pitchFamily="34" charset="0"/>
                <a:cs typeface="Arial" panose="020B0604020202020204" pitchFamily="34" charset="0"/>
                <a:hlinkClick r:id="rId20" action="ppaction://hlinksldjump"/>
              </a:rPr>
              <a:t>0</a:t>
            </a:r>
            <a:endParaRPr lang="ru-RU" sz="2400" b="1" dirty="0">
              <a:latin typeface="Arial" panose="020B0604020202020204" pitchFamily="34" charset="0"/>
              <a:cs typeface="Arial" panose="020B0604020202020204" pitchFamily="34" charset="0"/>
            </a:endParaRPr>
          </a:p>
        </p:txBody>
      </p:sp>
      <p:sp>
        <p:nvSpPr>
          <p:cNvPr id="23" name="TextBox 22"/>
          <p:cNvSpPr txBox="1"/>
          <p:nvPr/>
        </p:nvSpPr>
        <p:spPr>
          <a:xfrm>
            <a:off x="3584294" y="5461322"/>
            <a:ext cx="833377" cy="461665"/>
          </a:xfrm>
          <a:prstGeom prst="rect">
            <a:avLst/>
          </a:prstGeom>
          <a:noFill/>
        </p:spPr>
        <p:txBody>
          <a:bodyPr wrap="square" rtlCol="0">
            <a:spAutoFit/>
          </a:bodyPr>
          <a:lstStyle/>
          <a:p>
            <a:pPr algn="ctr"/>
            <a:r>
              <a:rPr lang="en-US" sz="2400" b="1" dirty="0" smtClean="0">
                <a:latin typeface="Arial" panose="020B0604020202020204" pitchFamily="34" charset="0"/>
                <a:cs typeface="Arial" panose="020B0604020202020204" pitchFamily="34" charset="0"/>
                <a:hlinkClick r:id="rId21" action="ppaction://hlinksldjump"/>
              </a:rPr>
              <a:t>10</a:t>
            </a:r>
            <a:endParaRPr lang="ru-RU"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77130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27" restart="whenNotActive" fill="hold" evtFilter="cancelBubble" nodeType="interactiveSeq">
                <p:stCondLst>
                  <p:cond evt="onClick" delay="0">
                    <p:tgtEl>
                      <p:spTgt spid="9"/>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7" restart="whenNotActive" fill="hold" evtFilter="cancelBubble" nodeType="interactiveSeq">
                <p:stCondLst>
                  <p:cond evt="onClick" delay="0">
                    <p:tgtEl>
                      <p:spTgt spid="11"/>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42" restart="whenNotActive" fill="hold" evtFilter="cancelBubble" nodeType="interactiveSeq">
                <p:stCondLst>
                  <p:cond evt="onClick" delay="0">
                    <p:tgtEl>
                      <p:spTgt spid="12"/>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2" restart="whenNotActive" fill="hold" evtFilter="cancelBubble" nodeType="interactiveSeq">
                <p:stCondLst>
                  <p:cond evt="onClick" delay="0">
                    <p:tgtEl>
                      <p:spTgt spid="14"/>
                    </p:tgtEl>
                  </p:cond>
                </p:stCondLst>
                <p:endSync evt="end" delay="0">
                  <p:rtn val="all"/>
                </p:endSync>
                <p:childTnLst>
                  <p:par>
                    <p:cTn id="53" fill="hold">
                      <p:stCondLst>
                        <p:cond delay="0"/>
                      </p:stCondLst>
                      <p:childTnLst>
                        <p:par>
                          <p:cTn id="54" fill="hold">
                            <p:stCondLst>
                              <p:cond delay="0"/>
                            </p:stCondLst>
                            <p:childTnLst>
                              <p:par>
                                <p:cTn id="55" presetID="1" presetClass="exit"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57" restart="whenNotActive" fill="hold" evtFilter="cancelBubble" nodeType="interactiveSeq">
                <p:stCondLst>
                  <p:cond evt="onClick" delay="0">
                    <p:tgtEl>
                      <p:spTgt spid="15"/>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62" restart="whenNotActive" fill="hold" evtFilter="cancelBubble" nodeType="interactiveSeq">
                <p:stCondLst>
                  <p:cond evt="onClick" delay="0">
                    <p:tgtEl>
                      <p:spTgt spid="16"/>
                    </p:tgtEl>
                  </p:cond>
                </p:stCondLst>
                <p:endSync evt="end" delay="0">
                  <p:rtn val="all"/>
                </p:endSync>
                <p:childTnLst>
                  <p:par>
                    <p:cTn id="63" fill="hold">
                      <p:stCondLst>
                        <p:cond delay="0"/>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67" restart="whenNotActive" fill="hold" evtFilter="cancelBubble" nodeType="interactiveSeq">
                <p:stCondLst>
                  <p:cond evt="onClick" delay="0">
                    <p:tgtEl>
                      <p:spTgt spid="17"/>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72" restart="whenNotActive" fill="hold" evtFilter="cancelBubble" nodeType="interactiveSeq">
                <p:stCondLst>
                  <p:cond evt="onClick" delay="0">
                    <p:tgtEl>
                      <p:spTgt spid="18"/>
                    </p:tgtEl>
                  </p:cond>
                </p:stCondLst>
                <p:endSync evt="end" delay="0">
                  <p:rtn val="all"/>
                </p:endSync>
                <p:childTnLst>
                  <p:par>
                    <p:cTn id="73" fill="hold">
                      <p:stCondLst>
                        <p:cond delay="0"/>
                      </p:stCondLst>
                      <p:childTnLst>
                        <p:par>
                          <p:cTn id="74" fill="hold">
                            <p:stCondLst>
                              <p:cond delay="0"/>
                            </p:stCondLst>
                            <p:childTnLst>
                              <p:par>
                                <p:cTn id="75" presetID="1" presetClass="exit" presetSubtype="0" fill="hold" grpId="0" nodeType="clickEffect">
                                  <p:stCondLst>
                                    <p:cond delay="0"/>
                                  </p:stCondLst>
                                  <p:childTnLst>
                                    <p:set>
                                      <p:cBhvr>
                                        <p:cTn id="76" dur="1" fill="hold">
                                          <p:stCondLst>
                                            <p:cond delay="0"/>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77" restart="whenNotActive" fill="hold" evtFilter="cancelBubble" nodeType="interactiveSeq">
                <p:stCondLst>
                  <p:cond evt="onClick" delay="0">
                    <p:tgtEl>
                      <p:spTgt spid="19"/>
                    </p:tgtEl>
                  </p:cond>
                </p:stCondLst>
                <p:endSync evt="end" delay="0">
                  <p:rtn val="all"/>
                </p:endSync>
                <p:childTnLst>
                  <p:par>
                    <p:cTn id="78" fill="hold">
                      <p:stCondLst>
                        <p:cond delay="0"/>
                      </p:stCondLst>
                      <p:childTnLst>
                        <p:par>
                          <p:cTn id="79" fill="hold">
                            <p:stCondLst>
                              <p:cond delay="0"/>
                            </p:stCondLst>
                            <p:childTnLst>
                              <p:par>
                                <p:cTn id="80" presetID="1" presetClass="exit" presetSubtype="0" fill="hold" grpId="0" nodeType="clickEffect">
                                  <p:stCondLst>
                                    <p:cond delay="0"/>
                                  </p:stCondLst>
                                  <p:childTnLst>
                                    <p:set>
                                      <p:cBhvr>
                                        <p:cTn id="81" dur="1" fill="hold">
                                          <p:stCondLst>
                                            <p:cond delay="0"/>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82" restart="whenNotActive" fill="hold" evtFilter="cancelBubble" nodeType="interactiveSeq">
                <p:stCondLst>
                  <p:cond evt="onClick" delay="0">
                    <p:tgtEl>
                      <p:spTgt spid="20"/>
                    </p:tgtEl>
                  </p:cond>
                </p:stCondLst>
                <p:endSync evt="end" delay="0">
                  <p:rtn val="all"/>
                </p:endSync>
                <p:childTnLst>
                  <p:par>
                    <p:cTn id="83" fill="hold">
                      <p:stCondLst>
                        <p:cond delay="0"/>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87" restart="whenNotActive" fill="hold" evtFilter="cancelBubble" nodeType="interactiveSeq">
                <p:stCondLst>
                  <p:cond evt="onClick" delay="0">
                    <p:tgtEl>
                      <p:spTgt spid="21"/>
                    </p:tgtEl>
                  </p:cond>
                </p:stCondLst>
                <p:endSync evt="end" delay="0">
                  <p:rtn val="all"/>
                </p:endSync>
                <p:childTnLst>
                  <p:par>
                    <p:cTn id="88" fill="hold">
                      <p:stCondLst>
                        <p:cond delay="0"/>
                      </p:stCondLst>
                      <p:childTnLst>
                        <p:par>
                          <p:cTn id="89" fill="hold">
                            <p:stCondLst>
                              <p:cond delay="0"/>
                            </p:stCondLst>
                            <p:childTnLst>
                              <p:par>
                                <p:cTn id="90" presetID="1" presetClass="exit" presetSubtype="0" fill="hold" grpId="0" nodeType="clickEffect">
                                  <p:stCondLst>
                                    <p:cond delay="0"/>
                                  </p:stCondLst>
                                  <p:childTnLst>
                                    <p:set>
                                      <p:cBhvr>
                                        <p:cTn id="91" dur="1" fill="hold">
                                          <p:stCondLst>
                                            <p:cond delay="0"/>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92" restart="whenNotActive" fill="hold" evtFilter="cancelBubble" nodeType="interactiveSeq">
                <p:stCondLst>
                  <p:cond evt="onClick" delay="0">
                    <p:tgtEl>
                      <p:spTgt spid="22"/>
                    </p:tgtEl>
                  </p:cond>
                </p:stCondLst>
                <p:endSync evt="end" delay="0">
                  <p:rtn val="all"/>
                </p:endSync>
                <p:childTnLst>
                  <p:par>
                    <p:cTn id="93" fill="hold">
                      <p:stCondLst>
                        <p:cond delay="0"/>
                      </p:stCondLst>
                      <p:childTnLst>
                        <p:par>
                          <p:cTn id="94" fill="hold">
                            <p:stCondLst>
                              <p:cond delay="0"/>
                            </p:stCondLst>
                            <p:childTnLst>
                              <p:par>
                                <p:cTn id="95" presetID="1" presetClass="exit" presetSubtype="0" fill="hold" grpId="0" nodeType="clickEffect">
                                  <p:stCondLst>
                                    <p:cond delay="0"/>
                                  </p:stCondLst>
                                  <p:childTnLst>
                                    <p:set>
                                      <p:cBhvr>
                                        <p:cTn id="96"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97" restart="whenNotActive" fill="hold" evtFilter="cancelBubble" nodeType="interactiveSeq">
                <p:stCondLst>
                  <p:cond evt="onClick" delay="0">
                    <p:tgtEl>
                      <p:spTgt spid="23"/>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0" nodeType="clickEffect">
                                  <p:stCondLst>
                                    <p:cond delay="0"/>
                                  </p:stCondLst>
                                  <p:childTnLst>
                                    <p:set>
                                      <p:cBhvr>
                                        <p:cTn id="101" dur="1" fill="hold">
                                          <p:stCondLst>
                                            <p:cond delay="0"/>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2"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9975" y="123997"/>
            <a:ext cx="839338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Физические величины (30)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463296" y="1324832"/>
            <a:ext cx="8412480" cy="2554545"/>
          </a:xfrm>
          <a:prstGeom prst="rect">
            <a:avLst/>
          </a:prstGeom>
        </p:spPr>
        <p:txBody>
          <a:bodyPr wrap="square">
            <a:spAutoFit/>
          </a:bodyPr>
          <a:lstStyle/>
          <a:p>
            <a:r>
              <a:rPr lang="ru-RU" sz="3200" dirty="0" smtClean="0">
                <a:effectLst/>
                <a:latin typeface="Times New Roman" panose="02020603050405020304" pitchFamily="18" charset="0"/>
                <a:ea typeface="Calibri" panose="020F0502020204030204" pitchFamily="34" charset="0"/>
              </a:rPr>
              <a:t>Векторная физическая величина, являющаяся мерой взаимодействия тела с другими телами, в результате которого тело приобретает ускорение (или изменяет свою форму и размеры). </a:t>
            </a:r>
            <a:endParaRPr lang="ru-RU" sz="3200" dirty="0"/>
          </a:p>
        </p:txBody>
      </p:sp>
      <p:sp>
        <p:nvSpPr>
          <p:cNvPr id="4" name="Прямоугольник 3"/>
          <p:cNvSpPr/>
          <p:nvPr/>
        </p:nvSpPr>
        <p:spPr>
          <a:xfrm>
            <a:off x="4016027" y="5085326"/>
            <a:ext cx="2031325" cy="769441"/>
          </a:xfrm>
          <a:prstGeom prst="rect">
            <a:avLst/>
          </a:prstGeom>
        </p:spPr>
        <p:txBody>
          <a:bodyPr wrap="none">
            <a:spAutoFit/>
          </a:bodyPr>
          <a:lstStyle/>
          <a:p>
            <a:r>
              <a:rPr lang="ru-RU" sz="4400" dirty="0" smtClean="0">
                <a:effectLst/>
                <a:latin typeface="Times New Roman" panose="02020603050405020304" pitchFamily="18" charset="0"/>
                <a:ea typeface="Calibri" panose="020F0502020204030204" pitchFamily="34" charset="0"/>
              </a:rPr>
              <a:t>(</a:t>
            </a:r>
            <a:r>
              <a:rPr lang="ru-RU" sz="4400" b="1" dirty="0" smtClean="0">
                <a:effectLst/>
                <a:latin typeface="Times New Roman" panose="02020603050405020304" pitchFamily="18" charset="0"/>
                <a:ea typeface="Calibri" panose="020F0502020204030204" pitchFamily="34" charset="0"/>
              </a:rPr>
              <a:t>Сила )</a:t>
            </a:r>
            <a:endParaRPr lang="ru-RU" sz="4400" dirty="0"/>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4155969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9975" y="123997"/>
            <a:ext cx="839338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Физические величины (40)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89975" y="1673526"/>
            <a:ext cx="7900416" cy="1200329"/>
          </a:xfrm>
          <a:prstGeom prst="rect">
            <a:avLst/>
          </a:prstGeom>
        </p:spPr>
        <p:txBody>
          <a:bodyPr wrap="square">
            <a:spAutoFit/>
          </a:bodyPr>
          <a:lstStyle/>
          <a:p>
            <a:pPr>
              <a:spcAft>
                <a:spcPts val="0"/>
              </a:spcAft>
            </a:pPr>
            <a:r>
              <a:rPr lang="ru-RU" sz="3600" dirty="0" smtClean="0">
                <a:effectLst/>
                <a:latin typeface="Times New Roman" panose="02020603050405020304" pitchFamily="18" charset="0"/>
                <a:ea typeface="Calibri" panose="020F0502020204030204" pitchFamily="34" charset="0"/>
                <a:cs typeface="Times New Roman" panose="02020603050405020304" pitchFamily="18" charset="0"/>
              </a:rPr>
              <a:t>Количественная мера измерения внутренней энергии при теплообмене. </a:t>
            </a:r>
            <a:endParaRPr lang="ru-RU" sz="3600" dirty="0" smtClean="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2019807" y="4865870"/>
            <a:ext cx="4933723" cy="646331"/>
          </a:xfrm>
          <a:prstGeom prst="rect">
            <a:avLst/>
          </a:prstGeom>
        </p:spPr>
        <p:txBody>
          <a:bodyPr wrap="none">
            <a:spAutoFit/>
          </a:bodyPr>
          <a:lstStyle/>
          <a:p>
            <a:pPr algn="r">
              <a:spcAft>
                <a:spcPts val="0"/>
              </a:spcAft>
            </a:pPr>
            <a:r>
              <a:rPr lang="ru-RU" sz="3600" b="1" dirty="0" smtClean="0">
                <a:effectLst/>
                <a:latin typeface="Times New Roman" panose="02020603050405020304" pitchFamily="18" charset="0"/>
                <a:ea typeface="Calibri" panose="020F0502020204030204" pitchFamily="34" charset="0"/>
                <a:cs typeface="Times New Roman" panose="02020603050405020304" pitchFamily="18" charset="0"/>
              </a:rPr>
              <a:t>(Количество теплоты )</a:t>
            </a:r>
            <a:endParaRPr lang="ru-RU"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737970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9975" y="123997"/>
            <a:ext cx="839338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Физические величины (50)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524256" y="1553063"/>
            <a:ext cx="8159107" cy="1569660"/>
          </a:xfrm>
          <a:prstGeom prst="rect">
            <a:avLst/>
          </a:prstGeom>
        </p:spPr>
        <p:txBody>
          <a:bodyPr wrap="square">
            <a:spAutoFit/>
          </a:bodyPr>
          <a:lstStyle/>
          <a:p>
            <a:pPr>
              <a:spcAft>
                <a:spcPts val="0"/>
              </a:spcAft>
            </a:pP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Суммарная сила упругости тела, действующая при наличии силы тяжести на все связи (опору, подвес). </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3419414" y="4743950"/>
            <a:ext cx="2368790" cy="646331"/>
          </a:xfrm>
          <a:prstGeom prst="rect">
            <a:avLst/>
          </a:prstGeom>
        </p:spPr>
        <p:txBody>
          <a:bodyPr wrap="none">
            <a:spAutoFit/>
          </a:bodyPr>
          <a:lstStyle/>
          <a:p>
            <a:r>
              <a:rPr lang="ru-RU" sz="36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3600" b="1" dirty="0" smtClean="0">
                <a:effectLst/>
                <a:latin typeface="Times New Roman" panose="02020603050405020304" pitchFamily="18" charset="0"/>
                <a:ea typeface="Calibri" panose="020F0502020204030204" pitchFamily="34" charset="0"/>
                <a:cs typeface="Times New Roman" panose="02020603050405020304" pitchFamily="18" charset="0"/>
              </a:rPr>
              <a:t>Вес тела</a:t>
            </a:r>
            <a:r>
              <a:rPr lang="ru-RU" sz="3600" dirty="0" smtClean="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600" dirty="0"/>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27216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r="43875"/>
          <a:stretch/>
        </p:blipFill>
        <p:spPr>
          <a:xfrm>
            <a:off x="718366" y="1249875"/>
            <a:ext cx="6721993" cy="4775759"/>
          </a:xfrm>
          <a:prstGeom prst="rect">
            <a:avLst/>
          </a:prstGeom>
        </p:spPr>
      </p:pic>
      <p:sp>
        <p:nvSpPr>
          <p:cNvPr id="2" name="Прямоугольник 1"/>
          <p:cNvSpPr/>
          <p:nvPr/>
        </p:nvSpPr>
        <p:spPr>
          <a:xfrm>
            <a:off x="718366" y="90785"/>
            <a:ext cx="7973979" cy="830997"/>
          </a:xfrm>
          <a:prstGeom prst="rect">
            <a:avLst/>
          </a:prstGeom>
          <a:noFill/>
        </p:spPr>
        <p:txBody>
          <a:bodyPr wrap="none" lIns="91440" tIns="45720" rIns="91440" bIns="45720">
            <a:spAutoFit/>
          </a:body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Происхождение слов (10)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4" name="Прямоугольник 3"/>
          <p:cNvSpPr/>
          <p:nvPr/>
        </p:nvSpPr>
        <p:spPr>
          <a:xfrm>
            <a:off x="1885950" y="1927562"/>
            <a:ext cx="4572000" cy="2677656"/>
          </a:xfrm>
          <a:prstGeom prst="rect">
            <a:avLst/>
          </a:prstGeom>
        </p:spPr>
        <p:txBody>
          <a:bodyPr>
            <a:spAutoFit/>
          </a:bodyPr>
          <a:lstStyle/>
          <a:p>
            <a:pPr>
              <a:spcAft>
                <a:spcPts val="0"/>
              </a:spcAft>
            </a:pPr>
            <a:r>
              <a:rPr lang="ru-RU" sz="2800" b="1" i="1" u="sng" dirty="0" smtClean="0">
                <a:solidFill>
                  <a:schemeClr val="bg1"/>
                </a:solidFill>
                <a:effectLst/>
                <a:latin typeface="Times New Roman" panose="02020603050405020304" pitchFamily="18" charset="0"/>
                <a:ea typeface="Times New Roman" panose="02020603050405020304" pitchFamily="18" charset="0"/>
              </a:rPr>
              <a:t>ТЕЛЕВИЗОР</a:t>
            </a:r>
            <a:r>
              <a:rPr lang="ru-RU" sz="2800" dirty="0" smtClean="0">
                <a:solidFill>
                  <a:schemeClr val="bg1"/>
                </a:solidFill>
                <a:effectLst/>
                <a:latin typeface="Times New Roman" panose="02020603050405020304" pitchFamily="18" charset="0"/>
                <a:ea typeface="Times New Roman" panose="02020603050405020304" pitchFamily="18" charset="0"/>
              </a:rPr>
              <a:t> - это слово</a:t>
            </a:r>
            <a:br>
              <a:rPr lang="ru-RU" sz="2800" dirty="0" smtClean="0">
                <a:solidFill>
                  <a:schemeClr val="bg1"/>
                </a:solidFill>
                <a:effectLst/>
                <a:latin typeface="Times New Roman" panose="02020603050405020304" pitchFamily="18" charset="0"/>
                <a:ea typeface="Times New Roman" panose="02020603050405020304" pitchFamily="18" charset="0"/>
              </a:rPr>
            </a:br>
            <a:r>
              <a:rPr lang="ru-RU" sz="2800" dirty="0" smtClean="0">
                <a:solidFill>
                  <a:schemeClr val="bg1"/>
                </a:solidFill>
                <a:effectLst/>
                <a:latin typeface="Times New Roman" panose="02020603050405020304" pitchFamily="18" charset="0"/>
                <a:ea typeface="Times New Roman" panose="02020603050405020304" pitchFamily="18" charset="0"/>
              </a:rPr>
              <a:t>1) латинское, </a:t>
            </a:r>
            <a:br>
              <a:rPr lang="ru-RU" sz="2800" dirty="0" smtClean="0">
                <a:solidFill>
                  <a:schemeClr val="bg1"/>
                </a:solidFill>
                <a:effectLst/>
                <a:latin typeface="Times New Roman" panose="02020603050405020304" pitchFamily="18" charset="0"/>
                <a:ea typeface="Times New Roman" panose="02020603050405020304" pitchFamily="18" charset="0"/>
              </a:rPr>
            </a:br>
            <a:r>
              <a:rPr lang="ru-RU" sz="2800" dirty="0" smtClean="0">
                <a:solidFill>
                  <a:schemeClr val="bg1"/>
                </a:solidFill>
                <a:effectLst/>
                <a:latin typeface="Times New Roman" panose="02020603050405020304" pitchFamily="18" charset="0"/>
                <a:ea typeface="Times New Roman" panose="02020603050405020304" pitchFamily="18" charset="0"/>
              </a:rPr>
              <a:t>2) русское, </a:t>
            </a:r>
            <a:br>
              <a:rPr lang="ru-RU" sz="2800" dirty="0" smtClean="0">
                <a:solidFill>
                  <a:schemeClr val="bg1"/>
                </a:solidFill>
                <a:effectLst/>
                <a:latin typeface="Times New Roman" panose="02020603050405020304" pitchFamily="18" charset="0"/>
                <a:ea typeface="Times New Roman" panose="02020603050405020304" pitchFamily="18" charset="0"/>
              </a:rPr>
            </a:br>
            <a:r>
              <a:rPr lang="ru-RU" sz="2800" dirty="0" smtClean="0">
                <a:solidFill>
                  <a:schemeClr val="bg1"/>
                </a:solidFill>
                <a:effectLst/>
                <a:latin typeface="Times New Roman" panose="02020603050405020304" pitchFamily="18" charset="0"/>
                <a:ea typeface="Times New Roman" panose="02020603050405020304" pitchFamily="18" charset="0"/>
              </a:rPr>
              <a:t>3) французское, </a:t>
            </a:r>
            <a:br>
              <a:rPr lang="ru-RU" sz="2800" dirty="0" smtClean="0">
                <a:solidFill>
                  <a:schemeClr val="bg1"/>
                </a:solidFill>
                <a:effectLst/>
                <a:latin typeface="Times New Roman" panose="02020603050405020304" pitchFamily="18" charset="0"/>
                <a:ea typeface="Times New Roman" panose="02020603050405020304" pitchFamily="18" charset="0"/>
              </a:rPr>
            </a:br>
            <a:r>
              <a:rPr lang="ru-RU" sz="2800" dirty="0" smtClean="0">
                <a:solidFill>
                  <a:schemeClr val="bg1"/>
                </a:solidFill>
                <a:effectLst/>
                <a:latin typeface="Times New Roman" panose="02020603050405020304" pitchFamily="18" charset="0"/>
                <a:ea typeface="Times New Roman" panose="02020603050405020304" pitchFamily="18" charset="0"/>
              </a:rPr>
              <a:t>4) испанское, </a:t>
            </a:r>
            <a:br>
              <a:rPr lang="ru-RU" sz="2800" dirty="0" smtClean="0">
                <a:solidFill>
                  <a:schemeClr val="bg1"/>
                </a:solidFill>
                <a:effectLst/>
                <a:latin typeface="Times New Roman" panose="02020603050405020304" pitchFamily="18" charset="0"/>
                <a:ea typeface="Times New Roman" panose="02020603050405020304" pitchFamily="18" charset="0"/>
              </a:rPr>
            </a:br>
            <a:r>
              <a:rPr lang="ru-RU" sz="2800" dirty="0" smtClean="0">
                <a:solidFill>
                  <a:schemeClr val="bg1"/>
                </a:solidFill>
                <a:effectLst/>
                <a:latin typeface="Times New Roman" panose="02020603050405020304" pitchFamily="18" charset="0"/>
                <a:ea typeface="Times New Roman" panose="02020603050405020304" pitchFamily="18" charset="0"/>
              </a:rPr>
              <a:t>5) итальянское. </a:t>
            </a:r>
            <a:endParaRPr lang="ru-RU" sz="2800" dirty="0">
              <a:solidFill>
                <a:schemeClr val="bg1"/>
              </a:solidFill>
              <a:effectLst/>
              <a:latin typeface="Times New Roman" panose="02020603050405020304" pitchFamily="18" charset="0"/>
              <a:ea typeface="Times New Roman" panose="02020603050405020304" pitchFamily="18" charset="0"/>
            </a:endParaRPr>
          </a:p>
        </p:txBody>
      </p:sp>
      <p:sp>
        <p:nvSpPr>
          <p:cNvPr id="5" name="Прямоугольник 4"/>
          <p:cNvSpPr/>
          <p:nvPr/>
        </p:nvSpPr>
        <p:spPr>
          <a:xfrm>
            <a:off x="3543498" y="5920859"/>
            <a:ext cx="3037242" cy="461665"/>
          </a:xfrm>
          <a:prstGeom prst="rect">
            <a:avLst/>
          </a:prstGeom>
        </p:spPr>
        <p:txBody>
          <a:bodyPr wrap="none">
            <a:spAutoFit/>
          </a:bodyPr>
          <a:lstStyle/>
          <a:p>
            <a:pPr>
              <a:spcAft>
                <a:spcPts val="0"/>
              </a:spcAft>
            </a:pPr>
            <a:r>
              <a:rPr lang="ru-RU" sz="2400" i="1" dirty="0" smtClean="0">
                <a:effectLst/>
                <a:latin typeface="Times New Roman" panose="02020603050405020304" pitchFamily="18" charset="0"/>
                <a:ea typeface="Times New Roman" panose="02020603050405020304" pitchFamily="18" charset="0"/>
              </a:rPr>
              <a:t>(Ответ: латинское.) </a:t>
            </a:r>
            <a:endParaRPr lang="ru-RU" sz="2400" dirty="0">
              <a:effectLst/>
              <a:latin typeface="Times New Roman" panose="02020603050405020304" pitchFamily="18" charset="0"/>
              <a:ea typeface="Times New Roman" panose="02020603050405020304" pitchFamily="18" charset="0"/>
            </a:endParaRPr>
          </a:p>
        </p:txBody>
      </p:sp>
      <p:sp>
        <p:nvSpPr>
          <p:cNvPr id="3" name="Управляющая кнопка: домой 2">
            <a:hlinkClick r:id="rId3" action="ppaction://hlinksldjump" highlightClick="1"/>
          </p:cNvPr>
          <p:cNvSpPr/>
          <p:nvPr/>
        </p:nvSpPr>
        <p:spPr>
          <a:xfrm>
            <a:off x="8437937" y="6182886"/>
            <a:ext cx="508816" cy="399276"/>
          </a:xfrm>
          <a:prstGeom prst="actionButtonHo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93528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09396" y="197149"/>
            <a:ext cx="797397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Происхождение слов (20)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1505713" y="1619850"/>
            <a:ext cx="4572000" cy="3108543"/>
          </a:xfrm>
          <a:prstGeom prst="rect">
            <a:avLst/>
          </a:prstGeom>
        </p:spPr>
        <p:txBody>
          <a:bodyPr>
            <a:spAutoFit/>
          </a:bodyPr>
          <a:lstStyle/>
          <a:p>
            <a:pPr>
              <a:spcAft>
                <a:spcPts val="0"/>
              </a:spcAft>
            </a:pPr>
            <a:r>
              <a:rPr lang="ru-RU" sz="2800" b="1" i="1" u="sng" dirty="0" smtClean="0">
                <a:effectLst/>
                <a:latin typeface="Times New Roman" panose="02020603050405020304" pitchFamily="18" charset="0"/>
                <a:ea typeface="Times New Roman" panose="02020603050405020304" pitchFamily="18" charset="0"/>
              </a:rPr>
              <a:t>ТЕЛЕФОН </a:t>
            </a:r>
            <a:r>
              <a:rPr lang="ru-RU" sz="2800" dirty="0" smtClean="0">
                <a:effectLst/>
                <a:latin typeface="Times New Roman" panose="02020603050405020304" pitchFamily="18" charset="0"/>
                <a:ea typeface="Times New Roman" panose="02020603050405020304" pitchFamily="18" charset="0"/>
              </a:rPr>
              <a:t>- это слово</a:t>
            </a:r>
          </a:p>
          <a:p>
            <a:pPr>
              <a:spcAft>
                <a:spcPts val="0"/>
              </a:spcAft>
            </a:pPr>
            <a:r>
              <a:rPr lang="ru-RU" sz="2800" dirty="0" smtClean="0">
                <a:effectLst/>
                <a:latin typeface="Times New Roman" panose="02020603050405020304" pitchFamily="18" charset="0"/>
                <a:ea typeface="Times New Roman" panose="02020603050405020304" pitchFamily="18" charset="0"/>
              </a:rPr>
              <a:t>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1) турецкое,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2) греческое,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3) русское,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4) финское,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5) немецкое. </a:t>
            </a:r>
            <a:endParaRPr lang="ru-RU" sz="2800" dirty="0">
              <a:effectLst/>
              <a:latin typeface="Times New Roman" panose="02020603050405020304" pitchFamily="18" charset="0"/>
              <a:ea typeface="Times New Roman" panose="02020603050405020304" pitchFamily="18" charset="0"/>
            </a:endParaRPr>
          </a:p>
        </p:txBody>
      </p:sp>
      <p:sp>
        <p:nvSpPr>
          <p:cNvPr id="4" name="Прямоугольник 3"/>
          <p:cNvSpPr/>
          <p:nvPr/>
        </p:nvSpPr>
        <p:spPr>
          <a:xfrm>
            <a:off x="3484638" y="5609582"/>
            <a:ext cx="3809313" cy="584775"/>
          </a:xfrm>
          <a:prstGeom prst="rect">
            <a:avLst/>
          </a:prstGeom>
        </p:spPr>
        <p:txBody>
          <a:bodyPr wrap="none">
            <a:spAutoFit/>
          </a:bodyPr>
          <a:lstStyle/>
          <a:p>
            <a:r>
              <a:rPr lang="ru-RU" sz="3200" i="1" dirty="0" smtClean="0">
                <a:effectLst/>
                <a:latin typeface="Times New Roman" panose="02020603050405020304" pitchFamily="18" charset="0"/>
                <a:ea typeface="Times New Roman" panose="02020603050405020304" pitchFamily="18" charset="0"/>
              </a:rPr>
              <a:t>(Ответ: греческое.) </a:t>
            </a:r>
            <a:endParaRPr lang="ru-RU" sz="3200" dirty="0"/>
          </a:p>
        </p:txBody>
      </p:sp>
      <p:pic>
        <p:nvPicPr>
          <p:cNvPr id="5" name="Рисунок 4"/>
          <p:cNvPicPr>
            <a:picLocks noChangeAspect="1"/>
          </p:cNvPicPr>
          <p:nvPr/>
        </p:nvPicPr>
        <p:blipFill>
          <a:blip r:embed="rId2"/>
          <a:stretch>
            <a:fillRect/>
          </a:stretch>
        </p:blipFill>
        <p:spPr>
          <a:xfrm>
            <a:off x="5279566" y="2109215"/>
            <a:ext cx="3194723" cy="2129815"/>
          </a:xfrm>
          <a:prstGeom prst="rect">
            <a:avLst/>
          </a:prstGeom>
        </p:spPr>
      </p:pic>
      <p:sp>
        <p:nvSpPr>
          <p:cNvPr id="6" name="Управляющая кнопка: домой 5">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05771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60628" y="136189"/>
            <a:ext cx="797397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Происхождение слов (30)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965278" y="1498938"/>
            <a:ext cx="4572000" cy="3108543"/>
          </a:xfrm>
          <a:prstGeom prst="rect">
            <a:avLst/>
          </a:prstGeom>
        </p:spPr>
        <p:txBody>
          <a:bodyPr>
            <a:spAutoFit/>
          </a:bodyPr>
          <a:lstStyle/>
          <a:p>
            <a:r>
              <a:rPr lang="ru-RU" sz="2800" b="1" i="1" u="sng" dirty="0" smtClean="0">
                <a:effectLst/>
                <a:latin typeface="Times New Roman" panose="02020603050405020304" pitchFamily="18" charset="0"/>
                <a:ea typeface="Calibri" panose="020F0502020204030204" pitchFamily="34" charset="0"/>
                <a:cs typeface="Times New Roman" panose="02020603050405020304" pitchFamily="18" charset="0"/>
              </a:rPr>
              <a:t>КИЛОГРАММ</a:t>
            </a: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 - это слово</a:t>
            </a:r>
          </a:p>
          <a:p>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
            </a:r>
            <a:b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1) русское, </a:t>
            </a:r>
            <a:b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2) немецкое, </a:t>
            </a:r>
            <a:b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3) английское, </a:t>
            </a:r>
            <a:b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4) китайское, </a:t>
            </a:r>
            <a:b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b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5) греческое. </a:t>
            </a:r>
            <a:endParaRPr lang="ru-RU" sz="28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464724" y="5682734"/>
            <a:ext cx="4145109" cy="646331"/>
          </a:xfrm>
          <a:prstGeom prst="rect">
            <a:avLst/>
          </a:prstGeom>
        </p:spPr>
        <p:txBody>
          <a:bodyPr wrap="none">
            <a:spAutoFit/>
          </a:bodyPr>
          <a:lstStyle/>
          <a:p>
            <a:r>
              <a:rPr lang="ru-RU" sz="3600" i="1"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ru-RU" sz="3600" i="1" dirty="0" err="1" smtClean="0">
                <a:effectLst/>
                <a:latin typeface="Times New Roman" panose="02020603050405020304" pitchFamily="18" charset="0"/>
                <a:ea typeface="Calibri" panose="020F0502020204030204" pitchFamily="34" charset="0"/>
                <a:cs typeface="Times New Roman" panose="02020603050405020304" pitchFamily="18" charset="0"/>
              </a:rPr>
              <a:t>Ответ:греческое</a:t>
            </a:r>
            <a:r>
              <a:rPr lang="ru-RU" sz="3600" i="1" dirty="0" smtClean="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6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3693160" y="2182368"/>
            <a:ext cx="4643120" cy="2785872"/>
          </a:xfrm>
          <a:prstGeom prst="rect">
            <a:avLst/>
          </a:prstGeom>
        </p:spPr>
      </p:pic>
      <p:sp>
        <p:nvSpPr>
          <p:cNvPr id="7" name="Управляющая кнопка: домой 6">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692891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6244" y="136189"/>
            <a:ext cx="797397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Происхождение слов (40)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1091184" y="1401402"/>
            <a:ext cx="4572000" cy="3108543"/>
          </a:xfrm>
          <a:prstGeom prst="rect">
            <a:avLst/>
          </a:prstGeom>
        </p:spPr>
        <p:txBody>
          <a:bodyPr>
            <a:spAutoFit/>
          </a:bodyPr>
          <a:lstStyle/>
          <a:p>
            <a:pPr>
              <a:spcAft>
                <a:spcPts val="0"/>
              </a:spcAft>
            </a:pPr>
            <a:r>
              <a:rPr lang="ru-RU" sz="2800" b="1" i="1" u="sng" dirty="0" smtClean="0">
                <a:effectLst/>
                <a:latin typeface="Times New Roman" panose="02020603050405020304" pitchFamily="18" charset="0"/>
                <a:ea typeface="Times New Roman" panose="02020603050405020304" pitchFamily="18" charset="0"/>
              </a:rPr>
              <a:t>КАЛОРИМЕТР</a:t>
            </a:r>
            <a:r>
              <a:rPr lang="ru-RU" sz="2800" dirty="0" smtClean="0">
                <a:effectLst/>
                <a:latin typeface="Times New Roman" panose="02020603050405020304" pitchFamily="18" charset="0"/>
                <a:ea typeface="Times New Roman" panose="02020603050405020304" pitchFamily="18" charset="0"/>
              </a:rPr>
              <a:t> - это слово</a:t>
            </a:r>
          </a:p>
          <a:p>
            <a:pPr>
              <a:spcAft>
                <a:spcPts val="0"/>
              </a:spcAft>
            </a:pPr>
            <a:r>
              <a:rPr lang="ru-RU" sz="2800" dirty="0" smtClean="0">
                <a:effectLst/>
                <a:latin typeface="Times New Roman" panose="02020603050405020304" pitchFamily="18" charset="0"/>
                <a:ea typeface="Times New Roman" panose="02020603050405020304" pitchFamily="18" charset="0"/>
              </a:rPr>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1) русское,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2) латинское, </a:t>
            </a:r>
          </a:p>
          <a:p>
            <a:pPr>
              <a:spcAft>
                <a:spcPts val="0"/>
              </a:spcAft>
            </a:pPr>
            <a:r>
              <a:rPr lang="ru-RU" sz="2800" dirty="0" smtClean="0">
                <a:effectLst/>
                <a:latin typeface="Times New Roman" panose="02020603050405020304" pitchFamily="18" charset="0"/>
                <a:ea typeface="Times New Roman" panose="02020603050405020304" pitchFamily="18" charset="0"/>
              </a:rPr>
              <a:t>3) греческое, </a:t>
            </a:r>
          </a:p>
          <a:p>
            <a:pPr>
              <a:spcAft>
                <a:spcPts val="0"/>
              </a:spcAft>
            </a:pPr>
            <a:r>
              <a:rPr lang="ru-RU" sz="2800" dirty="0" smtClean="0">
                <a:effectLst/>
                <a:latin typeface="Times New Roman" panose="02020603050405020304" pitchFamily="18" charset="0"/>
                <a:ea typeface="Times New Roman" panose="02020603050405020304" pitchFamily="18" charset="0"/>
              </a:rPr>
              <a:t>4) английское, </a:t>
            </a:r>
            <a:br>
              <a:rPr lang="ru-RU" sz="2800" dirty="0" smtClean="0">
                <a:effectLst/>
                <a:latin typeface="Times New Roman" panose="02020603050405020304" pitchFamily="18" charset="0"/>
                <a:ea typeface="Times New Roman" panose="02020603050405020304" pitchFamily="18" charset="0"/>
              </a:rPr>
            </a:br>
            <a:r>
              <a:rPr lang="ru-RU" sz="2800" dirty="0" smtClean="0">
                <a:effectLst/>
                <a:latin typeface="Times New Roman" panose="02020603050405020304" pitchFamily="18" charset="0"/>
                <a:ea typeface="Times New Roman" panose="02020603050405020304" pitchFamily="18" charset="0"/>
              </a:rPr>
              <a:t>5) польское. </a:t>
            </a:r>
            <a:endParaRPr lang="ru-RU" sz="2800" dirty="0">
              <a:effectLst/>
              <a:latin typeface="Times New Roman" panose="02020603050405020304" pitchFamily="18" charset="0"/>
              <a:ea typeface="Times New Roman" panose="02020603050405020304" pitchFamily="18" charset="0"/>
            </a:endParaRPr>
          </a:p>
        </p:txBody>
      </p:sp>
      <p:sp>
        <p:nvSpPr>
          <p:cNvPr id="4" name="Прямоугольник 3"/>
          <p:cNvSpPr/>
          <p:nvPr/>
        </p:nvSpPr>
        <p:spPr>
          <a:xfrm>
            <a:off x="2146645" y="5390126"/>
            <a:ext cx="3886000" cy="584775"/>
          </a:xfrm>
          <a:prstGeom prst="rect">
            <a:avLst/>
          </a:prstGeom>
        </p:spPr>
        <p:txBody>
          <a:bodyPr wrap="none">
            <a:spAutoFit/>
          </a:bodyPr>
          <a:lstStyle/>
          <a:p>
            <a:pPr>
              <a:spcAft>
                <a:spcPts val="0"/>
              </a:spcAft>
            </a:pPr>
            <a:r>
              <a:rPr lang="ru-RU" sz="3200" i="1" dirty="0" smtClean="0">
                <a:effectLst/>
                <a:latin typeface="Times New Roman" panose="02020603050405020304" pitchFamily="18" charset="0"/>
                <a:ea typeface="Times New Roman" panose="02020603050405020304" pitchFamily="18" charset="0"/>
              </a:rPr>
              <a:t>(Ответ: латинское.)</a:t>
            </a:r>
            <a:endParaRPr lang="ru-RU" sz="3200" dirty="0">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4059165" y="1847367"/>
            <a:ext cx="5017052" cy="3727513"/>
          </a:xfrm>
          <a:prstGeom prst="rect">
            <a:avLst/>
          </a:prstGeom>
        </p:spPr>
      </p:pic>
      <p:sp>
        <p:nvSpPr>
          <p:cNvPr id="6" name="Управляющая кнопка: домой 5">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58033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11860" y="123997"/>
            <a:ext cx="7973978"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Происхождение слов (50)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4206036" y="1297035"/>
            <a:ext cx="4572000" cy="2308324"/>
          </a:xfrm>
          <a:prstGeom prst="rect">
            <a:avLst/>
          </a:prstGeom>
        </p:spPr>
        <p:txBody>
          <a:bodyPr>
            <a:spAutoFit/>
          </a:bodyPr>
          <a:lstStyle/>
          <a:p>
            <a:pPr>
              <a:spcAft>
                <a:spcPts val="0"/>
              </a:spcAft>
            </a:pPr>
            <a:r>
              <a:rPr lang="ru-RU" sz="2400" b="1" i="1" u="sng" dirty="0" smtClean="0">
                <a:effectLst/>
                <a:latin typeface="Times New Roman" panose="02020603050405020304" pitchFamily="18" charset="0"/>
                <a:ea typeface="Times New Roman" panose="02020603050405020304" pitchFamily="18" charset="0"/>
              </a:rPr>
              <a:t>ЭЛЕКТРИЧЕСТВО </a:t>
            </a:r>
            <a:r>
              <a:rPr lang="ru-RU" sz="2400" dirty="0" smtClean="0">
                <a:effectLst/>
                <a:latin typeface="Times New Roman" panose="02020603050405020304" pitchFamily="18" charset="0"/>
                <a:ea typeface="Times New Roman" panose="02020603050405020304" pitchFamily="18" charset="0"/>
              </a:rPr>
              <a:t> - это слово</a:t>
            </a:r>
          </a:p>
          <a:p>
            <a:pPr>
              <a:spcAft>
                <a:spcPts val="0"/>
              </a:spcAft>
            </a:pPr>
            <a:r>
              <a:rPr lang="ru-RU" sz="2400" dirty="0" smtClean="0">
                <a:effectLst/>
                <a:latin typeface="Times New Roman" panose="02020603050405020304" pitchFamily="18" charset="0"/>
                <a:ea typeface="Times New Roman" panose="02020603050405020304" pitchFamily="18" charset="0"/>
              </a:rPr>
              <a:t/>
            </a:r>
            <a:br>
              <a:rPr lang="ru-RU" sz="2400" dirty="0" smtClean="0">
                <a:effectLst/>
                <a:latin typeface="Times New Roman" panose="02020603050405020304" pitchFamily="18" charset="0"/>
                <a:ea typeface="Times New Roman" panose="02020603050405020304" pitchFamily="18" charset="0"/>
              </a:rPr>
            </a:br>
            <a:r>
              <a:rPr lang="ru-RU" sz="2400" dirty="0" smtClean="0">
                <a:effectLst/>
                <a:latin typeface="Times New Roman" panose="02020603050405020304" pitchFamily="18" charset="0"/>
                <a:ea typeface="Times New Roman" panose="02020603050405020304" pitchFamily="18" charset="0"/>
              </a:rPr>
              <a:t>1) русское, </a:t>
            </a:r>
            <a:br>
              <a:rPr lang="ru-RU" sz="2400" dirty="0" smtClean="0">
                <a:effectLst/>
                <a:latin typeface="Times New Roman" panose="02020603050405020304" pitchFamily="18" charset="0"/>
                <a:ea typeface="Times New Roman" panose="02020603050405020304" pitchFamily="18" charset="0"/>
              </a:rPr>
            </a:br>
            <a:r>
              <a:rPr lang="ru-RU" sz="2400" dirty="0" smtClean="0">
                <a:effectLst/>
                <a:latin typeface="Times New Roman" panose="02020603050405020304" pitchFamily="18" charset="0"/>
                <a:ea typeface="Times New Roman" panose="02020603050405020304" pitchFamily="18" charset="0"/>
              </a:rPr>
              <a:t>2) греческое, </a:t>
            </a:r>
            <a:br>
              <a:rPr lang="ru-RU" sz="2400" dirty="0" smtClean="0">
                <a:effectLst/>
                <a:latin typeface="Times New Roman" panose="02020603050405020304" pitchFamily="18" charset="0"/>
                <a:ea typeface="Times New Roman" panose="02020603050405020304" pitchFamily="18" charset="0"/>
              </a:rPr>
            </a:br>
            <a:r>
              <a:rPr lang="ru-RU" sz="2400" dirty="0" smtClean="0">
                <a:effectLst/>
                <a:latin typeface="Times New Roman" panose="02020603050405020304" pitchFamily="18" charset="0"/>
                <a:ea typeface="Times New Roman" panose="02020603050405020304" pitchFamily="18" charset="0"/>
              </a:rPr>
              <a:t>3) французское, </a:t>
            </a:r>
            <a:br>
              <a:rPr lang="ru-RU" sz="2400" dirty="0" smtClean="0">
                <a:effectLst/>
                <a:latin typeface="Times New Roman" panose="02020603050405020304" pitchFamily="18" charset="0"/>
                <a:ea typeface="Times New Roman" panose="02020603050405020304" pitchFamily="18" charset="0"/>
              </a:rPr>
            </a:br>
            <a:r>
              <a:rPr lang="ru-RU" sz="2400" dirty="0" smtClean="0">
                <a:effectLst/>
                <a:latin typeface="Times New Roman" panose="02020603050405020304" pitchFamily="18" charset="0"/>
                <a:ea typeface="Times New Roman" panose="02020603050405020304" pitchFamily="18" charset="0"/>
              </a:rPr>
              <a:t>4) английское, </a:t>
            </a:r>
          </a:p>
        </p:txBody>
      </p:sp>
      <p:sp>
        <p:nvSpPr>
          <p:cNvPr id="4" name="Прямоугольник 3"/>
          <p:cNvSpPr/>
          <p:nvPr/>
        </p:nvSpPr>
        <p:spPr>
          <a:xfrm>
            <a:off x="4614490" y="5295562"/>
            <a:ext cx="4529510" cy="646331"/>
          </a:xfrm>
          <a:prstGeom prst="rect">
            <a:avLst/>
          </a:prstGeom>
        </p:spPr>
        <p:txBody>
          <a:bodyPr wrap="none">
            <a:spAutoFit/>
          </a:bodyPr>
          <a:lstStyle/>
          <a:p>
            <a:r>
              <a:rPr lang="ru-RU" sz="3600" i="1" dirty="0" smtClean="0">
                <a:effectLst/>
                <a:latin typeface="Times New Roman" panose="02020603050405020304" pitchFamily="18" charset="0"/>
                <a:ea typeface="Times New Roman" panose="02020603050405020304" pitchFamily="18" charset="0"/>
              </a:rPr>
              <a:t>(Ответ: английское) </a:t>
            </a:r>
            <a:endParaRPr lang="ru-RU" sz="3600" dirty="0"/>
          </a:p>
        </p:txBody>
      </p:sp>
      <p:pic>
        <p:nvPicPr>
          <p:cNvPr id="3074" name="Picture 2" descr="http://mognovse.ru/mogno/761/760664/760664_html_mb09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14" y="1442133"/>
            <a:ext cx="4071922" cy="40041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Управляющая кнопка: домой 5">
            <a:hlinkClick r:id="rId3"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4015508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69476" y="148381"/>
            <a:ext cx="3858749"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Загадки (10)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212850" y="2085124"/>
            <a:ext cx="4572000" cy="1815882"/>
          </a:xfrm>
          <a:prstGeom prst="rect">
            <a:avLst/>
          </a:prstGeom>
        </p:spPr>
        <p:txBody>
          <a:bodyPr>
            <a:spAutoFit/>
          </a:bodyPr>
          <a:lstStyle/>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Что за звездочки чудные</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На пальто и платке?</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2800" dirty="0" smtClean="0">
                <a:effectLst/>
                <a:latin typeface="Times New Roman" panose="02020603050405020304" pitchFamily="18" charset="0"/>
                <a:ea typeface="Calibri" panose="020F0502020204030204" pitchFamily="34" charset="0"/>
                <a:cs typeface="Times New Roman" panose="02020603050405020304" pitchFamily="18" charset="0"/>
              </a:rPr>
              <a:t>Все сквозные, вырезные, </a:t>
            </a:r>
            <a:endParaRPr lang="ru-RU" sz="2800" dirty="0" smtClean="0">
              <a:effectLst/>
              <a:latin typeface="Calibri" panose="020F0502020204030204" pitchFamily="34" charset="0"/>
              <a:ea typeface="Calibri" panose="020F0502020204030204" pitchFamily="34" charset="0"/>
              <a:cs typeface="Times New Roman" panose="02020603050405020304" pitchFamily="18" charset="0"/>
            </a:endParaRPr>
          </a:p>
          <a:p>
            <a:r>
              <a:rPr lang="ru-RU" sz="2800" dirty="0" smtClean="0">
                <a:effectLst/>
                <a:latin typeface="Times New Roman" panose="02020603050405020304" pitchFamily="18" charset="0"/>
                <a:ea typeface="Calibri" panose="020F0502020204030204" pitchFamily="34" charset="0"/>
              </a:rPr>
              <a:t>А возьмешь – вода в руке</a:t>
            </a:r>
            <a:r>
              <a:rPr lang="ru-RU" sz="2800" i="1" dirty="0" smtClean="0">
                <a:effectLst/>
                <a:latin typeface="Times New Roman" panose="02020603050405020304" pitchFamily="18" charset="0"/>
                <a:ea typeface="Calibri" panose="020F0502020204030204" pitchFamily="34" charset="0"/>
              </a:rPr>
              <a:t>. </a:t>
            </a:r>
            <a:endParaRPr lang="ru-RU" sz="2800" dirty="0"/>
          </a:p>
        </p:txBody>
      </p:sp>
      <p:sp>
        <p:nvSpPr>
          <p:cNvPr id="4" name="Прямоугольник 3"/>
          <p:cNvSpPr/>
          <p:nvPr/>
        </p:nvSpPr>
        <p:spPr>
          <a:xfrm>
            <a:off x="3785032" y="5068307"/>
            <a:ext cx="2675476" cy="646331"/>
          </a:xfrm>
          <a:prstGeom prst="rect">
            <a:avLst/>
          </a:prstGeom>
        </p:spPr>
        <p:txBody>
          <a:bodyPr wrap="none">
            <a:spAutoFit/>
          </a:bodyPr>
          <a:lstStyle/>
          <a:p>
            <a:r>
              <a:rPr lang="ru-RU" sz="3600" i="1" dirty="0" smtClean="0">
                <a:effectLst/>
                <a:latin typeface="Times New Roman" panose="02020603050405020304" pitchFamily="18" charset="0"/>
                <a:ea typeface="Calibri" panose="020F0502020204030204" pitchFamily="34" charset="0"/>
              </a:rPr>
              <a:t>(Снежинки).</a:t>
            </a:r>
            <a:endParaRPr lang="ru-RU" sz="3600" dirty="0"/>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116020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30436" y="221533"/>
            <a:ext cx="3858749" cy="830997"/>
          </a:xfrm>
          <a:prstGeom prst="rect">
            <a:avLst/>
          </a:prstGeom>
          <a:noFill/>
        </p:spPr>
        <p:txBody>
          <a:bodyPr wrap="none" lIns="91440" tIns="45720" rIns="91440" bIns="4572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ru-RU" sz="48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rPr>
              <a:t>Загадки (20)</a:t>
            </a:r>
            <a:endParaRPr lang="ru-RU"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Прямоугольник 2"/>
          <p:cNvSpPr/>
          <p:nvPr/>
        </p:nvSpPr>
        <p:spPr>
          <a:xfrm>
            <a:off x="2273810" y="2264587"/>
            <a:ext cx="4572000" cy="1077218"/>
          </a:xfrm>
          <a:prstGeom prst="rect">
            <a:avLst/>
          </a:prstGeom>
        </p:spPr>
        <p:txBody>
          <a:bodyPr>
            <a:spAutoFit/>
          </a:bodyPr>
          <a:lstStyle/>
          <a:p>
            <a:pPr>
              <a:spcAft>
                <a:spcPts val="0"/>
              </a:spcAft>
            </a:pP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Красивое коромысло</a:t>
            </a:r>
            <a:endParaRPr lang="ru-RU" sz="3200" dirty="0" smtClean="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ru-RU" sz="3200" dirty="0" smtClean="0">
                <a:effectLst/>
                <a:latin typeface="Times New Roman" panose="02020603050405020304" pitchFamily="18" charset="0"/>
                <a:ea typeface="Calibri" panose="020F0502020204030204" pitchFamily="34" charset="0"/>
                <a:cs typeface="Times New Roman" panose="02020603050405020304" pitchFamily="18" charset="0"/>
              </a:rPr>
              <a:t>Над лесом нависло. </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Прямоугольник 3"/>
          <p:cNvSpPr/>
          <p:nvPr/>
        </p:nvSpPr>
        <p:spPr>
          <a:xfrm>
            <a:off x="3586434" y="4451342"/>
            <a:ext cx="1946751" cy="646331"/>
          </a:xfrm>
          <a:prstGeom prst="rect">
            <a:avLst/>
          </a:prstGeom>
        </p:spPr>
        <p:txBody>
          <a:bodyPr wrap="none">
            <a:spAutoFit/>
          </a:bodyPr>
          <a:lstStyle/>
          <a:p>
            <a:pPr>
              <a:spcAft>
                <a:spcPts val="0"/>
              </a:spcAft>
            </a:pPr>
            <a:r>
              <a:rPr lang="ru-RU" sz="3600" i="1" dirty="0" smtClean="0">
                <a:effectLst/>
                <a:latin typeface="Times New Roman" panose="02020603050405020304" pitchFamily="18" charset="0"/>
                <a:ea typeface="Calibri" panose="020F0502020204030204" pitchFamily="34" charset="0"/>
                <a:cs typeface="Times New Roman" panose="02020603050405020304" pitchFamily="18" charset="0"/>
              </a:rPr>
              <a:t>(Радуга).</a:t>
            </a:r>
            <a:endParaRPr lang="ru-RU"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Управляющая кнопка: домой 4">
            <a:hlinkClick r:id="rId2" action="ppaction://hlinksldjump" highlightClick="1"/>
          </p:cNvPr>
          <p:cNvSpPr/>
          <p:nvPr/>
        </p:nvSpPr>
        <p:spPr>
          <a:xfrm>
            <a:off x="8077200" y="6194357"/>
            <a:ext cx="647700" cy="454093"/>
          </a:xfrm>
          <a:prstGeom prst="actionButtonHom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Tree>
    <p:extLst>
      <p:ext uri="{BB962C8B-B14F-4D97-AF65-F5344CB8AC3E}">
        <p14:creationId xmlns:p14="http://schemas.microsoft.com/office/powerpoint/2010/main" val="293958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128</TotalTime>
  <Words>931</Words>
  <Application>Microsoft Office PowerPoint</Application>
  <PresentationFormat>Экран (4:3)</PresentationFormat>
  <Paragraphs>114</Paragraphs>
  <Slides>22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22</vt:i4>
      </vt:variant>
    </vt:vector>
  </HeadingPairs>
  <TitlesOfParts>
    <vt:vector size="29" baseType="lpstr">
      <vt:lpstr>Arial</vt:lpstr>
      <vt:lpstr>Arial Black</vt:lpstr>
      <vt:lpstr>Calibri</vt:lpstr>
      <vt:lpstr>Calibri Light</vt:lpstr>
      <vt:lpstr>Times New Roman</vt:lpstr>
      <vt:lpstr>Тема Office</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21</cp:revision>
  <dcterms:created xsi:type="dcterms:W3CDTF">2016-03-14T16:09:45Z</dcterms:created>
  <dcterms:modified xsi:type="dcterms:W3CDTF">2016-03-23T16:18:03Z</dcterms:modified>
</cp:coreProperties>
</file>