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7" r:id="rId2"/>
    <p:sldId id="268" r:id="rId3"/>
    <p:sldId id="269" r:id="rId4"/>
    <p:sldId id="256" r:id="rId5"/>
    <p:sldId id="260" r:id="rId6"/>
    <p:sldId id="270" r:id="rId7"/>
    <p:sldId id="261" r:id="rId8"/>
    <p:sldId id="271" r:id="rId9"/>
    <p:sldId id="272" r:id="rId10"/>
    <p:sldId id="266" r:id="rId11"/>
    <p:sldId id="273" r:id="rId12"/>
    <p:sldId id="276" r:id="rId13"/>
    <p:sldId id="257" r:id="rId14"/>
    <p:sldId id="258" r:id="rId15"/>
    <p:sldId id="259" r:id="rId16"/>
    <p:sldId id="278" r:id="rId17"/>
    <p:sldId id="275" r:id="rId18"/>
    <p:sldId id="262" r:id="rId19"/>
    <p:sldId id="263" r:id="rId20"/>
    <p:sldId id="264" r:id="rId21"/>
    <p:sldId id="265" r:id="rId22"/>
    <p:sldId id="279" r:id="rId23"/>
    <p:sldId id="283" r:id="rId24"/>
    <p:sldId id="281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32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13875-B126-45A5-BCF7-262FF1804ED1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A49BC-92E7-4DBD-91D2-985FA7C471C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13875-B126-45A5-BCF7-262FF1804ED1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A49BC-92E7-4DBD-91D2-985FA7C471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13875-B126-45A5-BCF7-262FF1804ED1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A49BC-92E7-4DBD-91D2-985FA7C471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13875-B126-45A5-BCF7-262FF1804ED1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A49BC-92E7-4DBD-91D2-985FA7C471C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13875-B126-45A5-BCF7-262FF1804ED1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A49BC-92E7-4DBD-91D2-985FA7C471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13875-B126-45A5-BCF7-262FF1804ED1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A49BC-92E7-4DBD-91D2-985FA7C471C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13875-B126-45A5-BCF7-262FF1804ED1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A49BC-92E7-4DBD-91D2-985FA7C471C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13875-B126-45A5-BCF7-262FF1804ED1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A49BC-92E7-4DBD-91D2-985FA7C471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13875-B126-45A5-BCF7-262FF1804ED1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A49BC-92E7-4DBD-91D2-985FA7C471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13875-B126-45A5-BCF7-262FF1804ED1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A49BC-92E7-4DBD-91D2-985FA7C471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13875-B126-45A5-BCF7-262FF1804ED1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A49BC-92E7-4DBD-91D2-985FA7C471C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5313875-B126-45A5-BCF7-262FF1804ED1}" type="datetimeFigureOut">
              <a:rPr lang="ru-RU" smtClean="0"/>
              <a:pPr/>
              <a:t>01.12.2016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D2A49BC-92E7-4DBD-91D2-985FA7C471C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1212\Desktop\&#1044;&#1045;&#1051;&#1054;.mp3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1212\Desktop\&#1057;&#1082;&#1088;&#1103;&#1073;&#1080;&#1085;%20&#1040;.%20-%20&#1069;&#1090;&#1102;&#1076;%20%20D%20sharp%20minor%20op.8%201894.mp3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857232"/>
            <a:ext cx="7500990" cy="114300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effectLst/>
              </a:rPr>
              <a:t>Определите тему урока</a:t>
            </a:r>
            <a:endParaRPr lang="ru-RU" dirty="0">
              <a:effectLst/>
            </a:endParaRPr>
          </a:p>
        </p:txBody>
      </p:sp>
      <p:pic>
        <p:nvPicPr>
          <p:cNvPr id="4" name="ДЕЛО.mp3">
            <a:hlinkClick r:id="" action="ppaction://media"/>
          </p:cNvPr>
          <p:cNvPicPr>
            <a:picLocks noGrp="1" noRot="1" noChangeAspect="1"/>
          </p:cNvPicPr>
          <p:nvPr>
            <p:ph sz="quarter" idx="13"/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571472" y="5857892"/>
            <a:ext cx="550872" cy="5508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863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332656"/>
            <a:ext cx="6512511" cy="648072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effectLst/>
              </a:rPr>
              <a:t>Творчество</a:t>
            </a:r>
            <a:r>
              <a:rPr lang="ru-RU" dirty="0" smtClean="0">
                <a:effectLst/>
              </a:rPr>
              <a:t> </a:t>
            </a:r>
            <a:endParaRPr lang="ru-RU" dirty="0"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1772816"/>
            <a:ext cx="6400800" cy="396044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2800" dirty="0" smtClean="0"/>
              <a:t>Внешние механизмы творческой деятельности</a:t>
            </a:r>
          </a:p>
          <a:p>
            <a:pPr marL="0" indent="0" algn="ctr">
              <a:buNone/>
            </a:pPr>
            <a:endParaRPr lang="ru-RU" sz="2800" dirty="0" smtClean="0"/>
          </a:p>
          <a:p>
            <a:pPr marL="514350" indent="-514350" algn="just">
              <a:buFont typeface="+mj-lt"/>
              <a:buAutoNum type="arabicPeriod"/>
            </a:pPr>
            <a:r>
              <a:rPr lang="ru-RU" sz="2800" dirty="0" smtClean="0"/>
              <a:t>Комбинирование, варьирование уже имеющихся знаний.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2800" dirty="0" smtClean="0"/>
              <a:t>Воображение.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2800" dirty="0" smtClean="0"/>
              <a:t>Фантазия.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2800" dirty="0" smtClean="0"/>
              <a:t>Интуиция.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513986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715000"/>
            <a:ext cx="6512511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714348" y="714356"/>
            <a:ext cx="7500990" cy="4500594"/>
          </a:xfrm>
        </p:spPr>
        <p:txBody>
          <a:bodyPr>
            <a:noAutofit/>
          </a:bodyPr>
          <a:lstStyle/>
          <a:p>
            <a:pPr marL="93663" indent="-47625">
              <a:buNone/>
            </a:pPr>
            <a:r>
              <a:rPr lang="ru-RU" sz="3200" b="1" dirty="0" smtClean="0"/>
              <a:t>Ниже приведён ряд терминов. Все они, за исключением одного, относятся к понятию «искусство»</a:t>
            </a:r>
          </a:p>
          <a:p>
            <a:pPr marL="93663" indent="-47625">
              <a:buNone/>
            </a:pPr>
            <a:endParaRPr lang="ru-RU" sz="3200" b="1" dirty="0" smtClean="0"/>
          </a:p>
          <a:p>
            <a:pPr marL="354013" indent="-168275">
              <a:buNone/>
            </a:pPr>
            <a:r>
              <a:rPr lang="ru-RU" sz="3200" i="1" dirty="0" smtClean="0"/>
              <a:t>Творчество, образность, доказательность, яркость, эмоционально.</a:t>
            </a:r>
          </a:p>
          <a:p>
            <a:pPr marL="354013" indent="-168275">
              <a:buNone/>
            </a:pPr>
            <a:endParaRPr lang="ru-RU" sz="3200" i="1" dirty="0" smtClean="0"/>
          </a:p>
          <a:p>
            <a:pPr marL="93663" indent="-47625">
              <a:buNone/>
            </a:pPr>
            <a:r>
              <a:rPr lang="ru-RU" sz="3200" b="1" dirty="0" smtClean="0"/>
              <a:t>Найдите и укажите термин, «выпадающий» из этого ряда.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85728"/>
            <a:ext cx="6512511" cy="114300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effectLst/>
              </a:rPr>
              <a:t>Групповая работа в рабочих листах</a:t>
            </a:r>
            <a:endParaRPr lang="ru-RU" dirty="0">
              <a:effectLst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xmlns="" val="2465651700"/>
              </p:ext>
            </p:extLst>
          </p:nvPr>
        </p:nvGraphicFramePr>
        <p:xfrm>
          <a:off x="714348" y="2214554"/>
          <a:ext cx="7500990" cy="28706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0198"/>
                <a:gridCol w="1500198"/>
                <a:gridCol w="1500198"/>
                <a:gridCol w="1500198"/>
                <a:gridCol w="1500198"/>
              </a:tblGrid>
              <a:tr h="51085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Цель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Средства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Действия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Результат</a:t>
                      </a:r>
                      <a:endParaRPr lang="ru-RU" dirty="0"/>
                    </a:p>
                  </a:txBody>
                  <a:tcPr/>
                </a:tc>
              </a:tr>
              <a:tr h="1063629">
                <a:tc>
                  <a:txBody>
                    <a:bodyPr/>
                    <a:lstStyle/>
                    <a:p>
                      <a:r>
                        <a:rPr lang="ru-RU" dirty="0" smtClean="0"/>
                        <a:t>Трудовая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296144">
                <a:tc>
                  <a:txBody>
                    <a:bodyPr/>
                    <a:lstStyle/>
                    <a:p>
                      <a:r>
                        <a:rPr lang="ru-RU" dirty="0" smtClean="0"/>
                        <a:t>Творческая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260648"/>
            <a:ext cx="6512511" cy="720080"/>
          </a:xfrm>
        </p:spPr>
        <p:txBody>
          <a:bodyPr/>
          <a:lstStyle/>
          <a:p>
            <a:pPr>
              <a:buNone/>
            </a:pPr>
            <a:r>
              <a:rPr lang="ru-RU" i="1" u="sng" dirty="0" smtClean="0">
                <a:effectLst/>
              </a:rPr>
              <a:t>Общение</a:t>
            </a:r>
            <a:endParaRPr lang="ru-RU" i="1" u="sng" dirty="0"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2999" y="1124743"/>
            <a:ext cx="7710829" cy="5450005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/>
              <a:t>Классификация</a:t>
            </a:r>
          </a:p>
          <a:p>
            <a:pPr marL="0" indent="0" algn="ctr">
              <a:buNone/>
            </a:pPr>
            <a:endParaRPr lang="ru-RU" sz="3200" dirty="0" smtClean="0"/>
          </a:p>
          <a:p>
            <a:pPr algn="just">
              <a:buNone/>
            </a:pPr>
            <a:r>
              <a:rPr lang="ru-RU" b="1" i="1" u="sng" dirty="0" smtClean="0"/>
              <a:t>По средствам общения: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/>
              <a:t>н</a:t>
            </a:r>
            <a:r>
              <a:rPr lang="ru-RU" dirty="0" smtClean="0"/>
              <a:t>епосредственное;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/>
              <a:t>о</a:t>
            </a:r>
            <a:r>
              <a:rPr lang="ru-RU" dirty="0" smtClean="0"/>
              <a:t>посредованное;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/>
              <a:t>п</a:t>
            </a:r>
            <a:r>
              <a:rPr lang="ru-RU" dirty="0" smtClean="0"/>
              <a:t>рямое;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/>
              <a:t>к</a:t>
            </a:r>
            <a:r>
              <a:rPr lang="ru-RU" dirty="0" smtClean="0"/>
              <a:t>освенное.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72264" y="1928802"/>
            <a:ext cx="1500608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71934" y="2928934"/>
            <a:ext cx="1601119" cy="13609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57884" y="4071942"/>
            <a:ext cx="1716782" cy="17167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85852" y="4643446"/>
            <a:ext cx="2560944" cy="17055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027108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1" y="1928802"/>
            <a:ext cx="8306782" cy="4668550"/>
          </a:xfrm>
        </p:spPr>
        <p:txBody>
          <a:bodyPr>
            <a:normAutofit fontScale="85000" lnSpcReduction="20000"/>
          </a:bodyPr>
          <a:lstStyle/>
          <a:p>
            <a:pPr marL="457200" indent="-457200" algn="just">
              <a:buFont typeface="Arial" pitchFamily="34" charset="0"/>
              <a:buChar char="•"/>
            </a:pPr>
            <a:r>
              <a:rPr lang="ru-RU" sz="2800" dirty="0"/>
              <a:t>м</a:t>
            </a:r>
            <a:r>
              <a:rPr lang="ru-RU" sz="2800" dirty="0" smtClean="0"/>
              <a:t>ежду реальными субъектами;</a:t>
            </a:r>
          </a:p>
          <a:p>
            <a:pPr algn="just"/>
            <a:endParaRPr lang="ru-RU" sz="2800" dirty="0" smtClean="0"/>
          </a:p>
          <a:p>
            <a:pPr algn="just"/>
            <a:endParaRPr lang="ru-RU" sz="2800" dirty="0" smtClean="0"/>
          </a:p>
          <a:p>
            <a:pPr marL="457200" indent="-457200" algn="just">
              <a:buFont typeface="Arial" pitchFamily="34" charset="0"/>
              <a:buChar char="•"/>
            </a:pPr>
            <a:r>
              <a:rPr lang="ru-RU" sz="2800" dirty="0"/>
              <a:t>м</a:t>
            </a:r>
            <a:r>
              <a:rPr lang="ru-RU" sz="2800" dirty="0" smtClean="0"/>
              <a:t>ежду реальным </a:t>
            </a:r>
          </a:p>
          <a:p>
            <a:pPr algn="just"/>
            <a:r>
              <a:rPr lang="ru-RU" sz="2800" dirty="0"/>
              <a:t> </a:t>
            </a:r>
            <a:r>
              <a:rPr lang="ru-RU" sz="2800" dirty="0" smtClean="0"/>
              <a:t>   субъектом и иллюзорным партнером;</a:t>
            </a:r>
          </a:p>
          <a:p>
            <a:pPr algn="just"/>
            <a:endParaRPr lang="ru-RU" sz="2800" dirty="0" smtClean="0"/>
          </a:p>
          <a:p>
            <a:pPr marL="457200" indent="-457200" algn="r">
              <a:buFont typeface="Arial" pitchFamily="34" charset="0"/>
              <a:buChar char="•"/>
            </a:pPr>
            <a:r>
              <a:rPr lang="ru-RU" sz="3000" dirty="0" smtClean="0"/>
              <a:t>       между  реальным субъектом и воображаемым партнером;</a:t>
            </a:r>
          </a:p>
          <a:p>
            <a:pPr marL="457200" indent="-457200" algn="r">
              <a:buFont typeface="Arial" pitchFamily="34" charset="0"/>
              <a:buChar char="•"/>
            </a:pPr>
            <a:endParaRPr lang="ru-RU" sz="3000" dirty="0"/>
          </a:p>
          <a:p>
            <a:pPr marL="457200" indent="-457200" algn="r">
              <a:buFont typeface="Arial" pitchFamily="34" charset="0"/>
              <a:buChar char="•"/>
            </a:pPr>
            <a:endParaRPr lang="ru-RU" sz="3000" dirty="0" smtClean="0"/>
          </a:p>
          <a:p>
            <a:pPr marL="457200" indent="-457200" algn="just">
              <a:buFont typeface="Arial" pitchFamily="34" charset="0"/>
              <a:buChar char="•"/>
            </a:pPr>
            <a:r>
              <a:rPr lang="ru-RU" sz="3000" dirty="0"/>
              <a:t>м</a:t>
            </a:r>
            <a:r>
              <a:rPr lang="ru-RU" sz="3000" dirty="0" smtClean="0"/>
              <a:t>ежду воображаемыми партнерами</a:t>
            </a:r>
            <a:endParaRPr lang="ru-RU" sz="30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1620179"/>
          </a:xfrm>
        </p:spPr>
        <p:txBody>
          <a:bodyPr/>
          <a:lstStyle/>
          <a:p>
            <a:pPr>
              <a:buNone/>
            </a:pPr>
            <a:r>
              <a:rPr lang="ru-RU" sz="2400" i="1" u="sng" dirty="0" smtClean="0">
                <a:effectLst/>
              </a:rPr>
              <a:t>По субъектам общения</a:t>
            </a:r>
            <a:endParaRPr lang="ru-RU" sz="2400" i="1" u="sng" dirty="0">
              <a:effectLst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00760" y="928670"/>
            <a:ext cx="1910526" cy="14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6429388" y="2643182"/>
            <a:ext cx="2065745" cy="13814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72330" y="5143512"/>
            <a:ext cx="1175352" cy="1478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2976" y="4071942"/>
            <a:ext cx="2016224" cy="13692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29034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0"/>
            <a:ext cx="6512511" cy="114300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effectLst/>
              </a:rPr>
              <a:t>Функции общения</a:t>
            </a:r>
            <a:endParaRPr lang="ru-RU" dirty="0"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00100" y="1714488"/>
            <a:ext cx="6400800" cy="3474720"/>
          </a:xfrm>
        </p:spPr>
        <p:txBody>
          <a:bodyPr>
            <a:normAutofit/>
          </a:bodyPr>
          <a:lstStyle/>
          <a:p>
            <a:pPr>
              <a:buClrTx/>
              <a:buFont typeface="Arial" pitchFamily="34" charset="0"/>
              <a:buChar char="•"/>
            </a:pPr>
            <a:r>
              <a:rPr lang="ru-RU" sz="3600" dirty="0" smtClean="0"/>
              <a:t>социализации;</a:t>
            </a:r>
          </a:p>
          <a:p>
            <a:pPr>
              <a:buClrTx/>
              <a:buFont typeface="Arial" pitchFamily="34" charset="0"/>
              <a:buChar char="•"/>
            </a:pPr>
            <a:r>
              <a:rPr lang="ru-RU" sz="3600" dirty="0"/>
              <a:t>п</a:t>
            </a:r>
            <a:r>
              <a:rPr lang="ru-RU" sz="3600" dirty="0" smtClean="0"/>
              <a:t>ознавательная;</a:t>
            </a:r>
          </a:p>
          <a:p>
            <a:pPr>
              <a:buClrTx/>
              <a:buFont typeface="Arial" pitchFamily="34" charset="0"/>
              <a:buChar char="•"/>
            </a:pPr>
            <a:r>
              <a:rPr lang="ru-RU" sz="3600" dirty="0"/>
              <a:t>п</a:t>
            </a:r>
            <a:r>
              <a:rPr lang="ru-RU" sz="3600" dirty="0" smtClean="0"/>
              <a:t>сихологическая;</a:t>
            </a:r>
          </a:p>
          <a:p>
            <a:pPr>
              <a:buClrTx/>
              <a:buFont typeface="Arial" pitchFamily="34" charset="0"/>
              <a:buChar char="•"/>
            </a:pPr>
            <a:r>
              <a:rPr lang="ru-RU" sz="3600" dirty="0"/>
              <a:t>о</a:t>
            </a:r>
            <a:r>
              <a:rPr lang="ru-RU" sz="3600" dirty="0" smtClean="0"/>
              <a:t>тождествления;</a:t>
            </a:r>
          </a:p>
          <a:p>
            <a:pPr>
              <a:buClrTx/>
              <a:buFont typeface="Arial" pitchFamily="34" charset="0"/>
              <a:buChar char="•"/>
            </a:pPr>
            <a:r>
              <a:rPr lang="ru-RU" sz="3600" dirty="0"/>
              <a:t>о</a:t>
            </a:r>
            <a:r>
              <a:rPr lang="ru-RU" sz="3600" dirty="0" smtClean="0"/>
              <a:t>рганизационная.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1103905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03175" y="588031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effectLst/>
              </a:rPr>
              <a:t>Соотнести</a:t>
            </a:r>
            <a:endParaRPr lang="ru-RU" dirty="0"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179512" y="1988840"/>
            <a:ext cx="8784976" cy="3960440"/>
          </a:xfrm>
        </p:spPr>
        <p:txBody>
          <a:bodyPr>
            <a:normAutofit fontScale="25000" lnSpcReduction="20000"/>
          </a:bodyPr>
          <a:lstStyle/>
          <a:p>
            <a:pPr marL="45720" indent="0">
              <a:buNone/>
            </a:pPr>
            <a:r>
              <a:rPr lang="ru-RU" sz="6400" dirty="0" smtClean="0"/>
              <a:t>    </a:t>
            </a:r>
          </a:p>
          <a:p>
            <a:pPr marL="45720" indent="0">
              <a:buNone/>
            </a:pPr>
            <a:r>
              <a:rPr lang="ru-RU" sz="7200" dirty="0" smtClean="0"/>
              <a:t>         ОСОБЕННОСТИ                                                       ВИДЫ ДЕЯТЕЛЬНОСТИ </a:t>
            </a:r>
          </a:p>
          <a:p>
            <a:pPr marL="45720" indent="0">
              <a:buNone/>
            </a:pPr>
            <a:r>
              <a:rPr lang="ru-RU" sz="7200" dirty="0" smtClean="0"/>
              <a:t>  </a:t>
            </a:r>
          </a:p>
          <a:p>
            <a:pPr marL="45720" indent="0">
              <a:buNone/>
            </a:pPr>
            <a:r>
              <a:rPr lang="ru-RU" sz="7200" dirty="0" smtClean="0"/>
              <a:t>А) создание необходимых людям благ                                   1) игра</a:t>
            </a:r>
          </a:p>
          <a:p>
            <a:pPr marL="45720" indent="0">
              <a:buNone/>
            </a:pPr>
            <a:r>
              <a:rPr lang="ru-RU" sz="7200" dirty="0" smtClean="0"/>
              <a:t>Б) наличие воображаемой обстановки                                   2) общение</a:t>
            </a:r>
          </a:p>
          <a:p>
            <a:pPr marL="45720" indent="0">
              <a:buNone/>
            </a:pPr>
            <a:r>
              <a:rPr lang="ru-RU" sz="7200" dirty="0" smtClean="0"/>
              <a:t>В) обязательное использование языка                                   3) труд</a:t>
            </a:r>
          </a:p>
          <a:p>
            <a:pPr marL="45720" indent="0">
              <a:buNone/>
            </a:pPr>
            <a:r>
              <a:rPr lang="ru-RU" sz="7200" dirty="0" smtClean="0"/>
              <a:t>Г) необходимость специальной подготовки </a:t>
            </a:r>
          </a:p>
          <a:p>
            <a:pPr marL="45720" indent="0">
              <a:buNone/>
            </a:pPr>
            <a:r>
              <a:rPr lang="ru-RU" sz="7200" dirty="0" smtClean="0"/>
              <a:t>Д) деятельность направлена на состязание или</a:t>
            </a:r>
          </a:p>
          <a:p>
            <a:pPr marL="45720" indent="0">
              <a:buNone/>
            </a:pPr>
            <a:r>
              <a:rPr lang="ru-RU" sz="7200" dirty="0" smtClean="0"/>
              <a:t> подражание </a:t>
            </a:r>
          </a:p>
          <a:p>
            <a:pPr marL="45720" indent="0">
              <a:buNone/>
            </a:pPr>
            <a:endParaRPr lang="ru-RU" sz="3400" dirty="0" smtClean="0"/>
          </a:p>
          <a:p>
            <a:pPr marL="45720" indent="0">
              <a:buNone/>
            </a:pPr>
            <a:r>
              <a:rPr lang="ru-RU" sz="3400" dirty="0" smtClean="0"/>
              <a:t> </a:t>
            </a:r>
            <a:endParaRPr lang="ru-RU" dirty="0" smtClean="0"/>
          </a:p>
          <a:p>
            <a:pPr marL="45720" indent="0"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620688"/>
            <a:ext cx="6512511" cy="1143000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effectLst/>
              </a:rPr>
              <a:t>Виды познания:</a:t>
            </a:r>
            <a:endParaRPr lang="ru-RU" dirty="0"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971600" y="1916832"/>
            <a:ext cx="6400800" cy="3474720"/>
          </a:xfrm>
        </p:spPr>
        <p:txBody>
          <a:bodyPr/>
          <a:lstStyle/>
          <a:p>
            <a:r>
              <a:rPr lang="ru-RU" dirty="0" smtClean="0"/>
              <a:t>Чувственное</a:t>
            </a:r>
          </a:p>
          <a:p>
            <a:r>
              <a:rPr lang="ru-RU" dirty="0" smtClean="0"/>
              <a:t>Рациональное</a:t>
            </a:r>
          </a:p>
          <a:p>
            <a:r>
              <a:rPr lang="ru-RU" dirty="0" smtClean="0"/>
              <a:t>Научное </a:t>
            </a:r>
          </a:p>
          <a:p>
            <a:r>
              <a:rPr lang="ru-RU" dirty="0" smtClean="0"/>
              <a:t>Ненаучное </a:t>
            </a:r>
          </a:p>
          <a:p>
            <a:r>
              <a:rPr lang="ru-RU" dirty="0" smtClean="0"/>
              <a:t>Социальное</a:t>
            </a:r>
          </a:p>
          <a:p>
            <a:r>
              <a:rPr lang="ru-RU" dirty="0" smtClean="0"/>
              <a:t>Самопознание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69835" y="1302094"/>
            <a:ext cx="2976331" cy="223224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75856" y="3534342"/>
            <a:ext cx="4320480" cy="28803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412776"/>
            <a:ext cx="8064896" cy="5040560"/>
          </a:xfrm>
        </p:spPr>
        <p:txBody>
          <a:bodyPr/>
          <a:lstStyle/>
          <a:p>
            <a:pPr algn="ctr"/>
            <a:r>
              <a:rPr lang="ru-RU" sz="2400" dirty="0" smtClean="0"/>
              <a:t>По субъекту 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 algn="ctr"/>
            <a:r>
              <a:rPr lang="ru-RU" sz="2400" dirty="0" smtClean="0"/>
              <a:t>По характеру</a:t>
            </a:r>
            <a:endParaRPr lang="ru-RU" sz="24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476673"/>
            <a:ext cx="8424936" cy="1296143"/>
          </a:xfrm>
        </p:spPr>
        <p:txBody>
          <a:bodyPr/>
          <a:lstStyle/>
          <a:p>
            <a:pPr marL="182880" indent="0">
              <a:buNone/>
            </a:pPr>
            <a:r>
              <a:rPr lang="ru-RU" sz="4000" dirty="0" smtClean="0">
                <a:effectLst/>
              </a:rPr>
              <a:t>Классификация деятельности</a:t>
            </a:r>
            <a:endParaRPr lang="ru-RU" sz="4000" dirty="0">
              <a:effectLst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2056670" y="1786500"/>
            <a:ext cx="1656184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5152610" y="1772816"/>
            <a:ext cx="1296144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Овал 8"/>
          <p:cNvSpPr/>
          <p:nvPr/>
        </p:nvSpPr>
        <p:spPr>
          <a:xfrm>
            <a:off x="323528" y="2204864"/>
            <a:ext cx="3672408" cy="1368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индивидуальная</a:t>
            </a:r>
            <a:endParaRPr lang="ru-RU" sz="2400" dirty="0"/>
          </a:p>
        </p:txBody>
      </p:sp>
      <p:sp>
        <p:nvSpPr>
          <p:cNvPr id="10" name="Овал 9"/>
          <p:cNvSpPr/>
          <p:nvPr/>
        </p:nvSpPr>
        <p:spPr>
          <a:xfrm>
            <a:off x="5004048" y="2204864"/>
            <a:ext cx="3096344" cy="1368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коллективная</a:t>
            </a:r>
            <a:endParaRPr lang="ru-RU" sz="2400" dirty="0"/>
          </a:p>
        </p:txBody>
      </p:sp>
      <p:cxnSp>
        <p:nvCxnSpPr>
          <p:cNvPr id="12" name="Прямая со стрелкой 11"/>
          <p:cNvCxnSpPr/>
          <p:nvPr/>
        </p:nvCxnSpPr>
        <p:spPr>
          <a:xfrm flipH="1">
            <a:off x="2087724" y="4293096"/>
            <a:ext cx="1296144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5152610" y="4293096"/>
            <a:ext cx="121959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Овал 14"/>
          <p:cNvSpPr/>
          <p:nvPr/>
        </p:nvSpPr>
        <p:spPr>
          <a:xfrm>
            <a:off x="323528" y="4725144"/>
            <a:ext cx="3816424" cy="14401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репродуктивная</a:t>
            </a:r>
            <a:endParaRPr lang="ru-RU" sz="2400" dirty="0"/>
          </a:p>
        </p:txBody>
      </p:sp>
      <p:sp>
        <p:nvSpPr>
          <p:cNvPr id="16" name="Овал 15"/>
          <p:cNvSpPr/>
          <p:nvPr/>
        </p:nvSpPr>
        <p:spPr>
          <a:xfrm>
            <a:off x="5580112" y="4725144"/>
            <a:ext cx="2520280" cy="14401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творческая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3971204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412776"/>
            <a:ext cx="8136904" cy="4464496"/>
          </a:xfrm>
        </p:spPr>
        <p:txBody>
          <a:bodyPr/>
          <a:lstStyle/>
          <a:p>
            <a:pPr algn="ctr"/>
            <a:r>
              <a:rPr lang="ru-RU" dirty="0" smtClean="0"/>
              <a:t>По соответствию правовым нормам 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 algn="ctr"/>
            <a:r>
              <a:rPr lang="ru-RU" dirty="0" smtClean="0"/>
              <a:t>По соответствию моральным нормам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88641"/>
            <a:ext cx="8568952" cy="1080119"/>
          </a:xfrm>
        </p:spPr>
        <p:txBody>
          <a:bodyPr/>
          <a:lstStyle/>
          <a:p>
            <a:pPr marL="182880" indent="0">
              <a:buNone/>
            </a:pPr>
            <a:r>
              <a:rPr lang="ru-RU" sz="4000" dirty="0" smtClean="0">
                <a:effectLst/>
              </a:rPr>
              <a:t>Классификация деятельности</a:t>
            </a:r>
            <a:endParaRPr lang="ru-RU" sz="4000" dirty="0">
              <a:effectLst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1763688" y="1844824"/>
            <a:ext cx="1512168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5940152" y="1916832"/>
            <a:ext cx="1152128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Овал 7"/>
          <p:cNvSpPr/>
          <p:nvPr/>
        </p:nvSpPr>
        <p:spPr>
          <a:xfrm>
            <a:off x="575556" y="2492896"/>
            <a:ext cx="2376264" cy="12961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законная</a:t>
            </a:r>
            <a:endParaRPr lang="ru-RU" sz="2400" dirty="0"/>
          </a:p>
        </p:txBody>
      </p:sp>
      <p:sp>
        <p:nvSpPr>
          <p:cNvPr id="9" name="Овал 8"/>
          <p:cNvSpPr/>
          <p:nvPr/>
        </p:nvSpPr>
        <p:spPr>
          <a:xfrm>
            <a:off x="5508104" y="2492896"/>
            <a:ext cx="2736304" cy="12961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незаконная</a:t>
            </a:r>
            <a:endParaRPr lang="ru-RU" sz="2400" dirty="0"/>
          </a:p>
        </p:txBody>
      </p:sp>
      <p:cxnSp>
        <p:nvCxnSpPr>
          <p:cNvPr id="11" name="Прямая со стрелкой 10"/>
          <p:cNvCxnSpPr/>
          <p:nvPr/>
        </p:nvCxnSpPr>
        <p:spPr>
          <a:xfrm flipH="1">
            <a:off x="1961710" y="4398343"/>
            <a:ext cx="1207429" cy="3960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endCxn id="16" idx="0"/>
          </p:cNvCxnSpPr>
          <p:nvPr/>
        </p:nvCxnSpPr>
        <p:spPr>
          <a:xfrm>
            <a:off x="6089874" y="4420208"/>
            <a:ext cx="1052441" cy="5567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Овал 14"/>
          <p:cNvSpPr/>
          <p:nvPr/>
        </p:nvSpPr>
        <p:spPr>
          <a:xfrm>
            <a:off x="647564" y="4869160"/>
            <a:ext cx="2628292" cy="13306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моральная</a:t>
            </a:r>
            <a:endParaRPr lang="ru-RU" sz="2400" dirty="0"/>
          </a:p>
        </p:txBody>
      </p:sp>
      <p:sp>
        <p:nvSpPr>
          <p:cNvPr id="16" name="Овал 15"/>
          <p:cNvSpPr/>
          <p:nvPr/>
        </p:nvSpPr>
        <p:spPr>
          <a:xfrm>
            <a:off x="5774163" y="4976914"/>
            <a:ext cx="2736304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аморальная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1819373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473795" y="3789041"/>
            <a:ext cx="5637010" cy="2145624"/>
          </a:xfrm>
        </p:spPr>
        <p:txBody>
          <a:bodyPr/>
          <a:lstStyle/>
          <a:p>
            <a:pPr algn="r"/>
            <a:r>
              <a:rPr lang="ru-RU" dirty="0" smtClean="0"/>
              <a:t>Урок в 10 классе</a:t>
            </a:r>
          </a:p>
          <a:p>
            <a:pPr algn="r"/>
            <a:r>
              <a:rPr lang="ru-RU" dirty="0" smtClean="0"/>
              <a:t>Учитель: Акатьева В. И.</a:t>
            </a:r>
          </a:p>
          <a:p>
            <a:pPr algn="r"/>
            <a:r>
              <a:rPr lang="ru-RU" dirty="0" smtClean="0"/>
              <a:t>МБОУ СОШ №6 ст. Ленинградская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17581" y="1124745"/>
            <a:ext cx="7175351" cy="1728192"/>
          </a:xfrm>
        </p:spPr>
        <p:txBody>
          <a:bodyPr/>
          <a:lstStyle/>
          <a:p>
            <a:pPr marL="182880" indent="0">
              <a:buNone/>
            </a:pPr>
            <a:r>
              <a:rPr lang="ru-RU" b="0" dirty="0" smtClean="0">
                <a:effectLst/>
              </a:rPr>
              <a:t>   Типология     деятельности</a:t>
            </a:r>
            <a:endParaRPr lang="ru-RU" b="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07279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pPr marL="0" indent="0">
              <a:buNone/>
            </a:pPr>
            <a:r>
              <a:rPr lang="ru-RU" sz="4000" dirty="0" smtClean="0">
                <a:effectLst/>
              </a:rPr>
              <a:t>Классификация деятельности</a:t>
            </a:r>
            <a:endParaRPr lang="ru-RU" sz="4000" dirty="0"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1600200"/>
            <a:ext cx="8229600" cy="4781128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По соотношению с общественным прогрессом </a:t>
            </a:r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dirty="0" smtClean="0"/>
              <a:t>По зависимости от сфер общественное жизни</a:t>
            </a:r>
          </a:p>
          <a:p>
            <a:pPr marL="0" indent="0" algn="ctr">
              <a:buNone/>
            </a:pP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2202306" y="1960089"/>
            <a:ext cx="1044116" cy="6173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5469367" y="2002475"/>
            <a:ext cx="1080120" cy="56242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Овал 7"/>
          <p:cNvSpPr/>
          <p:nvPr/>
        </p:nvSpPr>
        <p:spPr>
          <a:xfrm>
            <a:off x="597058" y="2585483"/>
            <a:ext cx="3542893" cy="12961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прогрессивная</a:t>
            </a:r>
            <a:endParaRPr lang="ru-RU" sz="2400" dirty="0"/>
          </a:p>
        </p:txBody>
      </p:sp>
      <p:sp>
        <p:nvSpPr>
          <p:cNvPr id="9" name="Овал 8"/>
          <p:cNvSpPr/>
          <p:nvPr/>
        </p:nvSpPr>
        <p:spPr>
          <a:xfrm>
            <a:off x="5220072" y="2585483"/>
            <a:ext cx="2952328" cy="12961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реакционная</a:t>
            </a:r>
            <a:endParaRPr lang="ru-RU" sz="2400" dirty="0"/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1331640" y="4869160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3491880" y="4869160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5652120" y="4869160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7452320" y="4869160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Овал 17"/>
          <p:cNvSpPr/>
          <p:nvPr/>
        </p:nvSpPr>
        <p:spPr>
          <a:xfrm>
            <a:off x="755576" y="5301208"/>
            <a:ext cx="1368152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err="1" smtClean="0"/>
              <a:t>Экон</a:t>
            </a:r>
            <a:r>
              <a:rPr lang="ru-RU" sz="2000" dirty="0" smtClean="0"/>
              <a:t>-я</a:t>
            </a:r>
            <a:endParaRPr lang="ru-RU" sz="2000" dirty="0"/>
          </a:p>
        </p:txBody>
      </p:sp>
      <p:sp>
        <p:nvSpPr>
          <p:cNvPr id="19" name="Овал 18"/>
          <p:cNvSpPr/>
          <p:nvPr/>
        </p:nvSpPr>
        <p:spPr>
          <a:xfrm>
            <a:off x="2879812" y="5301208"/>
            <a:ext cx="1548172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Полит-я</a:t>
            </a:r>
            <a:endParaRPr lang="ru-RU" sz="2000" dirty="0"/>
          </a:p>
        </p:txBody>
      </p:sp>
      <p:sp>
        <p:nvSpPr>
          <p:cNvPr id="20" name="Овал 19"/>
          <p:cNvSpPr/>
          <p:nvPr/>
        </p:nvSpPr>
        <p:spPr>
          <a:xfrm>
            <a:off x="5004048" y="5301208"/>
            <a:ext cx="1296144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err="1" smtClean="0"/>
              <a:t>Соц</a:t>
            </a:r>
            <a:r>
              <a:rPr lang="ru-RU" sz="2000" dirty="0" smtClean="0"/>
              <a:t>-я</a:t>
            </a:r>
            <a:endParaRPr lang="ru-RU" sz="2000" dirty="0"/>
          </a:p>
        </p:txBody>
      </p:sp>
      <p:sp>
        <p:nvSpPr>
          <p:cNvPr id="21" name="Овал 20"/>
          <p:cNvSpPr/>
          <p:nvPr/>
        </p:nvSpPr>
        <p:spPr>
          <a:xfrm>
            <a:off x="6840252" y="5301208"/>
            <a:ext cx="1332148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Дух-я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3543864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7920879" cy="1080120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dirty="0" smtClean="0">
                <a:effectLst/>
              </a:rPr>
              <a:t>Классификация деятельности</a:t>
            </a:r>
            <a:endParaRPr lang="ru-RU" sz="4000" dirty="0"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1340768"/>
            <a:ext cx="7245424" cy="44644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 smtClean="0"/>
              <a:t>По особенностям проявления человеческой активности </a:t>
            </a:r>
            <a:endParaRPr lang="ru-RU" sz="2400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1979712" y="2172924"/>
            <a:ext cx="1584176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5292080" y="2172924"/>
            <a:ext cx="1296144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Овал 8"/>
          <p:cNvSpPr/>
          <p:nvPr/>
        </p:nvSpPr>
        <p:spPr>
          <a:xfrm>
            <a:off x="971600" y="3068960"/>
            <a:ext cx="2160240" cy="12961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внешняя</a:t>
            </a:r>
            <a:endParaRPr lang="ru-RU" sz="2400" dirty="0"/>
          </a:p>
        </p:txBody>
      </p:sp>
      <p:sp>
        <p:nvSpPr>
          <p:cNvPr id="10" name="Овал 9"/>
          <p:cNvSpPr/>
          <p:nvPr/>
        </p:nvSpPr>
        <p:spPr>
          <a:xfrm>
            <a:off x="5508104" y="3068960"/>
            <a:ext cx="2592288" cy="12961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внутренняя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293493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5589240"/>
            <a:ext cx="6512511" cy="1143000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899592" y="731520"/>
            <a:ext cx="7416824" cy="5001736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200" b="1" dirty="0" smtClean="0"/>
              <a:t>  Найдите понятие, которое является обобщающим </a:t>
            </a:r>
            <a:r>
              <a:rPr lang="ru-RU" sz="3200" dirty="0" smtClean="0"/>
              <a:t>для всех остальных понятий представленного ниже ряда, и запишите цифру, под которой оно указано.</a:t>
            </a:r>
          </a:p>
          <a:p>
            <a:pPr>
              <a:buNone/>
            </a:pPr>
            <a:r>
              <a:rPr lang="ru-RU" sz="3200" dirty="0" smtClean="0"/>
              <a:t> 1) познание;   2)игра;  3)труд;          4) общение;   5)деятельность.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Содержимое 2"/>
          <p:cNvSpPr>
            <a:spLocks noGrp="1"/>
          </p:cNvSpPr>
          <p:nvPr>
            <p:ph idx="4294967295"/>
          </p:nvPr>
        </p:nvSpPr>
        <p:spPr>
          <a:xfrm>
            <a:off x="457200" y="1481138"/>
            <a:ext cx="8229600" cy="4525962"/>
          </a:xfrm>
          <a:prstGeom prst="rect">
            <a:avLst/>
          </a:prstGeom>
        </p:spPr>
        <p:txBody>
          <a:bodyPr/>
          <a:lstStyle/>
          <a:p>
            <a:pPr eaLnBrk="1" hangingPunct="1">
              <a:buFont typeface="Wingdings 3" pitchFamily="18" charset="2"/>
              <a:buNone/>
            </a:pPr>
            <a:endParaRPr lang="en-US" b="1" dirty="0" smtClean="0"/>
          </a:p>
          <a:p>
            <a:pPr eaLnBrk="1" hangingPunct="1">
              <a:buFont typeface="Wingdings 3" pitchFamily="18" charset="2"/>
              <a:buNone/>
            </a:pPr>
            <a:endParaRPr lang="en-US" b="1" dirty="0" smtClean="0"/>
          </a:p>
          <a:p>
            <a:pPr eaLnBrk="1" hangingPunct="1">
              <a:buFont typeface="Wingdings 3" pitchFamily="18" charset="2"/>
              <a:buNone/>
            </a:pPr>
            <a:endParaRPr lang="en-US" b="1" dirty="0" smtClean="0"/>
          </a:p>
          <a:p>
            <a:pPr eaLnBrk="1" hangingPunct="1">
              <a:buFont typeface="Wingdings 3" pitchFamily="18" charset="2"/>
              <a:buNone/>
            </a:pPr>
            <a:endParaRPr lang="en-US" b="1" dirty="0" smtClean="0"/>
          </a:p>
          <a:p>
            <a:pPr eaLnBrk="1" hangingPunct="1">
              <a:buFont typeface="Wingdings 3" pitchFamily="18" charset="2"/>
              <a:buNone/>
            </a:pPr>
            <a:r>
              <a:rPr lang="ru-RU" b="1" dirty="0" smtClean="0"/>
              <a:t>          Тема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 eaLnBrk="1" fontAlgn="auto" hangingPunct="1">
              <a:spcAft>
                <a:spcPts val="0"/>
              </a:spcAft>
              <a:buNone/>
              <a:defRPr/>
            </a:pPr>
            <a:r>
              <a:rPr lang="ru-RU" sz="7200" dirty="0" err="1" smtClean="0">
                <a:solidFill>
                  <a:srgbClr val="FF0000"/>
                </a:solidFill>
                <a:effectLst/>
              </a:rPr>
              <a:t>фишбоун</a:t>
            </a:r>
            <a:endParaRPr lang="ru-RU" sz="7200" dirty="0">
              <a:solidFill>
                <a:srgbClr val="FF0000"/>
              </a:solidFill>
              <a:effectLst/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 rot="16200000">
            <a:off x="755650" y="2276475"/>
            <a:ext cx="2160588" cy="2160588"/>
          </a:xfrm>
          <a:prstGeom prst="triangle">
            <a:avLst>
              <a:gd name="adj" fmla="val 50399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cxnSp>
        <p:nvCxnSpPr>
          <p:cNvPr id="7" name="Прямая соединительная линия 6"/>
          <p:cNvCxnSpPr>
            <a:stCxn id="5" idx="3"/>
            <a:endCxn id="13" idx="0"/>
          </p:cNvCxnSpPr>
          <p:nvPr/>
        </p:nvCxnSpPr>
        <p:spPr>
          <a:xfrm flipV="1">
            <a:off x="2916238" y="3321050"/>
            <a:ext cx="2376487" cy="26988"/>
          </a:xfrm>
          <a:prstGeom prst="line">
            <a:avLst/>
          </a:prstGeom>
          <a:ln w="73025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Равнобедренный треугольник 12"/>
          <p:cNvSpPr/>
          <p:nvPr/>
        </p:nvSpPr>
        <p:spPr>
          <a:xfrm rot="16200000">
            <a:off x="5760244" y="1953419"/>
            <a:ext cx="1800225" cy="2735263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rot="5400000" flipH="1" flipV="1">
            <a:off x="2878931" y="2817020"/>
            <a:ext cx="720725" cy="360362"/>
          </a:xfrm>
          <a:prstGeom prst="line">
            <a:avLst/>
          </a:prstGeom>
          <a:ln w="476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 flipH="1" flipV="1">
            <a:off x="3455194" y="2817019"/>
            <a:ext cx="720725" cy="3603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 flipH="1" flipV="1">
            <a:off x="3886994" y="2817019"/>
            <a:ext cx="720725" cy="3603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5400000" flipH="1" flipV="1">
            <a:off x="4391819" y="2817019"/>
            <a:ext cx="720725" cy="3603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rot="16200000" flipV="1">
            <a:off x="2844007" y="3572669"/>
            <a:ext cx="719137" cy="2889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16200000" flipV="1">
            <a:off x="2771776" y="3571875"/>
            <a:ext cx="792162" cy="2174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16200000" flipV="1">
            <a:off x="3815557" y="3609181"/>
            <a:ext cx="792162" cy="2889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16200000" flipV="1">
            <a:off x="4319588" y="3609975"/>
            <a:ext cx="792162" cy="2873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/>
          <p:cNvSpPr txBox="1"/>
          <p:nvPr/>
        </p:nvSpPr>
        <p:spPr>
          <a:xfrm>
            <a:off x="6143636" y="3000372"/>
            <a:ext cx="1624012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latin typeface="+mj-lt"/>
              </a:rPr>
              <a:t>Значение</a:t>
            </a:r>
            <a:endParaRPr lang="ru-RU" sz="2400" dirty="0">
              <a:latin typeface="+mj-lt"/>
            </a:endParaRPr>
          </a:p>
        </p:txBody>
      </p:sp>
      <p:cxnSp>
        <p:nvCxnSpPr>
          <p:cNvPr id="30" name="Прямая соединительная линия 29"/>
          <p:cNvCxnSpPr/>
          <p:nvPr/>
        </p:nvCxnSpPr>
        <p:spPr>
          <a:xfrm rot="5400000" flipH="1" flipV="1">
            <a:off x="3455988" y="2744787"/>
            <a:ext cx="719138" cy="360363"/>
          </a:xfrm>
          <a:prstGeom prst="line">
            <a:avLst/>
          </a:prstGeom>
          <a:ln w="476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16200000" flipV="1">
            <a:off x="2844007" y="3572669"/>
            <a:ext cx="719137" cy="288925"/>
          </a:xfrm>
          <a:prstGeom prst="line">
            <a:avLst/>
          </a:prstGeom>
          <a:ln w="476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5400000" flipH="1" flipV="1">
            <a:off x="3960019" y="2817019"/>
            <a:ext cx="720725" cy="360363"/>
          </a:xfrm>
          <a:prstGeom prst="line">
            <a:avLst/>
          </a:prstGeom>
          <a:ln w="476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5400000" flipH="1" flipV="1">
            <a:off x="4463256" y="2817020"/>
            <a:ext cx="720725" cy="360362"/>
          </a:xfrm>
          <a:prstGeom prst="line">
            <a:avLst/>
          </a:prstGeom>
          <a:ln w="476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rot="16200000" flipV="1">
            <a:off x="3383757" y="3609181"/>
            <a:ext cx="792162" cy="288925"/>
          </a:xfrm>
          <a:prstGeom prst="line">
            <a:avLst/>
          </a:prstGeom>
          <a:ln w="476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rot="16200000" flipV="1">
            <a:off x="3852069" y="3645694"/>
            <a:ext cx="792162" cy="215900"/>
          </a:xfrm>
          <a:prstGeom prst="line">
            <a:avLst/>
          </a:prstGeom>
          <a:ln w="476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rot="16200000" flipV="1">
            <a:off x="4391819" y="3609182"/>
            <a:ext cx="719137" cy="215900"/>
          </a:xfrm>
          <a:prstGeom prst="line">
            <a:avLst/>
          </a:prstGeom>
          <a:ln w="476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3428992" y="1785926"/>
            <a:ext cx="1850186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latin typeface="+mj-lt"/>
              </a:rPr>
              <a:t>Структура</a:t>
            </a:r>
            <a:endParaRPr lang="ru-RU" sz="2800" dirty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84550" y="4413250"/>
            <a:ext cx="1047082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latin typeface="+mj-lt"/>
              </a:rPr>
              <a:t>Виды</a:t>
            </a:r>
            <a:endParaRPr lang="ru-RU" sz="28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Содержимое 1"/>
          <p:cNvSpPr>
            <a:spLocks noGrp="1"/>
          </p:cNvSpPr>
          <p:nvPr>
            <p:ph idx="4294967295"/>
          </p:nvPr>
        </p:nvSpPr>
        <p:spPr>
          <a:xfrm>
            <a:off x="457200" y="1481138"/>
            <a:ext cx="8229600" cy="4525962"/>
          </a:xfrm>
          <a:prstGeom prst="rect">
            <a:avLst/>
          </a:prstGeom>
        </p:spPr>
        <p:txBody>
          <a:bodyPr/>
          <a:lstStyle/>
          <a:p>
            <a:pPr eaLnBrk="1" hangingPunct="1">
              <a:buFont typeface="Wingdings 3" pitchFamily="18" charset="2"/>
              <a:buNone/>
            </a:pPr>
            <a:r>
              <a:rPr lang="ru-RU" sz="4000" b="1" smtClean="0"/>
              <a:t>“</a:t>
            </a:r>
            <a:r>
              <a:rPr lang="en-US" sz="4000" b="1" smtClean="0"/>
              <a:t>v</a:t>
            </a:r>
            <a:r>
              <a:rPr lang="ru-RU" sz="4000" b="1" smtClean="0"/>
              <a:t>” -я это знал, </a:t>
            </a:r>
            <a:endParaRPr lang="en-US" sz="4000" b="1" smtClean="0"/>
          </a:p>
          <a:p>
            <a:pPr eaLnBrk="1" hangingPunct="1">
              <a:buFont typeface="Wingdings 3" pitchFamily="18" charset="2"/>
              <a:buNone/>
            </a:pPr>
            <a:r>
              <a:rPr lang="ru-RU" sz="4000" b="1" smtClean="0"/>
              <a:t>“+” - это для меня новое, </a:t>
            </a:r>
            <a:endParaRPr lang="en-US" sz="4000" b="1" smtClean="0"/>
          </a:p>
          <a:p>
            <a:pPr eaLnBrk="1" hangingPunct="1">
              <a:buFont typeface="Wingdings 3" pitchFamily="18" charset="2"/>
              <a:buNone/>
            </a:pPr>
            <a:r>
              <a:rPr lang="ru-RU" sz="4000" b="1" smtClean="0"/>
              <a:t>“-” - это противоречит моим знаниям, </a:t>
            </a:r>
            <a:endParaRPr lang="en-US" sz="4000" b="1" smtClean="0"/>
          </a:p>
          <a:p>
            <a:pPr eaLnBrk="1" hangingPunct="1">
              <a:buFont typeface="Wingdings 3" pitchFamily="18" charset="2"/>
              <a:buNone/>
            </a:pPr>
            <a:r>
              <a:rPr lang="ru-RU" sz="4000" b="1" smtClean="0"/>
              <a:t>“?” - об этом хочу узнать больше.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8892480" cy="119675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 algn="ctr" eaLnBrk="1" fontAlgn="auto" hangingPunct="1">
              <a:spcAft>
                <a:spcPts val="0"/>
              </a:spcAft>
              <a:buNone/>
              <a:defRPr/>
            </a:pPr>
            <a:r>
              <a:rPr lang="ru-RU" sz="5400" dirty="0" smtClean="0">
                <a:solidFill>
                  <a:srgbClr val="FF0000"/>
                </a:solidFill>
                <a:effectLst/>
              </a:rPr>
              <a:t>ИНСЕРТ</a:t>
            </a:r>
            <a:endParaRPr lang="ru-RU" sz="5400" dirty="0">
              <a:solidFill>
                <a:srgbClr val="FF000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7848872" cy="155679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effectLst/>
              </a:rPr>
              <a:t>Первая классификация деятельности</a:t>
            </a:r>
            <a:endParaRPr lang="ru-RU" dirty="0"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611560" y="1556792"/>
            <a:ext cx="8352928" cy="494404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dirty="0" smtClean="0"/>
              <a:t>Деятельность</a:t>
            </a:r>
          </a:p>
          <a:p>
            <a:pPr algn="ctr">
              <a:buNone/>
            </a:pPr>
            <a:endParaRPr lang="ru-RU" sz="3200" dirty="0" smtClean="0"/>
          </a:p>
          <a:p>
            <a:pPr>
              <a:buNone/>
            </a:pPr>
            <a:r>
              <a:rPr lang="ru-RU" sz="3200" dirty="0" smtClean="0"/>
              <a:t>   Материальная                   ?</a:t>
            </a:r>
          </a:p>
          <a:p>
            <a:pPr>
              <a:buNone/>
            </a:pPr>
            <a:r>
              <a:rPr lang="ru-RU" sz="2400" dirty="0" smtClean="0"/>
              <a:t>-</a:t>
            </a:r>
            <a:r>
              <a:rPr lang="ru-RU" sz="2000" dirty="0" smtClean="0"/>
              <a:t>материально-производственная</a:t>
            </a:r>
          </a:p>
          <a:p>
            <a:pPr>
              <a:buNone/>
            </a:pPr>
            <a:r>
              <a:rPr lang="ru-RU" sz="2400" dirty="0" smtClean="0"/>
              <a:t>  ?                                                   ?</a:t>
            </a:r>
          </a:p>
          <a:p>
            <a:pPr>
              <a:buNone/>
            </a:pPr>
            <a:r>
              <a:rPr lang="ru-RU" sz="2400" dirty="0" smtClean="0"/>
              <a:t>  </a:t>
            </a:r>
            <a:r>
              <a:rPr lang="ru-RU" sz="2400" dirty="0" smtClean="0"/>
              <a:t>                                                </a:t>
            </a:r>
            <a:r>
              <a:rPr lang="ru-RU" sz="2000" dirty="0" smtClean="0"/>
              <a:t>-ценностно-ориентировачная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                                                    ?</a:t>
            </a:r>
            <a:endParaRPr lang="ru-RU" sz="2400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3131840" y="2276872"/>
            <a:ext cx="720080" cy="5040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5148064" y="2276872"/>
            <a:ext cx="936104" cy="5040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1628800"/>
            <a:ext cx="8202488" cy="4968552"/>
          </a:xfrm>
        </p:spPr>
        <p:txBody>
          <a:bodyPr/>
          <a:lstStyle/>
          <a:p>
            <a:pPr algn="ctr"/>
            <a:r>
              <a:rPr lang="ru-RU" sz="3600" b="1" i="1" u="sng" dirty="0" smtClean="0"/>
              <a:t>Игра </a:t>
            </a:r>
          </a:p>
          <a:p>
            <a:pPr marL="457200" indent="-457200" algn="just">
              <a:buFont typeface="Arial" pitchFamily="34" charset="0"/>
              <a:buChar char="•"/>
            </a:pPr>
            <a:r>
              <a:rPr lang="ru-RU" sz="2800" dirty="0"/>
              <a:t>у</a:t>
            </a:r>
            <a:r>
              <a:rPr lang="ru-RU" sz="2800" dirty="0" smtClean="0"/>
              <a:t>словная ситуация;</a:t>
            </a:r>
          </a:p>
          <a:p>
            <a:pPr marL="457200" indent="-457200" algn="just">
              <a:buFont typeface="Arial" pitchFamily="34" charset="0"/>
              <a:buChar char="•"/>
            </a:pPr>
            <a:r>
              <a:rPr lang="ru-RU" sz="2800" dirty="0"/>
              <a:t>з</a:t>
            </a:r>
            <a:r>
              <a:rPr lang="ru-RU" sz="2800" dirty="0" smtClean="0"/>
              <a:t>амещающие предметы;</a:t>
            </a:r>
          </a:p>
          <a:p>
            <a:pPr marL="457200" indent="-457200" algn="just">
              <a:buFont typeface="Arial" pitchFamily="34" charset="0"/>
              <a:buChar char="•"/>
            </a:pPr>
            <a:r>
              <a:rPr lang="ru-RU" sz="2800" dirty="0"/>
              <a:t>н</a:t>
            </a:r>
            <a:r>
              <a:rPr lang="ru-RU" sz="2800" dirty="0" smtClean="0"/>
              <a:t>ацелена на удовлетворение интересов участников;</a:t>
            </a:r>
          </a:p>
          <a:p>
            <a:pPr marL="457200" indent="-457200" algn="just">
              <a:buFont typeface="Arial" pitchFamily="34" charset="0"/>
              <a:buChar char="•"/>
            </a:pPr>
            <a:r>
              <a:rPr lang="ru-RU" sz="2800" dirty="0"/>
              <a:t>с</a:t>
            </a:r>
            <a:r>
              <a:rPr lang="ru-RU" sz="2800" dirty="0" smtClean="0"/>
              <a:t>пособствует развитию </a:t>
            </a:r>
          </a:p>
          <a:p>
            <a:pPr algn="just"/>
            <a:r>
              <a:rPr lang="ru-RU" sz="2800" dirty="0"/>
              <a:t> </a:t>
            </a:r>
            <a:r>
              <a:rPr lang="ru-RU" sz="2800" dirty="0" smtClean="0"/>
              <a:t>     личности</a:t>
            </a:r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936103"/>
          </a:xfrm>
        </p:spPr>
        <p:txBody>
          <a:bodyPr/>
          <a:lstStyle/>
          <a:p>
            <a:pPr marL="182880" indent="0">
              <a:buNone/>
            </a:pPr>
            <a:r>
              <a:rPr lang="ru-RU" dirty="0" smtClean="0">
                <a:effectLst/>
              </a:rPr>
              <a:t>  Виды деятельности</a:t>
            </a:r>
            <a:endParaRPr lang="ru-RU" dirty="0">
              <a:effectLst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6136" y="3933056"/>
            <a:ext cx="3089920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788727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260648"/>
            <a:ext cx="6512511" cy="1080120"/>
          </a:xfrm>
        </p:spPr>
        <p:txBody>
          <a:bodyPr/>
          <a:lstStyle/>
          <a:p>
            <a:pPr algn="ctr">
              <a:buNone/>
            </a:pPr>
            <a:r>
              <a:rPr lang="ru-RU" b="1" i="1" u="sng" dirty="0" smtClean="0">
                <a:effectLst/>
              </a:rPr>
              <a:t>Учение </a:t>
            </a:r>
            <a:endParaRPr lang="ru-RU" b="1" i="1" u="sng" dirty="0"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1600200"/>
            <a:ext cx="8229600" cy="506916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Организованное                                    Неорганизованное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Самообразование 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2131166"/>
            <a:ext cx="2304255" cy="1721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68144" y="2167502"/>
            <a:ext cx="2331552" cy="1704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74486" y="4509120"/>
            <a:ext cx="2404930" cy="18928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678378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5715000"/>
            <a:ext cx="6512511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357158" y="285728"/>
            <a:ext cx="8358246" cy="6286544"/>
          </a:xfrm>
        </p:spPr>
        <p:txBody>
          <a:bodyPr>
            <a:normAutofit lnSpcReduction="10000"/>
          </a:bodyPr>
          <a:lstStyle/>
          <a:p>
            <a:pPr marL="93663" indent="-47625">
              <a:buNone/>
            </a:pPr>
            <a:r>
              <a:rPr lang="ru-RU" dirty="0" smtClean="0"/>
              <a:t> </a:t>
            </a:r>
            <a:r>
              <a:rPr lang="ru-RU" b="1" dirty="0" smtClean="0"/>
              <a:t>Одиннадцатиклассники завершают изучение нового материала и начинают подготовку к экзаменам. Какие признаки характеризуют осуществляемую ими деятельность? Запишите цифры, под которыми они указаны.</a:t>
            </a:r>
          </a:p>
          <a:p>
            <a:pPr marL="93663" indent="-47625">
              <a:buNone/>
            </a:pPr>
            <a:r>
              <a:rPr lang="ru-RU" dirty="0" smtClean="0"/>
              <a:t>1)Она направлена на преобразование реально существующих предметов природы.</a:t>
            </a:r>
          </a:p>
          <a:p>
            <a:pPr marL="93663" indent="-47625">
              <a:buNone/>
            </a:pPr>
            <a:r>
              <a:rPr lang="ru-RU" dirty="0" smtClean="0"/>
              <a:t>2)Она способствует освоению накопленных человечеством культурных ценностей.</a:t>
            </a:r>
          </a:p>
          <a:p>
            <a:pPr marL="93663" indent="-47625">
              <a:buNone/>
            </a:pPr>
            <a:r>
              <a:rPr lang="ru-RU" dirty="0" smtClean="0"/>
              <a:t>3)Объектом деятельности является новое, неизвестное никому ранее знание.</a:t>
            </a:r>
          </a:p>
          <a:p>
            <a:pPr marL="93663" indent="-47625">
              <a:buNone/>
            </a:pPr>
            <a:r>
              <a:rPr lang="ru-RU" dirty="0" smtClean="0"/>
              <a:t>4)Средством деятельности являются учебники и учебные пособия.</a:t>
            </a:r>
          </a:p>
          <a:p>
            <a:pPr marL="93663" indent="-47625">
              <a:buNone/>
            </a:pPr>
            <a:r>
              <a:rPr lang="ru-RU" dirty="0" smtClean="0"/>
              <a:t>5)Деятельность имеет как индивидуальный, так и коллективный характер.</a:t>
            </a:r>
          </a:p>
          <a:p>
            <a:pPr marL="93663" indent="-47625">
              <a:buNone/>
            </a:pPr>
            <a:r>
              <a:rPr lang="ru-RU" dirty="0" smtClean="0"/>
              <a:t>6)Её мотивом является желание удовлетворить материальные потребности.</a:t>
            </a:r>
          </a:p>
          <a:p>
            <a:pPr marL="93663" indent="-47625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1484784"/>
            <a:ext cx="7488832" cy="4248472"/>
          </a:xfrm>
        </p:spPr>
        <p:txBody>
          <a:bodyPr>
            <a:norm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ru-RU" sz="2800" dirty="0"/>
              <a:t>л</a:t>
            </a:r>
            <a:r>
              <a:rPr lang="ru-RU" sz="2800" dirty="0" smtClean="0"/>
              <a:t>юбая сознательная деятельность человека;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/>
              <a:t>о</a:t>
            </a:r>
            <a:r>
              <a:rPr lang="ru-RU" sz="2800" dirty="0" smtClean="0"/>
              <a:t>дин из видов деятельности;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/>
              <a:t>в</a:t>
            </a:r>
            <a:r>
              <a:rPr lang="ru-RU" sz="2800" dirty="0" smtClean="0"/>
              <a:t>ид деятельности, которая направлена на достижение практически полезного результата</a:t>
            </a:r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864095"/>
          </a:xfrm>
        </p:spPr>
        <p:txBody>
          <a:bodyPr/>
          <a:lstStyle/>
          <a:p>
            <a:pPr algn="ctr">
              <a:buNone/>
            </a:pPr>
            <a:r>
              <a:rPr lang="ru-RU" b="1" i="1" u="sng" dirty="0" smtClean="0">
                <a:effectLst/>
              </a:rPr>
              <a:t>Труд </a:t>
            </a:r>
            <a:endParaRPr lang="ru-RU" b="1" i="1" u="sng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20797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1628800"/>
            <a:ext cx="7388324" cy="4104456"/>
          </a:xfrm>
          <a:effectLst/>
        </p:spPr>
        <p:txBody>
          <a:bodyPr/>
          <a:lstStyle/>
          <a:p>
            <a:pPr>
              <a:buNone/>
            </a:pPr>
            <a:r>
              <a:rPr lang="ru-RU" sz="3600" dirty="0" smtClean="0">
                <a:effectLst/>
              </a:rPr>
              <a:t>…со скорбью будешь питаться от земли во все дни жизни твоей;</a:t>
            </a:r>
            <a:br>
              <a:rPr lang="ru-RU" sz="3600" dirty="0" smtClean="0">
                <a:effectLst/>
              </a:rPr>
            </a:br>
            <a:r>
              <a:rPr lang="ru-RU" sz="3600" dirty="0" smtClean="0">
                <a:effectLst/>
              </a:rPr>
              <a:t>…в поте лица твоего будешь есть хлеб, доколе не возвратишься в землю</a:t>
            </a:r>
            <a:endParaRPr lang="ru-RU" sz="3600" dirty="0">
              <a:effectLst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75656" y="836712"/>
            <a:ext cx="5970494" cy="83546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Ветхий завет (глава 3)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412776"/>
            <a:ext cx="6512511" cy="114300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Александр</a:t>
            </a:r>
            <a:r>
              <a:rPr lang="ru-RU" dirty="0" smtClean="0"/>
              <a:t> </a:t>
            </a:r>
            <a:r>
              <a:rPr lang="ru-RU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Скрябин Этюд</a:t>
            </a:r>
            <a:endParaRPr lang="ru-RU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5" name="Скрябин А. - Этюд  D sharp minor op.8 1894.mp3">
            <a:hlinkClick r:id="" action="ppaction://media"/>
          </p:cNvPr>
          <p:cNvPicPr>
            <a:picLocks noGrp="1" noRot="1" noChangeAspect="1"/>
          </p:cNvPicPr>
          <p:nvPr>
            <p:ph sz="quarter" idx="13"/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357158" y="6000768"/>
            <a:ext cx="611184" cy="6111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403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393</TotalTime>
  <Words>493</Words>
  <Application>Microsoft Office PowerPoint</Application>
  <PresentationFormat>Экран (4:3)</PresentationFormat>
  <Paragraphs>162</Paragraphs>
  <Slides>24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Воздушный поток</vt:lpstr>
      <vt:lpstr>Определите тему урока</vt:lpstr>
      <vt:lpstr>   Типология     деятельности</vt:lpstr>
      <vt:lpstr>Первая классификация деятельности</vt:lpstr>
      <vt:lpstr>  Виды деятельности</vt:lpstr>
      <vt:lpstr>Учение </vt:lpstr>
      <vt:lpstr>Слайд 6</vt:lpstr>
      <vt:lpstr>Труд </vt:lpstr>
      <vt:lpstr>…со скорбью будешь питаться от земли во все дни жизни твоей; …в поте лица твоего будешь есть хлеб, доколе не возвратишься в землю</vt:lpstr>
      <vt:lpstr>Александр Скрябин Этюд</vt:lpstr>
      <vt:lpstr>Творчество </vt:lpstr>
      <vt:lpstr>Слайд 11</vt:lpstr>
      <vt:lpstr>Групповая работа в рабочих листах</vt:lpstr>
      <vt:lpstr>Общение</vt:lpstr>
      <vt:lpstr>По субъектам общения</vt:lpstr>
      <vt:lpstr>Функции общения</vt:lpstr>
      <vt:lpstr>Соотнести</vt:lpstr>
      <vt:lpstr>Виды познания:</vt:lpstr>
      <vt:lpstr>Классификация деятельности</vt:lpstr>
      <vt:lpstr>Классификация деятельности</vt:lpstr>
      <vt:lpstr>Классификация деятельности</vt:lpstr>
      <vt:lpstr>Классификация деятельности</vt:lpstr>
      <vt:lpstr>Слайд 22</vt:lpstr>
      <vt:lpstr>фишбоун</vt:lpstr>
      <vt:lpstr>ИНСЕРТ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Виды деятельности</dc:title>
  <dc:creator>admin</dc:creator>
  <cp:lastModifiedBy>1212</cp:lastModifiedBy>
  <cp:revision>59</cp:revision>
  <dcterms:created xsi:type="dcterms:W3CDTF">2012-10-15T15:49:15Z</dcterms:created>
  <dcterms:modified xsi:type="dcterms:W3CDTF">2016-12-01T11:56:15Z</dcterms:modified>
</cp:coreProperties>
</file>