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7"/>
  </p:notesMasterIdLst>
  <p:sldIdLst>
    <p:sldId id="256" r:id="rId2"/>
    <p:sldId id="257" r:id="rId3"/>
    <p:sldId id="258" r:id="rId4"/>
    <p:sldId id="259"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43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391D5F-C097-428C-8FCE-8211B563E63A}" type="datetimeFigureOut">
              <a:rPr lang="ru-RU" smtClean="0"/>
              <a:t>13.03.2020</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ADFD55-D9DA-4094-8981-6BD8F037D717}" type="slidenum">
              <a:rPr lang="ru-RU" smtClean="0"/>
              <a:t>‹#›</a:t>
            </a:fld>
            <a:endParaRPr lang="ru-RU" dirty="0"/>
          </a:p>
        </p:txBody>
      </p:sp>
    </p:spTree>
    <p:extLst>
      <p:ext uri="{BB962C8B-B14F-4D97-AF65-F5344CB8AC3E}">
        <p14:creationId xmlns:p14="http://schemas.microsoft.com/office/powerpoint/2010/main" val="3013609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a:t>
            </a:fld>
            <a:endParaRPr lang="ru-RU"/>
          </a:p>
        </p:txBody>
      </p:sp>
    </p:spTree>
    <p:extLst>
      <p:ext uri="{BB962C8B-B14F-4D97-AF65-F5344CB8AC3E}">
        <p14:creationId xmlns:p14="http://schemas.microsoft.com/office/powerpoint/2010/main" val="404713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13</a:t>
            </a:fld>
            <a:endParaRPr lang="ru-RU" dirty="0"/>
          </a:p>
        </p:txBody>
      </p:sp>
    </p:spTree>
    <p:extLst>
      <p:ext uri="{BB962C8B-B14F-4D97-AF65-F5344CB8AC3E}">
        <p14:creationId xmlns:p14="http://schemas.microsoft.com/office/powerpoint/2010/main" val="2844505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15</a:t>
            </a:fld>
            <a:endParaRPr lang="ru-RU" dirty="0"/>
          </a:p>
        </p:txBody>
      </p:sp>
    </p:spTree>
    <p:extLst>
      <p:ext uri="{BB962C8B-B14F-4D97-AF65-F5344CB8AC3E}">
        <p14:creationId xmlns:p14="http://schemas.microsoft.com/office/powerpoint/2010/main" val="531132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16</a:t>
            </a:fld>
            <a:endParaRPr lang="ru-RU" dirty="0"/>
          </a:p>
        </p:txBody>
      </p:sp>
    </p:spTree>
    <p:extLst>
      <p:ext uri="{BB962C8B-B14F-4D97-AF65-F5344CB8AC3E}">
        <p14:creationId xmlns:p14="http://schemas.microsoft.com/office/powerpoint/2010/main" val="743849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17</a:t>
            </a:fld>
            <a:endParaRPr lang="ru-RU" dirty="0"/>
          </a:p>
        </p:txBody>
      </p:sp>
    </p:spTree>
    <p:extLst>
      <p:ext uri="{BB962C8B-B14F-4D97-AF65-F5344CB8AC3E}">
        <p14:creationId xmlns:p14="http://schemas.microsoft.com/office/powerpoint/2010/main" val="2968243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18</a:t>
            </a:fld>
            <a:endParaRPr lang="ru-RU" dirty="0"/>
          </a:p>
        </p:txBody>
      </p:sp>
    </p:spTree>
    <p:extLst>
      <p:ext uri="{BB962C8B-B14F-4D97-AF65-F5344CB8AC3E}">
        <p14:creationId xmlns:p14="http://schemas.microsoft.com/office/powerpoint/2010/main" val="871857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19</a:t>
            </a:fld>
            <a:endParaRPr lang="ru-RU" dirty="0"/>
          </a:p>
        </p:txBody>
      </p:sp>
    </p:spTree>
    <p:extLst>
      <p:ext uri="{BB962C8B-B14F-4D97-AF65-F5344CB8AC3E}">
        <p14:creationId xmlns:p14="http://schemas.microsoft.com/office/powerpoint/2010/main" val="4238726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20</a:t>
            </a:fld>
            <a:endParaRPr lang="ru-RU" dirty="0"/>
          </a:p>
        </p:txBody>
      </p:sp>
    </p:spTree>
    <p:extLst>
      <p:ext uri="{BB962C8B-B14F-4D97-AF65-F5344CB8AC3E}">
        <p14:creationId xmlns:p14="http://schemas.microsoft.com/office/powerpoint/2010/main" val="2487370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21</a:t>
            </a:fld>
            <a:endParaRPr lang="ru-RU" dirty="0"/>
          </a:p>
        </p:txBody>
      </p:sp>
    </p:spTree>
    <p:extLst>
      <p:ext uri="{BB962C8B-B14F-4D97-AF65-F5344CB8AC3E}">
        <p14:creationId xmlns:p14="http://schemas.microsoft.com/office/powerpoint/2010/main" val="1219613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23</a:t>
            </a:fld>
            <a:endParaRPr lang="ru-RU" dirty="0"/>
          </a:p>
        </p:txBody>
      </p:sp>
    </p:spTree>
    <p:extLst>
      <p:ext uri="{BB962C8B-B14F-4D97-AF65-F5344CB8AC3E}">
        <p14:creationId xmlns:p14="http://schemas.microsoft.com/office/powerpoint/2010/main" val="2425835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24</a:t>
            </a:fld>
            <a:endParaRPr lang="ru-RU" dirty="0"/>
          </a:p>
        </p:txBody>
      </p:sp>
    </p:spTree>
    <p:extLst>
      <p:ext uri="{BB962C8B-B14F-4D97-AF65-F5344CB8AC3E}">
        <p14:creationId xmlns:p14="http://schemas.microsoft.com/office/powerpoint/2010/main" val="754308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4</a:t>
            </a:fld>
            <a:endParaRPr lang="ru-RU"/>
          </a:p>
        </p:txBody>
      </p:sp>
    </p:spTree>
    <p:extLst>
      <p:ext uri="{BB962C8B-B14F-4D97-AF65-F5344CB8AC3E}">
        <p14:creationId xmlns:p14="http://schemas.microsoft.com/office/powerpoint/2010/main" val="3753690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25</a:t>
            </a:fld>
            <a:endParaRPr lang="ru-RU" dirty="0"/>
          </a:p>
        </p:txBody>
      </p:sp>
    </p:spTree>
    <p:extLst>
      <p:ext uri="{BB962C8B-B14F-4D97-AF65-F5344CB8AC3E}">
        <p14:creationId xmlns:p14="http://schemas.microsoft.com/office/powerpoint/2010/main" val="2361071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6</a:t>
            </a:fld>
            <a:endParaRPr lang="ru-RU" dirty="0"/>
          </a:p>
        </p:txBody>
      </p:sp>
    </p:spTree>
    <p:extLst>
      <p:ext uri="{BB962C8B-B14F-4D97-AF65-F5344CB8AC3E}">
        <p14:creationId xmlns:p14="http://schemas.microsoft.com/office/powerpoint/2010/main" val="3150546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7</a:t>
            </a:fld>
            <a:endParaRPr lang="ru-RU" dirty="0"/>
          </a:p>
        </p:txBody>
      </p:sp>
    </p:spTree>
    <p:extLst>
      <p:ext uri="{BB962C8B-B14F-4D97-AF65-F5344CB8AC3E}">
        <p14:creationId xmlns:p14="http://schemas.microsoft.com/office/powerpoint/2010/main" val="2265563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8</a:t>
            </a:fld>
            <a:endParaRPr lang="ru-RU" dirty="0"/>
          </a:p>
        </p:txBody>
      </p:sp>
    </p:spTree>
    <p:extLst>
      <p:ext uri="{BB962C8B-B14F-4D97-AF65-F5344CB8AC3E}">
        <p14:creationId xmlns:p14="http://schemas.microsoft.com/office/powerpoint/2010/main" val="1984945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9</a:t>
            </a:fld>
            <a:endParaRPr lang="ru-RU" dirty="0"/>
          </a:p>
        </p:txBody>
      </p:sp>
    </p:spTree>
    <p:extLst>
      <p:ext uri="{BB962C8B-B14F-4D97-AF65-F5344CB8AC3E}">
        <p14:creationId xmlns:p14="http://schemas.microsoft.com/office/powerpoint/2010/main" val="1604430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10</a:t>
            </a:fld>
            <a:endParaRPr lang="ru-RU" dirty="0"/>
          </a:p>
        </p:txBody>
      </p:sp>
    </p:spTree>
    <p:extLst>
      <p:ext uri="{BB962C8B-B14F-4D97-AF65-F5344CB8AC3E}">
        <p14:creationId xmlns:p14="http://schemas.microsoft.com/office/powerpoint/2010/main" val="1877772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11</a:t>
            </a:fld>
            <a:endParaRPr lang="ru-RU" dirty="0"/>
          </a:p>
        </p:txBody>
      </p:sp>
    </p:spTree>
    <p:extLst>
      <p:ext uri="{BB962C8B-B14F-4D97-AF65-F5344CB8AC3E}">
        <p14:creationId xmlns:p14="http://schemas.microsoft.com/office/powerpoint/2010/main" val="1563461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7ADFD55-D9DA-4094-8981-6BD8F037D717}" type="slidenum">
              <a:rPr lang="ru-RU" smtClean="0"/>
              <a:t>12</a:t>
            </a:fld>
            <a:endParaRPr lang="ru-RU" dirty="0"/>
          </a:p>
        </p:txBody>
      </p:sp>
    </p:spTree>
    <p:extLst>
      <p:ext uri="{BB962C8B-B14F-4D97-AF65-F5344CB8AC3E}">
        <p14:creationId xmlns:p14="http://schemas.microsoft.com/office/powerpoint/2010/main" val="2552118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82250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1162690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8344099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5015211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13100038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3331251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384446404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3009047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3918121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25076973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21369586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42789126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2364974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294841921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6118075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20952936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B296163-E209-4194-87BD-971FAD65B631}" type="datetimeFigureOut">
              <a:rPr lang="ru-RU" smtClean="0"/>
              <a:pPr/>
              <a:t>13.03.2020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13899699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4B296163-E209-4194-87BD-971FAD65B631}" type="datetimeFigureOut">
              <a:rPr lang="ru-RU" smtClean="0"/>
              <a:pPr/>
              <a:t>13.03.2020</a:t>
            </a:fld>
            <a:endParaRPr lang="ru-RU"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BE56726-EFE8-4A19-BB7F-1936CD8712E1}" type="slidenum">
              <a:rPr lang="ru-RU" smtClean="0"/>
              <a:pPr/>
              <a:t>‹#›</a:t>
            </a:fld>
            <a:endParaRPr lang="ru-RU" dirty="0"/>
          </a:p>
        </p:txBody>
      </p:sp>
    </p:spTree>
    <p:extLst>
      <p:ext uri="{BB962C8B-B14F-4D97-AF65-F5344CB8AC3E}">
        <p14:creationId xmlns:p14="http://schemas.microsoft.com/office/powerpoint/2010/main" val="1014110144"/>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 xmlns:a16="http://schemas.microsoft.com/office/drawing/2014/main" id="{8FD48FB1-66D8-4676-B0AA-C139A1DB78D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 xmlns:a16="http://schemas.microsoft.com/office/drawing/2014/main" id="{F033F5AE-6728-4F19-8DED-658E674B31B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 xmlns:a16="http://schemas.microsoft.com/office/drawing/2014/main" id="{82C7D74A-18BA-4709-A808-44E8815C443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 xmlns:a16="http://schemas.microsoft.com/office/drawing/2014/main" id="{B5164A3F-1561-4039-8185-AB0EEB713EA7}"/>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 xmlns:a16="http://schemas.microsoft.com/office/drawing/2014/main" id="{2A35DB53-42BE-460E-9CA1-1294C98463C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21" name="Rectangle 20">
            <a:extLst>
              <a:ext uri="{FF2B5EF4-FFF2-40B4-BE49-F238E27FC236}">
                <a16:creationId xmlns="" xmlns:a16="http://schemas.microsoft.com/office/drawing/2014/main" id="{7A675F33-98AF-4B83-A3BB-0780A23145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Рисунок 4" descr="Изображение выглядит как нести, плюшевый мишка, набитый, часы&#10;&#10;Автоматически созданное описание">
            <a:extLst>
              <a:ext uri="{FF2B5EF4-FFF2-40B4-BE49-F238E27FC236}">
                <a16:creationId xmlns="" xmlns:a16="http://schemas.microsoft.com/office/drawing/2014/main" id="{B3361175-8084-47BA-937D-AEFA4CA7E375}"/>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t="8226" b="7187"/>
          <a:stretch/>
        </p:blipFill>
        <p:spPr>
          <a:xfrm>
            <a:off x="-3175" y="34300"/>
            <a:ext cx="12192000" cy="6857990"/>
          </a:xfrm>
          <a:prstGeom prst="rect">
            <a:avLst/>
          </a:prstGeom>
        </p:spPr>
      </p:pic>
      <p:sp>
        <p:nvSpPr>
          <p:cNvPr id="2" name="Заголовок 1">
            <a:extLst>
              <a:ext uri="{FF2B5EF4-FFF2-40B4-BE49-F238E27FC236}">
                <a16:creationId xmlns="" xmlns:a16="http://schemas.microsoft.com/office/drawing/2014/main" id="{D6DA3DF3-1D0D-441D-84DB-6BC1FE9FFFFB}"/>
              </a:ext>
            </a:extLst>
          </p:cNvPr>
          <p:cNvSpPr>
            <a:spLocks noGrp="1"/>
          </p:cNvSpPr>
          <p:nvPr>
            <p:ph type="title"/>
          </p:nvPr>
        </p:nvSpPr>
        <p:spPr>
          <a:xfrm>
            <a:off x="1239701" y="870107"/>
            <a:ext cx="9980611" cy="1584855"/>
          </a:xfrm>
        </p:spPr>
        <p:txBody>
          <a:bodyPr vert="horz" lIns="91440" tIns="45720" rIns="91440" bIns="45720" rtlCol="0" anchor="b">
            <a:normAutofit fontScale="90000"/>
          </a:bodyPr>
          <a:lstStyle/>
          <a:p>
            <a:pPr algn="ctr"/>
            <a:r>
              <a:rPr lang="en-US" sz="4800" b="1" dirty="0"/>
              <a:t>«</a:t>
            </a:r>
            <a:r>
              <a:rPr lang="en-US" sz="4800" b="1" dirty="0" err="1"/>
              <a:t>подвижные</a:t>
            </a:r>
            <a:r>
              <a:rPr lang="en-US" sz="4800" b="1" dirty="0"/>
              <a:t> </a:t>
            </a:r>
            <a:r>
              <a:rPr lang="en-US" sz="4800" b="1" dirty="0" err="1"/>
              <a:t>игры</a:t>
            </a:r>
            <a:r>
              <a:rPr lang="en-US" sz="4800" b="1" dirty="0"/>
              <a:t> </a:t>
            </a:r>
            <a:r>
              <a:rPr lang="en-US" sz="4800" b="1" dirty="0" err="1"/>
              <a:t>для</a:t>
            </a:r>
            <a:r>
              <a:rPr lang="en-US" sz="4800" b="1" dirty="0"/>
              <a:t> </a:t>
            </a:r>
            <a:r>
              <a:rPr lang="en-US" sz="4800" b="1" dirty="0" err="1"/>
              <a:t>детей</a:t>
            </a:r>
            <a:r>
              <a:rPr lang="en-US" sz="4800" b="1" dirty="0"/>
              <a:t> </a:t>
            </a:r>
            <a:r>
              <a:rPr lang="en-US" sz="4800" b="1" dirty="0" err="1"/>
              <a:t>младшего</a:t>
            </a:r>
            <a:r>
              <a:rPr lang="en-US" sz="4800" b="1" dirty="0"/>
              <a:t> </a:t>
            </a:r>
            <a:r>
              <a:rPr lang="en-US" sz="4800" b="1" dirty="0" err="1"/>
              <a:t>школьного</a:t>
            </a:r>
            <a:r>
              <a:rPr lang="en-US" sz="4800" b="1" dirty="0"/>
              <a:t> </a:t>
            </a:r>
            <a:r>
              <a:rPr lang="en-US" sz="4800" b="1" dirty="0" err="1"/>
              <a:t>возраста</a:t>
            </a:r>
            <a:r>
              <a:rPr lang="en-US" sz="4800" b="1" dirty="0"/>
              <a:t>»</a:t>
            </a:r>
          </a:p>
        </p:txBody>
      </p:sp>
      <p:sp>
        <p:nvSpPr>
          <p:cNvPr id="3" name="Текст 2"/>
          <p:cNvSpPr>
            <a:spLocks noGrp="1"/>
          </p:cNvSpPr>
          <p:nvPr>
            <p:ph type="body" idx="1"/>
          </p:nvPr>
        </p:nvSpPr>
        <p:spPr>
          <a:xfrm>
            <a:off x="7335837" y="4737101"/>
            <a:ext cx="4852988" cy="2095500"/>
          </a:xfrm>
        </p:spPr>
        <p:txBody>
          <a:bodyPr vert="horz" lIns="91440" tIns="45720" rIns="91440" bIns="45720" rtlCol="0" anchor="t">
            <a:normAutofit/>
          </a:bodyPr>
          <a:lstStyle/>
          <a:p>
            <a:r>
              <a:rPr lang="en-US" sz="2100" dirty="0" err="1">
                <a:solidFill>
                  <a:schemeClr val="tx1"/>
                </a:solidFill>
              </a:rPr>
              <a:t>Выполнила</a:t>
            </a:r>
            <a:r>
              <a:rPr lang="en-US" sz="2100" dirty="0">
                <a:solidFill>
                  <a:schemeClr val="tx1"/>
                </a:solidFill>
              </a:rPr>
              <a:t> </a:t>
            </a:r>
            <a:r>
              <a:rPr lang="en-US" sz="2100" dirty="0" err="1" smtClean="0">
                <a:solidFill>
                  <a:schemeClr val="tx1"/>
                </a:solidFill>
              </a:rPr>
              <a:t>Ст</a:t>
            </a:r>
            <a:r>
              <a:rPr lang="ru-RU" sz="2100" dirty="0" err="1" smtClean="0">
                <a:solidFill>
                  <a:schemeClr val="tx1"/>
                </a:solidFill>
              </a:rPr>
              <a:t>арший</a:t>
            </a:r>
            <a:r>
              <a:rPr lang="en-US" sz="2100" dirty="0" smtClean="0">
                <a:solidFill>
                  <a:schemeClr val="tx1"/>
                </a:solidFill>
              </a:rPr>
              <a:t> </a:t>
            </a:r>
            <a:r>
              <a:rPr lang="ru-RU" sz="2100" dirty="0">
                <a:solidFill>
                  <a:schemeClr val="tx1"/>
                </a:solidFill>
              </a:rPr>
              <a:t>в</a:t>
            </a:r>
            <a:r>
              <a:rPr lang="en-US" sz="2100" dirty="0" err="1" smtClean="0">
                <a:solidFill>
                  <a:schemeClr val="tx1"/>
                </a:solidFill>
              </a:rPr>
              <a:t>ожатый</a:t>
            </a:r>
            <a:endParaRPr lang="ru-RU" sz="2100" dirty="0" smtClean="0">
              <a:solidFill>
                <a:schemeClr val="tx1"/>
              </a:solidFill>
            </a:endParaRPr>
          </a:p>
          <a:p>
            <a:r>
              <a:rPr lang="en-US" sz="2100" dirty="0" smtClean="0">
                <a:solidFill>
                  <a:schemeClr val="tx1"/>
                </a:solidFill>
              </a:rPr>
              <a:t> </a:t>
            </a:r>
            <a:r>
              <a:rPr lang="en-US" sz="2100" dirty="0">
                <a:solidFill>
                  <a:schemeClr val="tx1"/>
                </a:solidFill>
              </a:rPr>
              <a:t>МОАУ «СОШ № 2 г. </a:t>
            </a:r>
            <a:r>
              <a:rPr lang="en-US" sz="2100" dirty="0" err="1">
                <a:solidFill>
                  <a:schemeClr val="tx1"/>
                </a:solidFill>
              </a:rPr>
              <a:t>Орск</a:t>
            </a:r>
            <a:r>
              <a:rPr lang="en-US" sz="2100" dirty="0">
                <a:solidFill>
                  <a:schemeClr val="tx1"/>
                </a:solidFill>
              </a:rPr>
              <a:t>»</a:t>
            </a:r>
          </a:p>
          <a:p>
            <a:r>
              <a:rPr lang="ru-RU" sz="2100" dirty="0" smtClean="0">
                <a:solidFill>
                  <a:schemeClr val="tx1"/>
                </a:solidFill>
              </a:rPr>
              <a:t> </a:t>
            </a:r>
            <a:r>
              <a:rPr lang="en-US" sz="2100" dirty="0" err="1" smtClean="0">
                <a:solidFill>
                  <a:schemeClr val="tx1"/>
                </a:solidFill>
              </a:rPr>
              <a:t>Гербер</a:t>
            </a:r>
            <a:r>
              <a:rPr lang="en-US" sz="2100" dirty="0" smtClean="0">
                <a:solidFill>
                  <a:schemeClr val="tx1"/>
                </a:solidFill>
              </a:rPr>
              <a:t> </a:t>
            </a:r>
            <a:r>
              <a:rPr lang="en-US" sz="2100" dirty="0">
                <a:solidFill>
                  <a:schemeClr val="tx1"/>
                </a:solidFill>
              </a:rPr>
              <a:t>Н. В.</a:t>
            </a:r>
          </a:p>
          <a:p>
            <a:endParaRPr lang="en-US" sz="2100" dirty="0">
              <a:solidFill>
                <a:schemeClr val="tx1"/>
              </a:solidFill>
            </a:endParaRPr>
          </a:p>
        </p:txBody>
      </p:sp>
      <p:sp>
        <p:nvSpPr>
          <p:cNvPr id="6" name="Текст 2"/>
          <p:cNvSpPr txBox="1">
            <a:spLocks/>
          </p:cNvSpPr>
          <p:nvPr/>
        </p:nvSpPr>
        <p:spPr>
          <a:xfrm>
            <a:off x="593835" y="593835"/>
            <a:ext cx="11272344" cy="1739462"/>
          </a:xfrm>
          <a:prstGeom prst="rect">
            <a:avLst/>
          </a:prstGeom>
        </p:spPr>
        <p:txBody>
          <a:bodyPr vert="horz" lIns="91440" tIns="45720" rIns="91440" bIns="45720" rtlCol="0">
            <a:normAutofit/>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2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6386687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Рисунок 4" descr="Изображение выглядит как здание, рисунок&#10;&#10;Автоматически созданное описание">
            <a:extLst>
              <a:ext uri="{FF2B5EF4-FFF2-40B4-BE49-F238E27FC236}">
                <a16:creationId xmlns="" xmlns:a16="http://schemas.microsoft.com/office/drawing/2014/main" id="{635A9102-5C04-4921-A0C8-275D7B870B4C}"/>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3769" r="1" b="31248"/>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49922" y="486627"/>
            <a:ext cx="10539694" cy="1507067"/>
          </a:xfrm>
        </p:spPr>
        <p:txBody>
          <a:bodyPr>
            <a:normAutofit/>
          </a:bodyPr>
          <a:lstStyle/>
          <a:p>
            <a:pPr algn="ctr"/>
            <a:r>
              <a:rPr lang="ru-RU" b="1" dirty="0"/>
              <a:t/>
            </a:r>
            <a:br>
              <a:rPr lang="ru-RU" b="1" dirty="0"/>
            </a:br>
            <a:r>
              <a:rPr lang="ru-RU" b="1" dirty="0"/>
              <a:t>Снайперы</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649922" y="2308860"/>
            <a:ext cx="11168698" cy="4415367"/>
          </a:xfrm>
        </p:spPr>
        <p:txBody>
          <a:bodyPr>
            <a:normAutofit/>
          </a:bodyPr>
          <a:lstStyle/>
          <a:p>
            <a:pPr marL="0" indent="0">
              <a:lnSpc>
                <a:spcPct val="150000"/>
              </a:lnSpc>
              <a:buNone/>
            </a:pPr>
            <a:r>
              <a:rPr lang="ru-RU" b="1" dirty="0">
                <a:solidFill>
                  <a:schemeClr val="tx1"/>
                </a:solidFill>
              </a:rPr>
              <a:t>Описание игры: команды строятся в шеренги на расстоянии 1,5—2 м от линии	 броска, у каждого участника в руках по 2 малых мяча. На расстоянии 5—8 м от линии метания находятся мишени. По сигналу игроки поочеред­но выходят на линию метания и выполняют по два броска в цель. Выигрывает команда, пока­завшая лучший результат, т. е. поразившая мишень большее число раз. В качестве мише­ней можно использовать булавы, кегли, набив­ные мячи, установленные на гимнастическом бревне или другом возвышении; щит-мишень в форме круга диаметром 60—80—100 см, кото­рый закрепляется на стене; щит-мишень с несколькими кругами и цифровыми обозна­чениями (3—2—1).</a:t>
            </a:r>
          </a:p>
        </p:txBody>
      </p:sp>
    </p:spTree>
    <p:extLst>
      <p:ext uri="{BB962C8B-B14F-4D97-AF65-F5344CB8AC3E}">
        <p14:creationId xmlns:p14="http://schemas.microsoft.com/office/powerpoint/2010/main" val="15990168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Рисунок 6" descr="Изображение выглядит как забор, часы, летит, воздух&#10;&#10;Автоматически созданное описание">
            <a:extLst>
              <a:ext uri="{FF2B5EF4-FFF2-40B4-BE49-F238E27FC236}">
                <a16:creationId xmlns="" xmlns:a16="http://schemas.microsoft.com/office/drawing/2014/main" id="{7A6E42ED-B5A6-4258-BE26-FBE9F5264AEC}"/>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23316" b="13482"/>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524192" y="1063482"/>
            <a:ext cx="10410900" cy="1507067"/>
          </a:xfrm>
        </p:spPr>
        <p:txBody>
          <a:bodyPr>
            <a:normAutofit/>
          </a:bodyPr>
          <a:lstStyle/>
          <a:p>
            <a:pPr algn="ctr"/>
            <a:r>
              <a:rPr lang="ru-RU" b="1" dirty="0"/>
              <a:t/>
            </a:r>
            <a:br>
              <a:rPr lang="ru-RU" b="1" dirty="0"/>
            </a:br>
            <a:r>
              <a:rPr lang="ru-RU" b="1" dirty="0"/>
              <a:t>Кто дальше бросит</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24192" y="2640330"/>
            <a:ext cx="10757218" cy="3615267"/>
          </a:xfrm>
        </p:spPr>
        <p:txBody>
          <a:bodyPr>
            <a:normAutofit/>
          </a:bodyPr>
          <a:lstStyle/>
          <a:p>
            <a:pPr marL="0" indent="0">
              <a:lnSpc>
                <a:spcPct val="150000"/>
              </a:lnSpc>
              <a:buNone/>
            </a:pPr>
            <a:r>
              <a:rPr lang="ru-RU" b="1" dirty="0">
                <a:solidFill>
                  <a:schemeClr val="tx1"/>
                </a:solidFill>
              </a:rPr>
              <a:t>Описание игры: на расстоянии 5,10,15,20,25 м перед каждой командой стоят фишки. По свистку1 –е уч-ся выполняют метание(учитель говорит результат каждого).2-е -стоят напротив 1-х,на расстоянии 25 м;2-е –метают-3-е- стоят, ловят мячи от земли.</a:t>
            </a:r>
          </a:p>
        </p:txBody>
      </p:sp>
    </p:spTree>
    <p:extLst>
      <p:ext uri="{BB962C8B-B14F-4D97-AF65-F5344CB8AC3E}">
        <p14:creationId xmlns:p14="http://schemas.microsoft.com/office/powerpoint/2010/main" val="168198247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Рисунок 6">
            <a:extLst>
              <a:ext uri="{FF2B5EF4-FFF2-40B4-BE49-F238E27FC236}">
                <a16:creationId xmlns="" xmlns:a16="http://schemas.microsoft.com/office/drawing/2014/main" id="{ECEAE0BC-BB0C-482C-AA21-ED5E00AB2094}"/>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3002" b="30748"/>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764222" y="-164678"/>
            <a:ext cx="9282748" cy="1507067"/>
          </a:xfrm>
        </p:spPr>
        <p:txBody>
          <a:bodyPr>
            <a:normAutofit/>
          </a:bodyPr>
          <a:lstStyle/>
          <a:p>
            <a:pPr algn="ctr"/>
            <a:r>
              <a:rPr lang="ru-RU" b="1" dirty="0"/>
              <a:t/>
            </a:r>
            <a:br>
              <a:rPr lang="ru-RU" b="1" dirty="0"/>
            </a:br>
            <a:r>
              <a:rPr lang="ru-RU" b="1" dirty="0"/>
              <a:t>Собери флажки</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69912" y="2023110"/>
            <a:ext cx="9694228" cy="4163907"/>
          </a:xfrm>
        </p:spPr>
        <p:txBody>
          <a:bodyPr>
            <a:normAutofit/>
          </a:bodyPr>
          <a:lstStyle/>
          <a:p>
            <a:pPr marL="0" indent="0">
              <a:lnSpc>
                <a:spcPct val="150000"/>
              </a:lnSpc>
              <a:buNone/>
            </a:pPr>
            <a:r>
              <a:rPr lang="ru-RU" b="1" dirty="0">
                <a:solidFill>
                  <a:schemeClr val="tx1"/>
                </a:solidFill>
              </a:rPr>
              <a:t>Описание игры: на старте — 8 участников. По сигналу они начинают бег, и каждый старается завладеть флажком на этапах. Не успевшие это сделать игроки выбывают из игры. После второго этапа остается шесть участников, затем четыре и, наконец, соревнуются лишь двое сильнейших. Игрок, уронивший флажок на землю, должен сначала поднять его и только затем продолжать бег. Победителем является игрок, овладевший последним флажком.</a:t>
            </a:r>
          </a:p>
        </p:txBody>
      </p:sp>
    </p:spTree>
    <p:extLst>
      <p:ext uri="{BB962C8B-B14F-4D97-AF65-F5344CB8AC3E}">
        <p14:creationId xmlns:p14="http://schemas.microsoft.com/office/powerpoint/2010/main" val="19593206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BAB750BF-021B-4420-8FFE-308DD894A523}"/>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b="7787"/>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78461" y="0"/>
            <a:ext cx="10043796" cy="1507067"/>
          </a:xfrm>
        </p:spPr>
        <p:txBody>
          <a:bodyPr>
            <a:normAutofit/>
          </a:bodyPr>
          <a:lstStyle/>
          <a:p>
            <a:pPr algn="ctr"/>
            <a:r>
              <a:rPr lang="ru-RU" b="1" dirty="0"/>
              <a:t/>
            </a:r>
            <a:br>
              <a:rPr lang="ru-RU" b="1" dirty="0"/>
            </a:br>
            <a:r>
              <a:rPr lang="ru-RU" b="1" dirty="0"/>
              <a:t>Убегай - догоняй</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12761" y="1954530"/>
            <a:ext cx="10375197" cy="4609677"/>
          </a:xfrm>
        </p:spPr>
        <p:txBody>
          <a:bodyPr>
            <a:normAutofit fontScale="92500"/>
          </a:bodyPr>
          <a:lstStyle/>
          <a:p>
            <a:pPr marL="0" indent="0">
              <a:lnSpc>
                <a:spcPct val="150000"/>
              </a:lnSpc>
              <a:buNone/>
            </a:pPr>
            <a:r>
              <a:rPr lang="ru-RU" b="1" dirty="0">
                <a:solidFill>
                  <a:schemeClr val="tx1"/>
                </a:solidFill>
              </a:rPr>
              <a:t>Описание игры: две команды «Догоняй» и «Убегай» располагаются в шеренгах в 20—30 шагах одна от другой. Игроки рассчитываются по порядку номеров. Между командами чертят два круга, в которые ставят два флага. В ближний от команды «Убегай» в круг кладут мяч. Преподаватель называет любой номер. Игроки разных команд, имеющие этот номер, одновременно выбегают вперед. Задача игрока из команды «Убегай» — взять мяч, обежать с ним сначала ближний, а затем дальний флаг и вернуться за линию своей команды. Игрок противоположной команды должен догнать убегающего, преследуя его по тому же пути (вокруг флагов) до линии. Проигравший идет в «плен» к другой команде. Выигрывает команда, которая в итоге взяла в «плен» больше игроков.</a:t>
            </a:r>
          </a:p>
        </p:txBody>
      </p:sp>
    </p:spTree>
    <p:extLst>
      <p:ext uri="{BB962C8B-B14F-4D97-AF65-F5344CB8AC3E}">
        <p14:creationId xmlns:p14="http://schemas.microsoft.com/office/powerpoint/2010/main" val="11866913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3BFC89CF-C482-43CD-B979-51C9C82F9873}"/>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b="8537"/>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84212" y="0"/>
            <a:ext cx="8534400" cy="1507067"/>
          </a:xfrm>
        </p:spPr>
        <p:txBody>
          <a:bodyPr>
            <a:normAutofit/>
          </a:bodyPr>
          <a:lstStyle/>
          <a:p>
            <a:r>
              <a:rPr lang="ru-RU" b="1" dirty="0"/>
              <a:t/>
            </a:r>
            <a:br>
              <a:rPr lang="ru-RU" b="1" dirty="0"/>
            </a:br>
            <a:r>
              <a:rPr lang="ru-RU" b="1" dirty="0"/>
              <a:t>передай-лови</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432752" y="1611630"/>
            <a:ext cx="11214418" cy="4781127"/>
          </a:xfrm>
        </p:spPr>
        <p:txBody>
          <a:bodyPr>
            <a:normAutofit/>
          </a:bodyPr>
          <a:lstStyle/>
          <a:p>
            <a:pPr marL="0" indent="0">
              <a:lnSpc>
                <a:spcPct val="150000"/>
              </a:lnSpc>
              <a:buNone/>
            </a:pPr>
            <a:r>
              <a:rPr lang="ru-RU" b="1" dirty="0">
                <a:solidFill>
                  <a:schemeClr val="tx1"/>
                </a:solidFill>
              </a:rPr>
              <a:t>Описание игры: учащиеся выполняют передачу мяча в стену, по сигналу учителя необходимо найти в зале друга и выполнить с ним передачи мяча за 30 секунд. Пара, сделавшая большее количество передач побеждает. Игру повторяют 2-3 раза.</a:t>
            </a:r>
          </a:p>
        </p:txBody>
      </p:sp>
    </p:spTree>
    <p:extLst>
      <p:ext uri="{BB962C8B-B14F-4D97-AF65-F5344CB8AC3E}">
        <p14:creationId xmlns:p14="http://schemas.microsoft.com/office/powerpoint/2010/main" val="27162028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трава, внешний, человек, поле&#10;&#10;Автоматически созданное описание">
            <a:extLst>
              <a:ext uri="{FF2B5EF4-FFF2-40B4-BE49-F238E27FC236}">
                <a16:creationId xmlns="" xmlns:a16="http://schemas.microsoft.com/office/drawing/2014/main" id="{527B9988-A9A7-4340-B5E5-CD5E673E732C}"/>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l="10698" r="14635" b="-1"/>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561664" y="362283"/>
            <a:ext cx="10137759" cy="2072848"/>
          </a:xfrm>
        </p:spPr>
        <p:txBody>
          <a:bodyPr>
            <a:normAutofit/>
          </a:bodyPr>
          <a:lstStyle/>
          <a:p>
            <a:pPr algn="ctr"/>
            <a:r>
              <a:rPr lang="ru-RU" b="1" dirty="0"/>
              <a:t/>
            </a:r>
            <a:br>
              <a:rPr lang="ru-RU" b="1" dirty="0"/>
            </a:br>
            <a:r>
              <a:rPr lang="ru-RU" b="1" dirty="0"/>
              <a:t>Праздник день самоуправления</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61663" y="2797404"/>
            <a:ext cx="10071771" cy="3615267"/>
          </a:xfrm>
        </p:spPr>
        <p:txBody>
          <a:bodyPr>
            <a:normAutofit/>
          </a:bodyPr>
          <a:lstStyle/>
          <a:p>
            <a:pPr marL="0" indent="0">
              <a:lnSpc>
                <a:spcPct val="150000"/>
              </a:lnSpc>
              <a:buNone/>
            </a:pPr>
            <a:r>
              <a:rPr lang="ru-RU" b="1" dirty="0">
                <a:solidFill>
                  <a:schemeClr val="tx1"/>
                </a:solidFill>
              </a:rPr>
              <a:t>День самоуправления по плану приурочен ко Дню Учителя. Учащиеся самостоятельно, под руководством учителя / воспитателя, проводят подвижные игры для своих одноклассников. Руководитель контролирует очередность, дисциплину и правильность выполнения упражнений. По окончанию праздника учащиеся награждаются грамотами и благодарностями за активное участие.</a:t>
            </a:r>
          </a:p>
        </p:txBody>
      </p:sp>
    </p:spTree>
    <p:extLst>
      <p:ext uri="{BB962C8B-B14F-4D97-AF65-F5344CB8AC3E}">
        <p14:creationId xmlns:p14="http://schemas.microsoft.com/office/powerpoint/2010/main" val="18632874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рисунок, часы&#10;&#10;Автоматически созданное описание">
            <a:extLst>
              <a:ext uri="{FF2B5EF4-FFF2-40B4-BE49-F238E27FC236}">
                <a16:creationId xmlns="" xmlns:a16="http://schemas.microsoft.com/office/drawing/2014/main" id="{0D61735E-504E-48F5-9EFF-A70DE7148895}"/>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b="20495"/>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1051250" y="0"/>
            <a:ext cx="8534400" cy="1507067"/>
          </a:xfrm>
        </p:spPr>
        <p:txBody>
          <a:bodyPr>
            <a:normAutofit/>
          </a:bodyPr>
          <a:lstStyle/>
          <a:p>
            <a:pPr algn="ctr"/>
            <a:r>
              <a:rPr lang="ru-RU" b="1" dirty="0"/>
              <a:t/>
            </a:r>
            <a:br>
              <a:rPr lang="ru-RU" b="1" dirty="0"/>
            </a:br>
            <a:r>
              <a:rPr lang="ru-RU" b="1" dirty="0"/>
              <a:t>подбрось - поймай</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242876" y="1034793"/>
            <a:ext cx="10823576" cy="5724427"/>
          </a:xfrm>
        </p:spPr>
        <p:txBody>
          <a:bodyPr>
            <a:normAutofit/>
          </a:bodyPr>
          <a:lstStyle/>
          <a:p>
            <a:pPr marL="0" indent="0">
              <a:lnSpc>
                <a:spcPct val="150000"/>
              </a:lnSpc>
              <a:buNone/>
            </a:pPr>
            <a:r>
              <a:rPr lang="ru-RU" b="1" dirty="0">
                <a:solidFill>
                  <a:schemeClr val="tx1"/>
                </a:solidFill>
              </a:rPr>
              <a:t>Описание игры: каждая команда строится в две шеренги напротив друг друга. У игроков одной шеренги (каждой команды) по мячу. Преподаватель дает сигнал, и учащиеся одновременно подбрасывают мяч перед собой вверх, ловят его двумя руками и прокатывают партнерам своей команды, стоящим напротив в другой шеренге. Те в свою очередь повторяют задание в подбрасывании, ловле и прокатывании мяча.</a:t>
            </a:r>
          </a:p>
          <a:p>
            <a:pPr marL="0" indent="0">
              <a:lnSpc>
                <a:spcPct val="150000"/>
              </a:lnSpc>
              <a:buNone/>
            </a:pPr>
            <a:r>
              <a:rPr lang="ru-RU" b="1" dirty="0">
                <a:solidFill>
                  <a:schemeClr val="tx1"/>
                </a:solidFill>
              </a:rPr>
              <a:t>Побеждает команда, быстрее и точнее выполнившая задание, т. е. имеющая:</a:t>
            </a:r>
          </a:p>
          <a:p>
            <a:pPr marL="0" indent="0">
              <a:lnSpc>
                <a:spcPct val="150000"/>
              </a:lnSpc>
              <a:buNone/>
            </a:pPr>
            <a:r>
              <a:rPr lang="ru-RU" b="1" dirty="0">
                <a:solidFill>
                  <a:schemeClr val="tx1"/>
                </a:solidFill>
              </a:rPr>
              <a:t>а) меньшее число падений мяча;</a:t>
            </a:r>
          </a:p>
          <a:p>
            <a:pPr marL="0" indent="0">
              <a:lnSpc>
                <a:spcPct val="150000"/>
              </a:lnSpc>
              <a:buNone/>
            </a:pPr>
            <a:r>
              <a:rPr lang="ru-RU" b="1" dirty="0">
                <a:solidFill>
                  <a:schemeClr val="tx1"/>
                </a:solidFill>
              </a:rPr>
              <a:t>б) более точное его прокатывание;</a:t>
            </a:r>
          </a:p>
          <a:p>
            <a:pPr marL="0" indent="0">
              <a:lnSpc>
                <a:spcPct val="150000"/>
              </a:lnSpc>
              <a:buNone/>
            </a:pPr>
            <a:r>
              <a:rPr lang="ru-RU" b="1" dirty="0">
                <a:solidFill>
                  <a:schemeClr val="tx1"/>
                </a:solidFill>
              </a:rPr>
              <a:t>в) лучшее выполнение ловли и передачи мяча указанным способом.</a:t>
            </a:r>
          </a:p>
        </p:txBody>
      </p:sp>
    </p:spTree>
    <p:extLst>
      <p:ext uri="{BB962C8B-B14F-4D97-AF65-F5344CB8AC3E}">
        <p14:creationId xmlns:p14="http://schemas.microsoft.com/office/powerpoint/2010/main" val="13505258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игра, мяч&#10;&#10;Автоматически созданное описание">
            <a:extLst>
              <a:ext uri="{FF2B5EF4-FFF2-40B4-BE49-F238E27FC236}">
                <a16:creationId xmlns="" xmlns:a16="http://schemas.microsoft.com/office/drawing/2014/main" id="{5DE5CF0E-9ADA-40BF-B371-AC831BCB0BC5}"/>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24969" b="18781"/>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84212" y="-67734"/>
            <a:ext cx="9568498" cy="1507067"/>
          </a:xfrm>
        </p:spPr>
        <p:txBody>
          <a:bodyPr>
            <a:normAutofit/>
          </a:bodyPr>
          <a:lstStyle/>
          <a:p>
            <a:pPr algn="ctr"/>
            <a:r>
              <a:rPr lang="ru-RU" b="1" dirty="0"/>
              <a:t/>
            </a:r>
            <a:br>
              <a:rPr lang="ru-RU" b="1" dirty="0"/>
            </a:br>
            <a:r>
              <a:rPr lang="ru-RU" b="1" dirty="0"/>
              <a:t>внимание - мяч</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684211" y="685800"/>
            <a:ext cx="10514831" cy="6063792"/>
          </a:xfrm>
        </p:spPr>
        <p:txBody>
          <a:bodyPr>
            <a:normAutofit/>
          </a:bodyPr>
          <a:lstStyle/>
          <a:p>
            <a:pPr marL="0" indent="0">
              <a:lnSpc>
                <a:spcPct val="150000"/>
              </a:lnSpc>
              <a:buNone/>
            </a:pPr>
            <a:r>
              <a:rPr lang="ru-RU" b="1" dirty="0">
                <a:solidFill>
                  <a:schemeClr val="tx1"/>
                </a:solidFill>
              </a:rPr>
              <a:t>Описание игры: игроки команды располагаются по кругу, в центре — водящий с мячом. Он передает мяч любому партнеру и, следуя за мячом, занимает место поймавшего мяч. Последний, став водящим, продолжает игру. И так до тех пор, пока все участники не побывают водящими. Побеждает команда, раньше закончившая игру.</a:t>
            </a:r>
          </a:p>
        </p:txBody>
      </p:sp>
    </p:spTree>
    <p:extLst>
      <p:ext uri="{BB962C8B-B14F-4D97-AF65-F5344CB8AC3E}">
        <p14:creationId xmlns:p14="http://schemas.microsoft.com/office/powerpoint/2010/main" val="36233006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8ED0DE79-3687-4051-86B6-BAF97D47B1B0}"/>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84212" y="-67734"/>
            <a:ext cx="10081198" cy="1507067"/>
          </a:xfrm>
        </p:spPr>
        <p:txBody>
          <a:bodyPr>
            <a:normAutofit/>
          </a:bodyPr>
          <a:lstStyle/>
          <a:p>
            <a:pPr algn="ctr"/>
            <a:r>
              <a:rPr lang="ru-RU" b="1" dirty="0"/>
              <a:t/>
            </a:r>
            <a:br>
              <a:rPr lang="ru-RU" b="1" dirty="0"/>
            </a:br>
            <a:r>
              <a:rPr lang="ru-RU" b="1" dirty="0"/>
              <a:t>наседка и ястребы</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684212" y="1507068"/>
            <a:ext cx="10597198" cy="4714240"/>
          </a:xfrm>
        </p:spPr>
        <p:txBody>
          <a:bodyPr>
            <a:normAutofit/>
          </a:bodyPr>
          <a:lstStyle/>
          <a:p>
            <a:pPr marL="0" indent="0">
              <a:lnSpc>
                <a:spcPct val="150000"/>
              </a:lnSpc>
              <a:buNone/>
            </a:pPr>
            <a:r>
              <a:rPr lang="ru-RU" b="1" dirty="0">
                <a:solidFill>
                  <a:schemeClr val="tx1"/>
                </a:solidFill>
              </a:rPr>
              <a:t>Описание игры: играют две команды. Одна команда «ястребы», другая команда «курица с цыплятами». Команда «ястребы» образует круг, в руках одного из игроков баскетбольный мяч. Вторая команда «курица с цыплятами» - строится внутри круга в колонну по одному, и каждый участник команды кладёт руки на пояс впереди стоящего игрока и двигаются внутри круга. Игроки первой команды, передавая мяч друг другу, стараются осалить последнего «цыплёнка».</a:t>
            </a:r>
          </a:p>
        </p:txBody>
      </p:sp>
    </p:spTree>
    <p:extLst>
      <p:ext uri="{BB962C8B-B14F-4D97-AF65-F5344CB8AC3E}">
        <p14:creationId xmlns:p14="http://schemas.microsoft.com/office/powerpoint/2010/main" val="14806315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комната, рисунок&#10;&#10;Автоматически созданное описание">
            <a:extLst>
              <a:ext uri="{FF2B5EF4-FFF2-40B4-BE49-F238E27FC236}">
                <a16:creationId xmlns="" xmlns:a16="http://schemas.microsoft.com/office/drawing/2014/main" id="{758A2B1D-5F9F-4A63-8C6C-D9702762080A}"/>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6398" b="21619"/>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872332" y="349672"/>
            <a:ext cx="9791858" cy="1507067"/>
          </a:xfrm>
        </p:spPr>
        <p:txBody>
          <a:bodyPr>
            <a:normAutofit/>
          </a:bodyPr>
          <a:lstStyle/>
          <a:p>
            <a:pPr algn="ctr"/>
            <a:r>
              <a:rPr lang="ru-RU" b="1" dirty="0"/>
              <a:t/>
            </a:r>
            <a:br>
              <a:rPr lang="ru-RU" b="1" dirty="0"/>
            </a:br>
            <a:r>
              <a:rPr lang="ru-RU" b="1" dirty="0"/>
              <a:t>не давай мяч водящему</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872331" y="2206402"/>
            <a:ext cx="9685689" cy="4206270"/>
          </a:xfrm>
        </p:spPr>
        <p:txBody>
          <a:bodyPr>
            <a:normAutofit/>
          </a:bodyPr>
          <a:lstStyle/>
          <a:p>
            <a:pPr marL="0" indent="0">
              <a:lnSpc>
                <a:spcPct val="150000"/>
              </a:lnSpc>
              <a:buNone/>
            </a:pPr>
            <a:r>
              <a:rPr lang="ru-RU" b="1" dirty="0">
                <a:solidFill>
                  <a:schemeClr val="tx1"/>
                </a:solidFill>
              </a:rPr>
              <a:t>Описание игры: пятеро игроков образуют круг, шестой игрок – водящий, располагается в центре круга. Каждый из пятерых игроков имеет право передать мяч любому из партнёров, кроме соседей слева и справа. Водящий каждый раз пытается помешать передаче или перехватить мяч. Если водящему удаётся перехватить мяч, то он меняется местами с игроком, от которого получил мяч.</a:t>
            </a:r>
          </a:p>
        </p:txBody>
      </p:sp>
    </p:spTree>
    <p:extLst>
      <p:ext uri="{BB962C8B-B14F-4D97-AF65-F5344CB8AC3E}">
        <p14:creationId xmlns:p14="http://schemas.microsoft.com/office/powerpoint/2010/main" val="5193965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8EED0D02-4EE2-497A-866B-7738617A8B5A}"/>
              </a:ext>
            </a:extLst>
          </p:cNvPr>
          <p:cNvSpPr>
            <a:spLocks noGrp="1"/>
          </p:cNvSpPr>
          <p:nvPr>
            <p:ph type="title"/>
          </p:nvPr>
        </p:nvSpPr>
        <p:spPr>
          <a:xfrm>
            <a:off x="5662614" y="0"/>
            <a:ext cx="6456996" cy="902548"/>
          </a:xfrm>
        </p:spPr>
        <p:txBody>
          <a:bodyPr>
            <a:normAutofit fontScale="90000"/>
          </a:bodyPr>
          <a:lstStyle/>
          <a:p>
            <a:r>
              <a:rPr lang="ru-RU" b="1" dirty="0"/>
              <a:t>Структурные компоненты</a:t>
            </a:r>
          </a:p>
        </p:txBody>
      </p:sp>
      <p:sp>
        <p:nvSpPr>
          <p:cNvPr id="3" name="Объект 2">
            <a:extLst>
              <a:ext uri="{FF2B5EF4-FFF2-40B4-BE49-F238E27FC236}">
                <a16:creationId xmlns="" xmlns:a16="http://schemas.microsoft.com/office/drawing/2014/main" id="{20D4E498-8809-4917-AB32-46236F350F3A}"/>
              </a:ext>
            </a:extLst>
          </p:cNvPr>
          <p:cNvSpPr>
            <a:spLocks noGrp="1"/>
          </p:cNvSpPr>
          <p:nvPr>
            <p:ph idx="1"/>
          </p:nvPr>
        </p:nvSpPr>
        <p:spPr>
          <a:xfrm>
            <a:off x="5735004" y="822960"/>
            <a:ext cx="6312216" cy="6035040"/>
          </a:xfrm>
        </p:spPr>
        <p:txBody>
          <a:bodyPr>
            <a:normAutofit/>
          </a:bodyPr>
          <a:lstStyle/>
          <a:p>
            <a:pPr>
              <a:lnSpc>
                <a:spcPct val="90000"/>
              </a:lnSpc>
            </a:pPr>
            <a:r>
              <a:rPr lang="ru-RU" sz="1800" b="1" dirty="0">
                <a:solidFill>
                  <a:schemeClr val="tx1"/>
                </a:solidFill>
              </a:rPr>
              <a:t>Цель проекта: </a:t>
            </a:r>
          </a:p>
          <a:p>
            <a:pPr>
              <a:lnSpc>
                <a:spcPct val="90000"/>
              </a:lnSpc>
            </a:pPr>
            <a:r>
              <a:rPr lang="ru-RU" sz="1800" b="1" dirty="0">
                <a:solidFill>
                  <a:schemeClr val="tx1"/>
                </a:solidFill>
              </a:rPr>
              <a:t>Укрепление физического здоровья детей младшего школьного возраста, под средством использования подвижных игр на переменах.</a:t>
            </a:r>
          </a:p>
          <a:p>
            <a:pPr>
              <a:lnSpc>
                <a:spcPct val="90000"/>
              </a:lnSpc>
            </a:pPr>
            <a:r>
              <a:rPr lang="ru-RU" sz="1800" b="1" dirty="0">
                <a:solidFill>
                  <a:schemeClr val="tx1"/>
                </a:solidFill>
              </a:rPr>
              <a:t>Задачи проекта: </a:t>
            </a:r>
          </a:p>
          <a:p>
            <a:pPr>
              <a:lnSpc>
                <a:spcPct val="90000"/>
              </a:lnSpc>
            </a:pPr>
            <a:r>
              <a:rPr lang="ru-RU" sz="1800" b="1" dirty="0">
                <a:solidFill>
                  <a:schemeClr val="tx1"/>
                </a:solidFill>
              </a:rPr>
              <a:t>сформировать у детей младшего школьного возраста основы здорового образа жизни;</a:t>
            </a:r>
          </a:p>
          <a:p>
            <a:pPr>
              <a:lnSpc>
                <a:spcPct val="90000"/>
              </a:lnSpc>
            </a:pPr>
            <a:r>
              <a:rPr lang="ru-RU" sz="1800" b="1" dirty="0">
                <a:solidFill>
                  <a:schemeClr val="tx1"/>
                </a:solidFill>
              </a:rPr>
              <a:t>добиться осознанного выполнения правил здоровьесбережения и ответственного отношения, как к собственному здоровью, так и здоровью окружающих; </a:t>
            </a:r>
          </a:p>
          <a:p>
            <a:pPr>
              <a:lnSpc>
                <a:spcPct val="90000"/>
              </a:lnSpc>
            </a:pPr>
            <a:r>
              <a:rPr lang="ru-RU" sz="1800" b="1" dirty="0">
                <a:solidFill>
                  <a:schemeClr val="tx1"/>
                </a:solidFill>
              </a:rPr>
              <a:t>вызвать эмоционально – положительное отношение к подвижным играм, спортивным упражнениям, к занятиям спортом.</a:t>
            </a:r>
          </a:p>
          <a:p>
            <a:pPr>
              <a:lnSpc>
                <a:spcPct val="90000"/>
              </a:lnSpc>
            </a:pPr>
            <a:r>
              <a:rPr lang="ru-RU" sz="1800" b="1" dirty="0">
                <a:solidFill>
                  <a:schemeClr val="tx1"/>
                </a:solidFill>
              </a:rPr>
              <a:t>Продукт проектной деятельности:</a:t>
            </a:r>
          </a:p>
          <a:p>
            <a:pPr>
              <a:lnSpc>
                <a:spcPct val="90000"/>
              </a:lnSpc>
            </a:pPr>
            <a:r>
              <a:rPr lang="ru-RU" sz="1800" b="1" dirty="0">
                <a:solidFill>
                  <a:schemeClr val="tx1"/>
                </a:solidFill>
              </a:rPr>
              <a:t>1) План «Веселые переменки»</a:t>
            </a:r>
          </a:p>
          <a:p>
            <a:pPr>
              <a:lnSpc>
                <a:spcPct val="90000"/>
              </a:lnSpc>
            </a:pPr>
            <a:r>
              <a:rPr lang="ru-RU" sz="1800" b="1" dirty="0">
                <a:solidFill>
                  <a:schemeClr val="tx1"/>
                </a:solidFill>
              </a:rPr>
              <a:t>2) Картотека подвижных игр, игровых упражнений с элементами спорта.</a:t>
            </a:r>
          </a:p>
          <a:p>
            <a:pPr>
              <a:lnSpc>
                <a:spcPct val="90000"/>
              </a:lnSpc>
            </a:pPr>
            <a:endParaRPr lang="ru-RU" sz="1000" b="1" dirty="0"/>
          </a:p>
          <a:p>
            <a:pPr>
              <a:lnSpc>
                <a:spcPct val="90000"/>
              </a:lnSpc>
            </a:pPr>
            <a:endParaRPr lang="ru-RU" sz="1000" dirty="0"/>
          </a:p>
        </p:txBody>
      </p:sp>
      <p:pic>
        <p:nvPicPr>
          <p:cNvPr id="9" name="Рисунок 8" descr="Изображение выглядит как еда, комната&#10;&#10;Автоматически созданное описание">
            <a:extLst>
              <a:ext uri="{FF2B5EF4-FFF2-40B4-BE49-F238E27FC236}">
                <a16:creationId xmlns="" xmlns:a16="http://schemas.microsoft.com/office/drawing/2014/main" id="{552C4C36-EB0F-4389-AD12-D85D8F4D79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730" y="411480"/>
            <a:ext cx="4933950" cy="6035040"/>
          </a:xfrm>
          <a:prstGeom prst="rect">
            <a:avLst/>
          </a:prstGeom>
        </p:spPr>
      </p:pic>
    </p:spTree>
    <p:extLst>
      <p:ext uri="{BB962C8B-B14F-4D97-AF65-F5344CB8AC3E}">
        <p14:creationId xmlns:p14="http://schemas.microsoft.com/office/powerpoint/2010/main" val="9530719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игрушка, кукла, рисунок&#10;&#10;Автоматически созданное описание">
            <a:extLst>
              <a:ext uri="{FF2B5EF4-FFF2-40B4-BE49-F238E27FC236}">
                <a16:creationId xmlns="" xmlns:a16="http://schemas.microsoft.com/office/drawing/2014/main" id="{7F76748A-BC8B-4A2D-80AF-D85FB4989C4D}"/>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l="1333"/>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77862" y="-301838"/>
            <a:ext cx="10408059" cy="1507067"/>
          </a:xfrm>
        </p:spPr>
        <p:txBody>
          <a:bodyPr>
            <a:normAutofit/>
          </a:bodyPr>
          <a:lstStyle/>
          <a:p>
            <a:pPr algn="ctr"/>
            <a:r>
              <a:rPr lang="ru-RU" b="1" dirty="0"/>
              <a:t/>
            </a:r>
            <a:br>
              <a:rPr lang="ru-RU" b="1" dirty="0"/>
            </a:br>
            <a:r>
              <a:rPr lang="ru-RU" b="1" dirty="0"/>
              <a:t>перебежки</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455612" y="1611630"/>
            <a:ext cx="11294428" cy="4495377"/>
          </a:xfrm>
        </p:spPr>
        <p:txBody>
          <a:bodyPr>
            <a:normAutofit/>
          </a:bodyPr>
          <a:lstStyle/>
          <a:p>
            <a:pPr marL="0" indent="0">
              <a:lnSpc>
                <a:spcPct val="150000"/>
              </a:lnSpc>
              <a:buNone/>
            </a:pPr>
            <a:r>
              <a:rPr lang="ru-RU" b="1" dirty="0">
                <a:solidFill>
                  <a:schemeClr val="tx1"/>
                </a:solidFill>
              </a:rPr>
              <a:t>Описание игры: игроки каждой команды образуют две встречные колонны. Расстояние между колоннами 5—8 м. Впереди стоящий игрок одной из колонн ногой передает мяч первому игроку противоположной колонны, а сам бежит за мячом и встает в конец этой колонны. Игрок, принимающий мяч, вновь направляет его в противоположную колонну, а сам бежит в ее конец и т. д. Игра заканчивается, когда все участники команды сделают пас и выполнят перебежки. Побеждает команда, первой и правильно выполнившая задание.</a:t>
            </a:r>
          </a:p>
        </p:txBody>
      </p:sp>
    </p:spTree>
    <p:extLst>
      <p:ext uri="{BB962C8B-B14F-4D97-AF65-F5344CB8AC3E}">
        <p14:creationId xmlns:p14="http://schemas.microsoft.com/office/powerpoint/2010/main" val="24868518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a:extLst>
              <a:ext uri="{FF2B5EF4-FFF2-40B4-BE49-F238E27FC236}">
                <a16:creationId xmlns="" xmlns:a16="http://schemas.microsoft.com/office/drawing/2014/main" id="{CE7D6CC2-893B-4D8B-A24D-7E84306DFB6A}"/>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20969" b="3781"/>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514529" y="319949"/>
            <a:ext cx="10411136" cy="1507067"/>
          </a:xfrm>
        </p:spPr>
        <p:txBody>
          <a:bodyPr>
            <a:normAutofit/>
          </a:bodyPr>
          <a:lstStyle/>
          <a:p>
            <a:pPr algn="ctr"/>
            <a:r>
              <a:rPr lang="ru-RU" b="1" dirty="0"/>
              <a:t/>
            </a:r>
            <a:br>
              <a:rPr lang="ru-RU" b="1" dirty="0"/>
            </a:br>
            <a:r>
              <a:rPr lang="ru-RU" b="1" dirty="0"/>
              <a:t>удочка</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99370" y="2146955"/>
            <a:ext cx="10780078" cy="4263272"/>
          </a:xfrm>
        </p:spPr>
        <p:txBody>
          <a:bodyPr>
            <a:normAutofit/>
          </a:bodyPr>
          <a:lstStyle/>
          <a:p>
            <a:pPr marL="0" indent="0">
              <a:lnSpc>
                <a:spcPct val="150000"/>
              </a:lnSpc>
              <a:buNone/>
            </a:pPr>
            <a:r>
              <a:rPr lang="ru-RU" b="1" dirty="0">
                <a:solidFill>
                  <a:schemeClr val="tx1"/>
                </a:solidFill>
              </a:rPr>
              <a:t>Описание игры: команды располагаются в кругах. Водящий в центре круга берет веревку за свободный конец, а на другом ее конце — грузик. По сигналу преподавателя водящий начинает крутить веревку по земле. Играющие подпрыгивают, чтобы веревка не задела их ног. Варианты игры: игроки могут принимать различные исходные положения: боком, спиной, упор присев и т. д. Игра начинается только по сигналу преподавателя. Игрок, которого задела веревка, выбывает из круга. Побеждает команда, у которой за определенное время, отведенное на игру, выбыло меньше игроков из круга.</a:t>
            </a:r>
          </a:p>
        </p:txBody>
      </p:sp>
    </p:spTree>
    <p:extLst>
      <p:ext uri="{BB962C8B-B14F-4D97-AF65-F5344CB8AC3E}">
        <p14:creationId xmlns:p14="http://schemas.microsoft.com/office/powerpoint/2010/main" val="17681180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игра, комната&#10;&#10;Автоматически созданное описание">
            <a:extLst>
              <a:ext uri="{FF2B5EF4-FFF2-40B4-BE49-F238E27FC236}">
                <a16:creationId xmlns="" xmlns:a16="http://schemas.microsoft.com/office/drawing/2014/main" id="{D10B613E-FFED-4A94-95B0-A8588A3126E6}"/>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184" b="24313"/>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533382" y="113295"/>
            <a:ext cx="10326295" cy="1507067"/>
          </a:xfrm>
        </p:spPr>
        <p:txBody>
          <a:bodyPr>
            <a:normAutofit/>
          </a:bodyPr>
          <a:lstStyle/>
          <a:p>
            <a:pPr algn="ctr"/>
            <a:r>
              <a:rPr lang="ru-RU" b="1" dirty="0"/>
              <a:t/>
            </a:r>
            <a:br>
              <a:rPr lang="ru-RU" b="1" dirty="0"/>
            </a:br>
            <a:r>
              <a:rPr lang="ru-RU" b="1" dirty="0"/>
              <a:t>мяч в круге</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33383" y="1977272"/>
            <a:ext cx="10437178" cy="4697730"/>
          </a:xfrm>
        </p:spPr>
        <p:txBody>
          <a:bodyPr>
            <a:normAutofit/>
          </a:bodyPr>
          <a:lstStyle/>
          <a:p>
            <a:pPr marL="0" indent="0">
              <a:lnSpc>
                <a:spcPct val="150000"/>
              </a:lnSpc>
              <a:buNone/>
            </a:pPr>
            <a:r>
              <a:rPr lang="ru-RU" b="1" dirty="0">
                <a:solidFill>
                  <a:schemeClr val="tx1"/>
                </a:solidFill>
              </a:rPr>
              <a:t>Описание игры: водящий, ударяя ногой по мячу, стремится выбить его из круга. Играющие задерживают мяч ногами и не дают ему вылететь из круга. Задержанный мяч они могут перебрасывать друг другу. Если водящему удается выбить мяч из круга, то игрок, пропустивший мяч с правой стороны от себя, получает штрафное очко. Поэтому каждый игрок старается защитить промежуток между собой и соседом справа. В связи с этим играющие несколько передвигаются вправо. Мяч считается вылетевшим только в том случае, если он пролетел не выше коленей играющих. Задерживать мяч руками не разрешается. Побеждает команда, сумевшая дольше удержать мяч и имеющая меньше штрафных очков.</a:t>
            </a:r>
          </a:p>
        </p:txBody>
      </p:sp>
    </p:spTree>
    <p:extLst>
      <p:ext uri="{BB962C8B-B14F-4D97-AF65-F5344CB8AC3E}">
        <p14:creationId xmlns:p14="http://schemas.microsoft.com/office/powerpoint/2010/main" val="32551155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a:extLst>
              <a:ext uri="{FF2B5EF4-FFF2-40B4-BE49-F238E27FC236}">
                <a16:creationId xmlns="" xmlns:a16="http://schemas.microsoft.com/office/drawing/2014/main" id="{C9162D28-EDB7-4C15-94C9-B02960166094}"/>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4050" b="29132"/>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851376" y="0"/>
            <a:ext cx="10482898" cy="1507067"/>
          </a:xfrm>
        </p:spPr>
        <p:txBody>
          <a:bodyPr>
            <a:normAutofit/>
          </a:bodyPr>
          <a:lstStyle/>
          <a:p>
            <a:pPr algn="ctr"/>
            <a:r>
              <a:rPr lang="ru-RU" b="1" dirty="0"/>
              <a:t/>
            </a:r>
            <a:br>
              <a:rPr lang="ru-RU" b="1" dirty="0"/>
            </a:br>
            <a:r>
              <a:rPr lang="ru-RU" b="1" dirty="0"/>
              <a:t>охотники за мячом</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740773" y="1507068"/>
            <a:ext cx="10100052" cy="4971592"/>
          </a:xfrm>
        </p:spPr>
        <p:txBody>
          <a:bodyPr>
            <a:normAutofit/>
          </a:bodyPr>
          <a:lstStyle/>
          <a:p>
            <a:pPr marL="0" indent="0">
              <a:lnSpc>
                <a:spcPct val="150000"/>
              </a:lnSpc>
              <a:buNone/>
            </a:pPr>
            <a:r>
              <a:rPr lang="ru-RU" dirty="0">
                <a:solidFill>
                  <a:schemeClr val="tx1"/>
                </a:solidFill>
              </a:rPr>
              <a:t>Описание игры: участники делятся на 2 команды. Игроки одной команды, находящиеся за пределами площадки, должны осалить игроков другой. На ограниченном пространстве (4X9 м) нападающие пытаются попасть мячом в кого-нибудь из убегающих или увертывающихся игроков. Нападающие располагаются равномерно вокруг площадки. Они могут передать мяч друг другу или пробить по сопернику. По истечении условленного времени команды меняются ролями. Игру начинают только по сигналу преподавателя. Игроки, в которых попал «охотник», выбывают из игры. Побеждает команда, сумевшая осалить больше игроков за отведенное время.</a:t>
            </a:r>
          </a:p>
        </p:txBody>
      </p:sp>
    </p:spTree>
    <p:extLst>
      <p:ext uri="{BB962C8B-B14F-4D97-AF65-F5344CB8AC3E}">
        <p14:creationId xmlns:p14="http://schemas.microsoft.com/office/powerpoint/2010/main" val="28596772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CB57D169-0BA1-40CF-9A8C-D067CC230BCC}"/>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r="7999" b="-1"/>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65358" y="0"/>
            <a:ext cx="10115018" cy="1112363"/>
          </a:xfrm>
        </p:spPr>
        <p:txBody>
          <a:bodyPr>
            <a:normAutofit fontScale="90000"/>
          </a:bodyPr>
          <a:lstStyle/>
          <a:p>
            <a:pPr algn="ctr"/>
            <a:r>
              <a:rPr lang="ru-RU" b="1" dirty="0"/>
              <a:t/>
            </a:r>
            <a:br>
              <a:rPr lang="ru-RU" b="1" dirty="0"/>
            </a:br>
            <a:r>
              <a:rPr lang="ru-RU" b="1" dirty="0"/>
              <a:t>футбольные салки</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235670" y="1188710"/>
            <a:ext cx="11811786" cy="5669280"/>
          </a:xfrm>
        </p:spPr>
        <p:txBody>
          <a:bodyPr>
            <a:normAutofit fontScale="92500" lnSpcReduction="20000"/>
          </a:bodyPr>
          <a:lstStyle/>
          <a:p>
            <a:pPr marL="0" indent="0">
              <a:lnSpc>
                <a:spcPct val="150000"/>
              </a:lnSpc>
              <a:buNone/>
            </a:pPr>
            <a:r>
              <a:rPr lang="ru-RU" b="1" dirty="0">
                <a:solidFill>
                  <a:schemeClr val="tx1"/>
                </a:solidFill>
              </a:rPr>
              <a:t>Описание игры: на каждой стороне футбольного поля в 11 м от ворот (против каждой штанги) чертят круг диаметром 2 м. В каждый круг кладут по мячу. Вратарь занимает место в воротах, а четыре защитника выходят на поле. Навстречу им от средней линии выбегают 6 нападающих, задача которых — не дать себя осалить защитникам (водящим), которые пытаются догнать их и коснуться рукой. Нападающие стремятся прорваться в круг (где пятнать нельзя) и ударить по воротам. Если гол забит (добивать отскочивший от вратаря или штанги мяч нельзя), то вратарь отдает мяч снова в круг нападающему, который ставит мяч на место, убегает за среднюю линию и оттуда вновь делает попытку прорваться в круг. Осаленный в ходе игры нападающий штрафуется. Он должен забежать за линию ворот, затем вернуться к средней линии, откуда и начинать новую атаку. Игра продолжается 5—10 мин. За забитый гол игрок получает 10 очков. Если нападающий прорвался в круг, но удар его был неточен, ему засчитывается лишь 1 очко. Защитник за каждого осаленного нападающего получает по 3 очка. Побеждает команда, набравшая большее количество очков.</a:t>
            </a:r>
          </a:p>
        </p:txBody>
      </p:sp>
    </p:spTree>
    <p:extLst>
      <p:ext uri="{BB962C8B-B14F-4D97-AF65-F5344CB8AC3E}">
        <p14:creationId xmlns:p14="http://schemas.microsoft.com/office/powerpoint/2010/main" val="25005572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a:extLst>
              <a:ext uri="{FF2B5EF4-FFF2-40B4-BE49-F238E27FC236}">
                <a16:creationId xmlns="" xmlns:a16="http://schemas.microsoft.com/office/drawing/2014/main" id="{16E1BE0F-1EE1-4C39-8414-8B6753FAD428}"/>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l="3522" r="1811"/>
          <a:stretch/>
        </p:blipFill>
        <p:spPr>
          <a:xfrm>
            <a:off x="3174" y="10"/>
            <a:ext cx="12192000" cy="6857990"/>
          </a:xfrm>
          <a:prstGeom prst="rect">
            <a:avLst/>
          </a:prstGeom>
        </p:spPr>
      </p:pic>
      <p:sp>
        <p:nvSpPr>
          <p:cNvPr id="3" name="Объект 2">
            <a:extLst>
              <a:ext uri="{FF2B5EF4-FFF2-40B4-BE49-F238E27FC236}">
                <a16:creationId xmlns="" xmlns:a16="http://schemas.microsoft.com/office/drawing/2014/main" id="{AF67419E-1107-4382-B07C-D46B9E4B59E9}"/>
              </a:ext>
            </a:extLst>
          </p:cNvPr>
          <p:cNvSpPr>
            <a:spLocks noGrp="1"/>
          </p:cNvSpPr>
          <p:nvPr>
            <p:ph idx="1"/>
          </p:nvPr>
        </p:nvSpPr>
        <p:spPr>
          <a:xfrm>
            <a:off x="160020" y="685800"/>
            <a:ext cx="11704320" cy="5966460"/>
          </a:xfrm>
        </p:spPr>
        <p:txBody>
          <a:bodyPr>
            <a:normAutofit fontScale="92500"/>
          </a:bodyPr>
          <a:lstStyle/>
          <a:p>
            <a:pPr>
              <a:lnSpc>
                <a:spcPct val="150000"/>
              </a:lnSpc>
            </a:pPr>
            <a:r>
              <a:rPr lang="ru-RU" b="1" dirty="0">
                <a:solidFill>
                  <a:schemeClr val="tx1"/>
                </a:solidFill>
              </a:rPr>
              <a:t>Итоги проекта:</a:t>
            </a:r>
          </a:p>
          <a:p>
            <a:pPr>
              <a:lnSpc>
                <a:spcPct val="150000"/>
              </a:lnSpc>
            </a:pPr>
            <a:r>
              <a:rPr lang="ru-RU" b="1" dirty="0">
                <a:solidFill>
                  <a:schemeClr val="tx1"/>
                </a:solidFill>
              </a:rPr>
              <a:t>- Проект привлек внимание учащихся младших классов: у учащихся повысилась мотивация к занятиям физической культурой, мотивация к межличностному общению.</a:t>
            </a:r>
          </a:p>
          <a:p>
            <a:pPr>
              <a:lnSpc>
                <a:spcPct val="150000"/>
              </a:lnSpc>
            </a:pPr>
            <a:r>
              <a:rPr lang="ru-RU" b="1" dirty="0">
                <a:solidFill>
                  <a:schemeClr val="tx1"/>
                </a:solidFill>
              </a:rPr>
              <a:t>- Проект привлек внимание учащихся старших классов и классных руководителей в вопросах организации и проведения подобных мероприятий.</a:t>
            </a:r>
          </a:p>
          <a:p>
            <a:pPr>
              <a:lnSpc>
                <a:spcPct val="150000"/>
              </a:lnSpc>
            </a:pPr>
            <a:r>
              <a:rPr lang="ru-RU" b="1" dirty="0">
                <a:solidFill>
                  <a:schemeClr val="tx1"/>
                </a:solidFill>
              </a:rPr>
              <a:t>В нашей школе стало традицией проводить «Весёлые переменки».</a:t>
            </a:r>
          </a:p>
          <a:p>
            <a:pPr>
              <a:lnSpc>
                <a:spcPct val="150000"/>
              </a:lnSpc>
            </a:pPr>
            <a:r>
              <a:rPr lang="ru-RU" b="1" dirty="0">
                <a:solidFill>
                  <a:schemeClr val="tx1"/>
                </a:solidFill>
              </a:rPr>
              <a:t>Это мероприятие способствует решению важных задач: активизации двигательной деятельности, развития партнерских отношений между детьми. </a:t>
            </a:r>
          </a:p>
          <a:p>
            <a:pPr>
              <a:lnSpc>
                <a:spcPct val="150000"/>
              </a:lnSpc>
            </a:pPr>
            <a:r>
              <a:rPr lang="ru-RU" b="1" dirty="0">
                <a:solidFill>
                  <a:schemeClr val="tx1"/>
                </a:solidFill>
              </a:rPr>
              <a:t>Таким образом, погружение детей в это мероприятие, дает возможность глубоко осознать, прочувствовать то, что до них хотят донести педагоги, благодаря чему дети приобщаются к здоровому образу жизни; с интересом занимаются физкультурой. </a:t>
            </a:r>
          </a:p>
          <a:p>
            <a:pPr>
              <a:lnSpc>
                <a:spcPct val="90000"/>
              </a:lnSpc>
            </a:pPr>
            <a:endParaRPr lang="ru-RU" sz="1400" dirty="0">
              <a:solidFill>
                <a:schemeClr val="tx1"/>
              </a:solidFill>
            </a:endParaRPr>
          </a:p>
          <a:p>
            <a:pPr>
              <a:lnSpc>
                <a:spcPct val="90000"/>
              </a:lnSpc>
            </a:pPr>
            <a:endParaRPr lang="ru-RU" sz="1400" dirty="0">
              <a:solidFill>
                <a:schemeClr val="tx1"/>
              </a:solidFill>
            </a:endParaRPr>
          </a:p>
        </p:txBody>
      </p:sp>
    </p:spTree>
    <p:extLst>
      <p:ext uri="{BB962C8B-B14F-4D97-AF65-F5344CB8AC3E}">
        <p14:creationId xmlns:p14="http://schemas.microsoft.com/office/powerpoint/2010/main" val="15360148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D06B4AE-2293-4B38-A4A2-98AC0DFE2765}"/>
              </a:ext>
            </a:extLst>
          </p:cNvPr>
          <p:cNvSpPr>
            <a:spLocks noGrp="1"/>
          </p:cNvSpPr>
          <p:nvPr>
            <p:ph type="title"/>
          </p:nvPr>
        </p:nvSpPr>
        <p:spPr>
          <a:xfrm>
            <a:off x="1432089" y="73707"/>
            <a:ext cx="8610600" cy="941879"/>
          </a:xfrm>
        </p:spPr>
        <p:txBody>
          <a:bodyPr/>
          <a:lstStyle/>
          <a:p>
            <a:pPr algn="ctr"/>
            <a:r>
              <a:rPr lang="ru-RU" b="1" dirty="0"/>
              <a:t>План «Весёлые переменки»</a:t>
            </a:r>
          </a:p>
        </p:txBody>
      </p:sp>
      <p:graphicFrame>
        <p:nvGraphicFramePr>
          <p:cNvPr id="14" name="Таблица 14">
            <a:extLst>
              <a:ext uri="{FF2B5EF4-FFF2-40B4-BE49-F238E27FC236}">
                <a16:creationId xmlns="" xmlns:a16="http://schemas.microsoft.com/office/drawing/2014/main" id="{E3AC0336-29A0-47A3-9EEC-05D4A566A040}"/>
              </a:ext>
            </a:extLst>
          </p:cNvPr>
          <p:cNvGraphicFramePr>
            <a:graphicFrameLocks noGrp="1"/>
          </p:cNvGraphicFramePr>
          <p:nvPr>
            <p:extLst>
              <p:ext uri="{D42A27DB-BD31-4B8C-83A1-F6EECF244321}">
                <p14:modId xmlns:p14="http://schemas.microsoft.com/office/powerpoint/2010/main" val="3751518072"/>
              </p:ext>
            </p:extLst>
          </p:nvPr>
        </p:nvGraphicFramePr>
        <p:xfrm>
          <a:off x="659876" y="1172153"/>
          <a:ext cx="10935093" cy="5492600"/>
        </p:xfrm>
        <a:graphic>
          <a:graphicData uri="http://schemas.openxmlformats.org/drawingml/2006/table">
            <a:tbl>
              <a:tblPr firstRow="1" bandRow="1">
                <a:tableStyleId>{5C22544A-7EE6-4342-B048-85BDC9FD1C3A}</a:tableStyleId>
              </a:tblPr>
              <a:tblGrid>
                <a:gridCol w="3645031">
                  <a:extLst>
                    <a:ext uri="{9D8B030D-6E8A-4147-A177-3AD203B41FA5}">
                      <a16:colId xmlns="" xmlns:a16="http://schemas.microsoft.com/office/drawing/2014/main" val="1465608309"/>
                    </a:ext>
                  </a:extLst>
                </a:gridCol>
                <a:gridCol w="3645031">
                  <a:extLst>
                    <a:ext uri="{9D8B030D-6E8A-4147-A177-3AD203B41FA5}">
                      <a16:colId xmlns="" xmlns:a16="http://schemas.microsoft.com/office/drawing/2014/main" val="4153107300"/>
                    </a:ext>
                  </a:extLst>
                </a:gridCol>
                <a:gridCol w="3645031">
                  <a:extLst>
                    <a:ext uri="{9D8B030D-6E8A-4147-A177-3AD203B41FA5}">
                      <a16:colId xmlns="" xmlns:a16="http://schemas.microsoft.com/office/drawing/2014/main" val="2493887643"/>
                    </a:ext>
                  </a:extLst>
                </a:gridCol>
              </a:tblGrid>
              <a:tr h="539650">
                <a:tc>
                  <a:txBody>
                    <a:bodyPr/>
                    <a:lstStyle/>
                    <a:p>
                      <a:r>
                        <a:rPr lang="ru-RU" sz="2400" b="1" dirty="0"/>
                        <a:t>Понедельник</a:t>
                      </a:r>
                    </a:p>
                  </a:txBody>
                  <a:tcPr/>
                </a:tc>
                <a:tc>
                  <a:txBody>
                    <a:bodyPr/>
                    <a:lstStyle/>
                    <a:p>
                      <a:r>
                        <a:rPr lang="ru-RU" sz="2400" b="1" dirty="0"/>
                        <a:t>Среда</a:t>
                      </a:r>
                    </a:p>
                  </a:txBody>
                  <a:tcPr/>
                </a:tc>
                <a:tc>
                  <a:txBody>
                    <a:bodyPr/>
                    <a:lstStyle/>
                    <a:p>
                      <a:r>
                        <a:rPr lang="ru-RU" sz="2400" b="1" dirty="0"/>
                        <a:t>Пятница</a:t>
                      </a:r>
                    </a:p>
                  </a:txBody>
                  <a:tcPr/>
                </a:tc>
                <a:extLst>
                  <a:ext uri="{0D108BD9-81ED-4DB2-BD59-A6C34878D82A}">
                    <a16:rowId xmlns="" xmlns:a16="http://schemas.microsoft.com/office/drawing/2014/main" val="3246643895"/>
                  </a:ext>
                </a:extLst>
              </a:tr>
              <a:tr h="931450">
                <a:tc>
                  <a:txBody>
                    <a:bodyPr/>
                    <a:lstStyle/>
                    <a:p>
                      <a:r>
                        <a:rPr lang="ru-RU" sz="2400" b="1" dirty="0"/>
                        <a:t>Пятнашки</a:t>
                      </a:r>
                    </a:p>
                  </a:txBody>
                  <a:tcPr/>
                </a:tc>
                <a:tc>
                  <a:txBody>
                    <a:bodyPr/>
                    <a:lstStyle/>
                    <a:p>
                      <a:r>
                        <a:rPr lang="ru-RU" sz="2400" b="1" dirty="0"/>
                        <a:t>Черные и белые</a:t>
                      </a:r>
                    </a:p>
                  </a:txBody>
                  <a:tcPr/>
                </a:tc>
                <a:tc>
                  <a:txBody>
                    <a:bodyPr/>
                    <a:lstStyle/>
                    <a:p>
                      <a:r>
                        <a:rPr lang="ru-RU" sz="2400" b="1" dirty="0"/>
                        <a:t>Передача мяча в колонне, снизу </a:t>
                      </a:r>
                    </a:p>
                  </a:txBody>
                  <a:tcPr/>
                </a:tc>
                <a:extLst>
                  <a:ext uri="{0D108BD9-81ED-4DB2-BD59-A6C34878D82A}">
                    <a16:rowId xmlns="" xmlns:a16="http://schemas.microsoft.com/office/drawing/2014/main" val="1259333216"/>
                  </a:ext>
                </a:extLst>
              </a:tr>
              <a:tr h="539650">
                <a:tc>
                  <a:txBody>
                    <a:bodyPr/>
                    <a:lstStyle/>
                    <a:p>
                      <a:r>
                        <a:rPr lang="ru-RU" sz="2400" b="1" dirty="0"/>
                        <a:t>Сторож</a:t>
                      </a:r>
                    </a:p>
                  </a:txBody>
                  <a:tcPr/>
                </a:tc>
                <a:tc>
                  <a:txBody>
                    <a:bodyPr/>
                    <a:lstStyle/>
                    <a:p>
                      <a:r>
                        <a:rPr lang="ru-RU" sz="2400" b="1" dirty="0"/>
                        <a:t>Повтори лидера</a:t>
                      </a:r>
                    </a:p>
                  </a:txBody>
                  <a:tcPr/>
                </a:tc>
                <a:tc>
                  <a:txBody>
                    <a:bodyPr/>
                    <a:lstStyle/>
                    <a:p>
                      <a:r>
                        <a:rPr lang="ru-RU" sz="2400" b="1" dirty="0"/>
                        <a:t>Метко в цель</a:t>
                      </a:r>
                    </a:p>
                  </a:txBody>
                  <a:tcPr/>
                </a:tc>
                <a:extLst>
                  <a:ext uri="{0D108BD9-81ED-4DB2-BD59-A6C34878D82A}">
                    <a16:rowId xmlns="" xmlns:a16="http://schemas.microsoft.com/office/drawing/2014/main" val="108529494"/>
                  </a:ext>
                </a:extLst>
              </a:tr>
              <a:tr h="539650">
                <a:tc>
                  <a:txBody>
                    <a:bodyPr/>
                    <a:lstStyle/>
                    <a:p>
                      <a:r>
                        <a:rPr lang="ru-RU" sz="2400" b="1" dirty="0"/>
                        <a:t>Снайперы</a:t>
                      </a:r>
                    </a:p>
                  </a:txBody>
                  <a:tcPr/>
                </a:tc>
                <a:tc>
                  <a:txBody>
                    <a:bodyPr/>
                    <a:lstStyle/>
                    <a:p>
                      <a:r>
                        <a:rPr lang="ru-RU" sz="2400" b="1" dirty="0"/>
                        <a:t>Кто дальше бросит</a:t>
                      </a:r>
                    </a:p>
                  </a:txBody>
                  <a:tcPr/>
                </a:tc>
                <a:tc>
                  <a:txBody>
                    <a:bodyPr/>
                    <a:lstStyle/>
                    <a:p>
                      <a:r>
                        <a:rPr lang="ru-RU" sz="2400" b="1" dirty="0"/>
                        <a:t>Собери флажки</a:t>
                      </a:r>
                    </a:p>
                  </a:txBody>
                  <a:tcPr/>
                </a:tc>
                <a:extLst>
                  <a:ext uri="{0D108BD9-81ED-4DB2-BD59-A6C34878D82A}">
                    <a16:rowId xmlns="" xmlns:a16="http://schemas.microsoft.com/office/drawing/2014/main" val="2481770276"/>
                  </a:ext>
                </a:extLst>
              </a:tr>
              <a:tr h="931450">
                <a:tc>
                  <a:txBody>
                    <a:bodyPr/>
                    <a:lstStyle/>
                    <a:p>
                      <a:r>
                        <a:rPr lang="ru-RU" sz="2400" b="1" dirty="0"/>
                        <a:t>Убегай – догоняй</a:t>
                      </a:r>
                    </a:p>
                  </a:txBody>
                  <a:tcPr/>
                </a:tc>
                <a:tc>
                  <a:txBody>
                    <a:bodyPr/>
                    <a:lstStyle/>
                    <a:p>
                      <a:r>
                        <a:rPr lang="ru-RU" sz="2400" b="1" dirty="0"/>
                        <a:t>Передай – лови</a:t>
                      </a:r>
                    </a:p>
                  </a:txBody>
                  <a:tcPr/>
                </a:tc>
                <a:tc>
                  <a:txBody>
                    <a:bodyPr/>
                    <a:lstStyle/>
                    <a:p>
                      <a:r>
                        <a:rPr lang="ru-RU" sz="2400" b="1" dirty="0"/>
                        <a:t>День Самоуправления</a:t>
                      </a:r>
                    </a:p>
                  </a:txBody>
                  <a:tcPr/>
                </a:tc>
                <a:extLst>
                  <a:ext uri="{0D108BD9-81ED-4DB2-BD59-A6C34878D82A}">
                    <a16:rowId xmlns="" xmlns:a16="http://schemas.microsoft.com/office/drawing/2014/main" val="3342282396"/>
                  </a:ext>
                </a:extLst>
              </a:tr>
              <a:tr h="539650">
                <a:tc>
                  <a:txBody>
                    <a:bodyPr/>
                    <a:lstStyle/>
                    <a:p>
                      <a:r>
                        <a:rPr lang="ru-RU" sz="2400" b="1" dirty="0"/>
                        <a:t>Подбрось – поймай</a:t>
                      </a:r>
                    </a:p>
                  </a:txBody>
                  <a:tcPr/>
                </a:tc>
                <a:tc>
                  <a:txBody>
                    <a:bodyPr/>
                    <a:lstStyle/>
                    <a:p>
                      <a:r>
                        <a:rPr lang="ru-RU" sz="2400" b="1" dirty="0"/>
                        <a:t>Внимание – мяч</a:t>
                      </a:r>
                    </a:p>
                  </a:txBody>
                  <a:tcPr/>
                </a:tc>
                <a:tc>
                  <a:txBody>
                    <a:bodyPr/>
                    <a:lstStyle/>
                    <a:p>
                      <a:r>
                        <a:rPr lang="ru-RU" sz="2400" b="1" dirty="0"/>
                        <a:t>Наседка и ястребы</a:t>
                      </a:r>
                    </a:p>
                  </a:txBody>
                  <a:tcPr/>
                </a:tc>
                <a:extLst>
                  <a:ext uri="{0D108BD9-81ED-4DB2-BD59-A6C34878D82A}">
                    <a16:rowId xmlns="" xmlns:a16="http://schemas.microsoft.com/office/drawing/2014/main" val="3610486548"/>
                  </a:ext>
                </a:extLst>
              </a:tr>
              <a:tr h="931450">
                <a:tc>
                  <a:txBody>
                    <a:bodyPr/>
                    <a:lstStyle/>
                    <a:p>
                      <a:r>
                        <a:rPr lang="ru-RU" sz="2400" b="1" dirty="0"/>
                        <a:t>Не давай мяч водящему</a:t>
                      </a:r>
                    </a:p>
                  </a:txBody>
                  <a:tcPr/>
                </a:tc>
                <a:tc>
                  <a:txBody>
                    <a:bodyPr/>
                    <a:lstStyle/>
                    <a:p>
                      <a:r>
                        <a:rPr lang="ru-RU" sz="2400" b="1" dirty="0"/>
                        <a:t>Перебежки</a:t>
                      </a:r>
                    </a:p>
                  </a:txBody>
                  <a:tcPr/>
                </a:tc>
                <a:tc>
                  <a:txBody>
                    <a:bodyPr/>
                    <a:lstStyle/>
                    <a:p>
                      <a:r>
                        <a:rPr lang="ru-RU" sz="2400" b="1" dirty="0"/>
                        <a:t>Удочка</a:t>
                      </a:r>
                    </a:p>
                  </a:txBody>
                  <a:tcPr/>
                </a:tc>
                <a:extLst>
                  <a:ext uri="{0D108BD9-81ED-4DB2-BD59-A6C34878D82A}">
                    <a16:rowId xmlns="" xmlns:a16="http://schemas.microsoft.com/office/drawing/2014/main" val="67505738"/>
                  </a:ext>
                </a:extLst>
              </a:tr>
              <a:tr h="539650">
                <a:tc>
                  <a:txBody>
                    <a:bodyPr/>
                    <a:lstStyle/>
                    <a:p>
                      <a:r>
                        <a:rPr lang="ru-RU" sz="2400" b="1" dirty="0"/>
                        <a:t>Мяч в круге</a:t>
                      </a:r>
                    </a:p>
                  </a:txBody>
                  <a:tcPr/>
                </a:tc>
                <a:tc>
                  <a:txBody>
                    <a:bodyPr/>
                    <a:lstStyle/>
                    <a:p>
                      <a:r>
                        <a:rPr lang="ru-RU" sz="2400" b="1" dirty="0"/>
                        <a:t>Охотники с мячом</a:t>
                      </a:r>
                    </a:p>
                  </a:txBody>
                  <a:tcPr/>
                </a:tc>
                <a:tc>
                  <a:txBody>
                    <a:bodyPr/>
                    <a:lstStyle/>
                    <a:p>
                      <a:r>
                        <a:rPr lang="ru-RU" sz="2400" b="1" dirty="0"/>
                        <a:t>Футбольные салки</a:t>
                      </a:r>
                    </a:p>
                  </a:txBody>
                  <a:tcPr/>
                </a:tc>
                <a:extLst>
                  <a:ext uri="{0D108BD9-81ED-4DB2-BD59-A6C34878D82A}">
                    <a16:rowId xmlns="" xmlns:a16="http://schemas.microsoft.com/office/drawing/2014/main" val="1348592592"/>
                  </a:ext>
                </a:extLst>
              </a:tr>
            </a:tbl>
          </a:graphicData>
        </a:graphic>
      </p:graphicFrame>
    </p:spTree>
    <p:extLst>
      <p:ext uri="{BB962C8B-B14F-4D97-AF65-F5344CB8AC3E}">
        <p14:creationId xmlns:p14="http://schemas.microsoft.com/office/powerpoint/2010/main" val="8605854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Рисунок 14" descr="Изображение выглядит как ткань, мужчина, группа, большой&#10;&#10;Автоматически созданное описание">
            <a:extLst>
              <a:ext uri="{FF2B5EF4-FFF2-40B4-BE49-F238E27FC236}">
                <a16:creationId xmlns="" xmlns:a16="http://schemas.microsoft.com/office/drawing/2014/main" id="{D5B7FE71-F980-4713-8B28-9E5786CD1CF8}"/>
              </a:ext>
            </a:extLst>
          </p:cNvPr>
          <p:cNvPicPr>
            <a:picLocks noChangeAspect="1"/>
          </p:cNvPicPr>
          <p:nvPr/>
        </p:nvPicPr>
        <p:blipFill rotWithShape="1">
          <a:blip r:embed="rId3">
            <a:grayscl/>
            <a:extLst>
              <a:ext uri="{28A0092B-C50C-407E-A947-70E740481C1C}">
                <a14:useLocalDpi xmlns:a14="http://schemas.microsoft.com/office/drawing/2010/main" val="0"/>
              </a:ext>
            </a:extLst>
          </a:blip>
          <a:srcRect t="2991" b="12423"/>
          <a:stretch/>
        </p:blipFill>
        <p:spPr>
          <a:xfrm>
            <a:off x="-12700" y="10"/>
            <a:ext cx="12192000" cy="6857990"/>
          </a:xfrm>
          <a:prstGeom prst="rect">
            <a:avLst/>
          </a:prstGeom>
        </p:spPr>
      </p:pic>
      <p:sp>
        <p:nvSpPr>
          <p:cNvPr id="20" name="Rectangle 19">
            <a:extLst>
              <a:ext uri="{FF2B5EF4-FFF2-40B4-BE49-F238E27FC236}">
                <a16:creationId xmlns="" xmlns:a16="http://schemas.microsoft.com/office/drawing/2014/main" id="{8735A508-2662-409F-B5A3-AEA22CE92A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1"/>
            <a:ext cx="12192000" cy="6857999"/>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nip Single Corner Rectangle 17">
            <a:extLst>
              <a:ext uri="{FF2B5EF4-FFF2-40B4-BE49-F238E27FC236}">
                <a16:creationId xmlns="" xmlns:a16="http://schemas.microsoft.com/office/drawing/2014/main" id="{CB8B592B-E5AA-4055-8CB3-6AEDB35AD4E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V="1">
            <a:off x="0" y="1"/>
            <a:ext cx="12188825" cy="6857999"/>
          </a:xfrm>
          <a:prstGeom prst="snip1Rect">
            <a:avLst>
              <a:gd name="adj" fmla="val 38352"/>
            </a:avLst>
          </a:prstGeom>
          <a:gradFill>
            <a:gsLst>
              <a:gs pos="10000">
                <a:schemeClr val="dk2">
                  <a:tint val="97000"/>
                  <a:hueMod val="92000"/>
                  <a:satMod val="169000"/>
                  <a:lumMod val="164000"/>
                  <a:alpha val="70000"/>
                </a:schemeClr>
              </a:gs>
              <a:gs pos="100000">
                <a:schemeClr val="dk2">
                  <a:shade val="96000"/>
                  <a:satMod val="120000"/>
                  <a:lumMod val="90000"/>
                  <a:alpha val="80000"/>
                </a:schemeClr>
              </a:gs>
            </a:gsLst>
          </a:gradFill>
          <a:ln>
            <a:noFill/>
          </a:ln>
          <a:effectLst/>
        </p:spPr>
        <p:style>
          <a:lnRef idx="2">
            <a:schemeClr val="accent1">
              <a:shade val="50000"/>
            </a:schemeClr>
          </a:lnRef>
          <a:fillRef idx="1002">
            <a:schemeClr val="dk2"/>
          </a:fillRef>
          <a:effectRef idx="0">
            <a:schemeClr val="accent1"/>
          </a:effectRef>
          <a:fontRef idx="minor">
            <a:schemeClr val="lt1"/>
          </a:fontRef>
        </p:style>
        <p:txBody>
          <a:bodyPr wrap="square" rtlCol="0" anchor="ctr">
            <a:noAutofit/>
          </a:bodyPr>
          <a:lstStyle/>
          <a:p>
            <a:pPr algn="ctr"/>
            <a:endParaRPr lang="en-US"/>
          </a:p>
        </p:txBody>
      </p:sp>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63043" y="0"/>
            <a:ext cx="9619723" cy="1507067"/>
          </a:xfrm>
        </p:spPr>
        <p:txBody>
          <a:bodyPr>
            <a:normAutofit/>
          </a:bodyPr>
          <a:lstStyle/>
          <a:p>
            <a:pPr algn="ctr"/>
            <a:r>
              <a:rPr lang="ru-RU" b="1" dirty="0"/>
              <a:t/>
            </a:r>
            <a:br>
              <a:rPr lang="ru-RU" b="1" dirty="0"/>
            </a:br>
            <a:r>
              <a:rPr lang="ru-RU" b="1" dirty="0"/>
              <a:t>Пятнашки</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33134" y="1874521"/>
            <a:ext cx="10016755" cy="4297680"/>
          </a:xfrm>
        </p:spPr>
        <p:txBody>
          <a:bodyPr>
            <a:normAutofit fontScale="85000" lnSpcReduction="10000"/>
          </a:bodyPr>
          <a:lstStyle/>
          <a:p>
            <a:pPr marL="0" indent="0">
              <a:lnSpc>
                <a:spcPct val="150000"/>
              </a:lnSpc>
              <a:buNone/>
            </a:pPr>
            <a:r>
              <a:rPr lang="ru-RU" sz="2400" b="1" dirty="0">
                <a:solidFill>
                  <a:schemeClr val="tx1"/>
                </a:solidFill>
              </a:rPr>
              <a:t>Назначается водящий – «</a:t>
            </a:r>
            <a:r>
              <a:rPr lang="ru-RU" sz="2400" b="1" dirty="0" err="1">
                <a:solidFill>
                  <a:schemeClr val="tx1"/>
                </a:solidFill>
              </a:rPr>
              <a:t>пятнашка</a:t>
            </a:r>
            <a:r>
              <a:rPr lang="ru-RU" sz="2400" b="1" dirty="0">
                <a:solidFill>
                  <a:schemeClr val="tx1"/>
                </a:solidFill>
              </a:rPr>
              <a:t>». Он берет в руку яркий платочек и становится в центре площадки; остальные располагаются по площадке. По сигналу водящий поднимает платочек вверх и говорит: «Я – </a:t>
            </a:r>
            <a:r>
              <a:rPr lang="ru-RU" sz="2400" b="1" dirty="0" err="1">
                <a:solidFill>
                  <a:schemeClr val="tx1"/>
                </a:solidFill>
              </a:rPr>
              <a:t>пятнашка</a:t>
            </a:r>
            <a:r>
              <a:rPr lang="ru-RU" sz="2400" b="1" dirty="0">
                <a:solidFill>
                  <a:schemeClr val="tx1"/>
                </a:solidFill>
              </a:rPr>
              <a:t>». После этого водящий старается догнать и коснуться играющих. Игрок, которого коснулся водящий, становится «</a:t>
            </a:r>
            <a:r>
              <a:rPr lang="ru-RU" sz="2400" b="1" dirty="0" err="1">
                <a:solidFill>
                  <a:schemeClr val="tx1"/>
                </a:solidFill>
              </a:rPr>
              <a:t>пятнашкой</a:t>
            </a:r>
            <a:r>
              <a:rPr lang="ru-RU" sz="2400" b="1" dirty="0">
                <a:solidFill>
                  <a:schemeClr val="tx1"/>
                </a:solidFill>
              </a:rPr>
              <a:t>», ему передается платочек, прежний «</a:t>
            </a:r>
            <a:r>
              <a:rPr lang="ru-RU" sz="2400" b="1" dirty="0" err="1">
                <a:solidFill>
                  <a:schemeClr val="tx1"/>
                </a:solidFill>
              </a:rPr>
              <a:t>пятнашка</a:t>
            </a:r>
            <a:r>
              <a:rPr lang="ru-RU" sz="2400" b="1" dirty="0">
                <a:solidFill>
                  <a:schemeClr val="tx1"/>
                </a:solidFill>
              </a:rPr>
              <a:t>» становится обычным играющим. Новый водящий должен поднять руку вверх и сказать: «я – </a:t>
            </a:r>
            <a:r>
              <a:rPr lang="ru-RU" sz="2400" b="1" dirty="0" err="1">
                <a:solidFill>
                  <a:schemeClr val="tx1"/>
                </a:solidFill>
              </a:rPr>
              <a:t>пятнашка</a:t>
            </a:r>
            <a:r>
              <a:rPr lang="ru-RU" sz="2400" b="1" dirty="0">
                <a:solidFill>
                  <a:schemeClr val="tx1"/>
                </a:solidFill>
              </a:rPr>
              <a:t>». Нельзя сразу касаться прежнего водящего. При учете результатов игры роль первого "пятнашки" не учитывается.</a:t>
            </a:r>
          </a:p>
          <a:p>
            <a:endParaRPr lang="ru-RU" dirty="0">
              <a:solidFill>
                <a:schemeClr val="tx1"/>
              </a:solidFill>
            </a:endParaRPr>
          </a:p>
        </p:txBody>
      </p:sp>
      <p:grpSp>
        <p:nvGrpSpPr>
          <p:cNvPr id="24" name="Group 23">
            <a:extLst>
              <a:ext uri="{FF2B5EF4-FFF2-40B4-BE49-F238E27FC236}">
                <a16:creationId xmlns="" xmlns:a16="http://schemas.microsoft.com/office/drawing/2014/main" id="{6E8443E6-406A-4E9D-BBDF-18D82C7E570C}"/>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9197444" y="2963333"/>
            <a:ext cx="2981858" cy="3208867"/>
            <a:chOff x="9206969" y="2963333"/>
            <a:chExt cx="2981858" cy="3208867"/>
          </a:xfrm>
        </p:grpSpPr>
        <p:cxnSp>
          <p:nvCxnSpPr>
            <p:cNvPr id="25" name="Straight Connector 24">
              <a:extLst>
                <a:ext uri="{FF2B5EF4-FFF2-40B4-BE49-F238E27FC236}">
                  <a16:creationId xmlns="" xmlns:a16="http://schemas.microsoft.com/office/drawing/2014/main" id="{31BA182A-2104-4C55-A000-6A17CB398C74}"/>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E7FCCA59-6939-4760-9F82-2FC2E686F5BC}"/>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0FB56C56-4387-44BD-B03A-5191625A5E34}"/>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B2F6CE9C-E697-4BCF-9715-53021444C4A4}"/>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25D51363-57A9-46E1-8441-64EAF401C3E7}"/>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237931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объект, мужчина, сидит, стол&#10;&#10;Автоматически созданное описание">
            <a:extLst>
              <a:ext uri="{FF2B5EF4-FFF2-40B4-BE49-F238E27FC236}">
                <a16:creationId xmlns="" xmlns:a16="http://schemas.microsoft.com/office/drawing/2014/main" id="{7E410394-62E2-48B7-B380-78B13F6BC15F}"/>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094"/>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81990" y="385233"/>
            <a:ext cx="10828020" cy="1507067"/>
          </a:xfrm>
        </p:spPr>
        <p:txBody>
          <a:bodyPr>
            <a:normAutofit/>
          </a:bodyPr>
          <a:lstStyle/>
          <a:p>
            <a:pPr algn="ctr"/>
            <a:r>
              <a:rPr lang="ru-RU" b="1" dirty="0"/>
              <a:t/>
            </a:r>
            <a:br>
              <a:rPr lang="ru-RU" b="1" dirty="0"/>
            </a:br>
            <a:r>
              <a:rPr lang="ru-RU" b="1" dirty="0"/>
              <a:t>Черные и белые</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569912" y="1668780"/>
            <a:ext cx="10940098" cy="4803987"/>
          </a:xfrm>
        </p:spPr>
        <p:txBody>
          <a:bodyPr>
            <a:normAutofit/>
          </a:bodyPr>
          <a:lstStyle/>
          <a:p>
            <a:pPr marL="0" indent="0">
              <a:lnSpc>
                <a:spcPct val="150000"/>
              </a:lnSpc>
              <a:buNone/>
            </a:pPr>
            <a:r>
              <a:rPr lang="ru-RU" b="1" dirty="0">
                <a:solidFill>
                  <a:schemeClr val="tx1"/>
                </a:solidFill>
              </a:rPr>
              <a:t>Описание игры: в игре участвуют две команды: «Черные» и «Белые». Как только руководитель игры воскликнет: «Черные!» или вброшенный в центр поля кружок упадет темной стороной вверх, «черные» становятся преследуемыми и убегают. «Белые» ловцы преследуют "черных", чтобы запятнать их в пределах поля. По команде: "Белые!" участники меняются ролями. Каждый свободный игрок может быть запятнанным несколькими ловцами.</a:t>
            </a:r>
          </a:p>
        </p:txBody>
      </p:sp>
    </p:spTree>
    <p:extLst>
      <p:ext uri="{BB962C8B-B14F-4D97-AF65-F5344CB8AC3E}">
        <p14:creationId xmlns:p14="http://schemas.microsoft.com/office/powerpoint/2010/main" val="6866781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комната, часы, футбол&#10;&#10;Автоматически созданное описание">
            <a:extLst>
              <a:ext uri="{FF2B5EF4-FFF2-40B4-BE49-F238E27FC236}">
                <a16:creationId xmlns="" xmlns:a16="http://schemas.microsoft.com/office/drawing/2014/main" id="{862C80E7-B935-41A4-8226-0241660C0F22}"/>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3361" b="7134"/>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444181" y="749722"/>
            <a:ext cx="10801995" cy="1507067"/>
          </a:xfrm>
        </p:spPr>
        <p:txBody>
          <a:bodyPr>
            <a:normAutofit/>
          </a:bodyPr>
          <a:lstStyle/>
          <a:p>
            <a:pPr algn="ctr">
              <a:lnSpc>
                <a:spcPct val="90000"/>
              </a:lnSpc>
            </a:pPr>
            <a:r>
              <a:rPr lang="ru-RU" sz="3300" b="1" dirty="0"/>
              <a:t/>
            </a:r>
            <a:br>
              <a:rPr lang="ru-RU" sz="3300" b="1" dirty="0"/>
            </a:br>
            <a:r>
              <a:rPr lang="ru-RU" sz="3300" b="1" dirty="0"/>
              <a:t>Передача мяча в колонне, снизу</a:t>
            </a:r>
            <a:r>
              <a:rPr lang="ru-RU" sz="3300" dirty="0"/>
              <a:t/>
            </a:r>
            <a:br>
              <a:rPr lang="ru-RU" sz="3300" dirty="0"/>
            </a:br>
            <a:endParaRPr lang="ru-RU" sz="3300" b="1" dirty="0"/>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444181" y="1943100"/>
            <a:ext cx="11216775" cy="3615267"/>
          </a:xfrm>
        </p:spPr>
        <p:txBody>
          <a:bodyPr>
            <a:normAutofit/>
          </a:bodyPr>
          <a:lstStyle/>
          <a:p>
            <a:pPr marL="0" indent="0">
              <a:lnSpc>
                <a:spcPct val="150000"/>
              </a:lnSpc>
              <a:buNone/>
            </a:pPr>
            <a:r>
              <a:rPr lang="ru-RU" sz="2400" b="1" dirty="0">
                <a:solidFill>
                  <a:schemeClr val="tx1"/>
                </a:solidFill>
              </a:rPr>
              <a:t>Описание игры: по сигналу (свисток) стоящий игрок между ногами передает мяч сзади стоящему. Последний, стоящий в конце колонны, бежит вперед и поднимает мяч вверх, тем самым демонстрируя, что команда закончила выполнять задание</a:t>
            </a:r>
            <a:r>
              <a:rPr lang="ru-RU" dirty="0">
                <a:solidFill>
                  <a:schemeClr val="tx1"/>
                </a:solidFill>
              </a:rPr>
              <a:t>.</a:t>
            </a:r>
          </a:p>
        </p:txBody>
      </p:sp>
    </p:spTree>
    <p:extLst>
      <p:ext uri="{BB962C8B-B14F-4D97-AF65-F5344CB8AC3E}">
        <p14:creationId xmlns:p14="http://schemas.microsoft.com/office/powerpoint/2010/main" val="3124480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5436F89E-7D40-4952-8C61-273F2FCD987C}"/>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747"/>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61352" y="114299"/>
            <a:ext cx="8534400" cy="1507067"/>
          </a:xfrm>
        </p:spPr>
        <p:txBody>
          <a:bodyPr>
            <a:normAutofit/>
          </a:bodyPr>
          <a:lstStyle/>
          <a:p>
            <a:pPr algn="ctr"/>
            <a:r>
              <a:rPr lang="ru-RU" b="1" dirty="0"/>
              <a:t/>
            </a:r>
            <a:br>
              <a:rPr lang="ru-RU" b="1" dirty="0"/>
            </a:br>
            <a:r>
              <a:rPr lang="ru-RU" b="1" dirty="0"/>
              <a:t>сторож</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489902" y="2432049"/>
            <a:ext cx="9078304" cy="3615267"/>
          </a:xfrm>
        </p:spPr>
        <p:txBody>
          <a:bodyPr>
            <a:normAutofit/>
          </a:bodyPr>
          <a:lstStyle/>
          <a:p>
            <a:pPr marL="0" indent="0">
              <a:lnSpc>
                <a:spcPct val="150000"/>
              </a:lnSpc>
              <a:buNone/>
            </a:pPr>
            <a:r>
              <a:rPr lang="ru-RU" b="1" dirty="0">
                <a:solidFill>
                  <a:schemeClr val="tx1"/>
                </a:solidFill>
              </a:rPr>
              <a:t>Описание игры: в игре участвуют двое, у каждого мяч. Игрок 1 (сторож), ведя мяч, защищает установленный на полу за его спиной флажок. «Сторожу» разрешается делать шаги одной ногой, другая (опорная) стоит в 25-30 см от флажка. Задача игрока 2, - не прекращая ведения, дотронуться свободной рукой до флажка, что по условиям игры приносит ему 1 очко. При заранее обусловленном счете игроки меняются ролями.</a:t>
            </a:r>
          </a:p>
        </p:txBody>
      </p:sp>
    </p:spTree>
    <p:extLst>
      <p:ext uri="{BB962C8B-B14F-4D97-AF65-F5344CB8AC3E}">
        <p14:creationId xmlns:p14="http://schemas.microsoft.com/office/powerpoint/2010/main" val="32803818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Рисунок 4" descr="Изображение выглядит как рисунок&#10;&#10;Автоматически созданное описание">
            <a:extLst>
              <a:ext uri="{FF2B5EF4-FFF2-40B4-BE49-F238E27FC236}">
                <a16:creationId xmlns="" xmlns:a16="http://schemas.microsoft.com/office/drawing/2014/main" id="{5175DBBE-B4A7-4274-9BC9-5B49A0034AB9}"/>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5565" b="9849"/>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684212" y="154520"/>
            <a:ext cx="10802938" cy="1507067"/>
          </a:xfrm>
        </p:spPr>
        <p:txBody>
          <a:bodyPr>
            <a:normAutofit/>
          </a:bodyPr>
          <a:lstStyle/>
          <a:p>
            <a:pPr algn="ctr"/>
            <a:r>
              <a:rPr lang="ru-RU" b="1" dirty="0"/>
              <a:t/>
            </a:r>
            <a:br>
              <a:rPr lang="ru-RU" b="1" dirty="0"/>
            </a:br>
            <a:r>
              <a:rPr lang="ru-RU" b="1" dirty="0"/>
              <a:t>Повтори лидера</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409892" y="2867657"/>
            <a:ext cx="11077258" cy="3615267"/>
          </a:xfrm>
        </p:spPr>
        <p:txBody>
          <a:bodyPr>
            <a:normAutofit/>
          </a:bodyPr>
          <a:lstStyle/>
          <a:p>
            <a:pPr marL="0" indent="0">
              <a:lnSpc>
                <a:spcPct val="150000"/>
              </a:lnSpc>
              <a:buNone/>
            </a:pPr>
            <a:r>
              <a:rPr lang="ru-RU" b="1" dirty="0">
                <a:solidFill>
                  <a:schemeClr val="tx1"/>
                </a:solidFill>
              </a:rPr>
              <a:t>Описание игры: игра проводится в парах, у каждой пары по одному мячу. Игрок с мячом становится за спину игрока без мяча. По команде учителя игрок без мяча начинает свободно двигаться по залу, делая резкие ускорения, остановки, меняя направление движения. Партнер с мячом должен, ведя мяч, повторять все перемещения лидера и как можно плотнее держаться за ним.</a:t>
            </a:r>
          </a:p>
        </p:txBody>
      </p:sp>
    </p:spTree>
    <p:extLst>
      <p:ext uri="{BB962C8B-B14F-4D97-AF65-F5344CB8AC3E}">
        <p14:creationId xmlns:p14="http://schemas.microsoft.com/office/powerpoint/2010/main" val="317662947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 xmlns:a16="http://schemas.microsoft.com/office/drawing/2014/main" id="{8F4E830A-06F9-4EAA-9E65-110CF24217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Рисунок 6" descr="Изображение выглядит как рисунок, часы&#10;&#10;Автоматически созданное описание">
            <a:extLst>
              <a:ext uri="{FF2B5EF4-FFF2-40B4-BE49-F238E27FC236}">
                <a16:creationId xmlns="" xmlns:a16="http://schemas.microsoft.com/office/drawing/2014/main" id="{A1782B3E-778B-42B1-985A-22531E2E7E9A}"/>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0319" b="5412"/>
          <a:stretch/>
        </p:blipFill>
        <p:spPr>
          <a:xfrm>
            <a:off x="3174" y="10"/>
            <a:ext cx="12192000" cy="6857990"/>
          </a:xfrm>
          <a:prstGeom prst="rect">
            <a:avLst/>
          </a:prstGeom>
        </p:spPr>
      </p:pic>
      <p:sp>
        <p:nvSpPr>
          <p:cNvPr id="2" name="Заголовок 1">
            <a:extLst>
              <a:ext uri="{FF2B5EF4-FFF2-40B4-BE49-F238E27FC236}">
                <a16:creationId xmlns="" xmlns:a16="http://schemas.microsoft.com/office/drawing/2014/main" id="{DEDDEB4C-5A7F-46F7-BED8-6B6ED9E4B052}"/>
              </a:ext>
            </a:extLst>
          </p:cNvPr>
          <p:cNvSpPr>
            <a:spLocks noGrp="1"/>
          </p:cNvSpPr>
          <p:nvPr>
            <p:ph type="title"/>
          </p:nvPr>
        </p:nvSpPr>
        <p:spPr>
          <a:xfrm>
            <a:off x="266383" y="-290408"/>
            <a:ext cx="10932660" cy="1507067"/>
          </a:xfrm>
        </p:spPr>
        <p:txBody>
          <a:bodyPr>
            <a:normAutofit/>
          </a:bodyPr>
          <a:lstStyle/>
          <a:p>
            <a:pPr algn="ctr"/>
            <a:r>
              <a:rPr lang="ru-RU" b="1" dirty="0"/>
              <a:t/>
            </a:r>
            <a:br>
              <a:rPr lang="ru-RU" b="1" dirty="0"/>
            </a:br>
            <a:r>
              <a:rPr lang="ru-RU" b="1" dirty="0"/>
              <a:t>Метко в цель</a:t>
            </a:r>
          </a:p>
        </p:txBody>
      </p:sp>
      <p:sp>
        <p:nvSpPr>
          <p:cNvPr id="4" name="Объект 3">
            <a:extLst>
              <a:ext uri="{FF2B5EF4-FFF2-40B4-BE49-F238E27FC236}">
                <a16:creationId xmlns="" xmlns:a16="http://schemas.microsoft.com/office/drawing/2014/main" id="{BC0C241E-1B12-49FE-A1C3-189542788791}"/>
              </a:ext>
            </a:extLst>
          </p:cNvPr>
          <p:cNvSpPr>
            <a:spLocks noGrp="1"/>
          </p:cNvSpPr>
          <p:nvPr>
            <p:ph idx="1"/>
          </p:nvPr>
        </p:nvSpPr>
        <p:spPr>
          <a:xfrm>
            <a:off x="272732" y="1120140"/>
            <a:ext cx="11271568" cy="5478357"/>
          </a:xfrm>
        </p:spPr>
        <p:txBody>
          <a:bodyPr>
            <a:normAutofit/>
          </a:bodyPr>
          <a:lstStyle/>
          <a:p>
            <a:pPr marL="0" indent="0">
              <a:lnSpc>
                <a:spcPct val="150000"/>
              </a:lnSpc>
              <a:buNone/>
            </a:pPr>
            <a:r>
              <a:rPr lang="ru-RU" b="1" dirty="0">
                <a:solidFill>
                  <a:schemeClr val="tx1"/>
                </a:solidFill>
              </a:rPr>
              <a:t>Описание игры. По установленному сигналу руководителя играющие первой шеренги бросают мячи в городки (булавы), стараясь их сбить. Сбитые городки подсчитываются и ставятся на место. Ребята, бросавшие мячи, бегут, подбирают их и передают участникам следующей команды, а сами становятся в шеренгу сзади них. По команде руководителя играющие второй шеренги (команды) также бросают мячи в городки. Опять подсчитываются сбитые городки. Так играют 2—4 раза.</a:t>
            </a:r>
          </a:p>
          <a:p>
            <a:pPr marL="0" indent="0">
              <a:lnSpc>
                <a:spcPct val="150000"/>
              </a:lnSpc>
              <a:buNone/>
            </a:pPr>
            <a:r>
              <a:rPr lang="ru-RU" b="1" dirty="0">
                <a:solidFill>
                  <a:schemeClr val="tx1"/>
                </a:solidFill>
              </a:rPr>
              <a:t>Выигрывает команда, сумевшая за несколько раз сбить большее количество городков.</a:t>
            </a:r>
          </a:p>
        </p:txBody>
      </p:sp>
    </p:spTree>
    <p:extLst>
      <p:ext uri="{BB962C8B-B14F-4D97-AF65-F5344CB8AC3E}">
        <p14:creationId xmlns:p14="http://schemas.microsoft.com/office/powerpoint/2010/main" val="379180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13FEC7C6-62A9-40C4-99D2-581AACACAA2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2044</Words>
  <Application>Microsoft Office PowerPoint</Application>
  <PresentationFormat>Произвольный</PresentationFormat>
  <Paragraphs>112</Paragraphs>
  <Slides>25</Slides>
  <Notes>20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Сектор</vt:lpstr>
      <vt:lpstr>«подвижные игры для детей младшего школьного возраста»</vt:lpstr>
      <vt:lpstr>Структурные компоненты</vt:lpstr>
      <vt:lpstr>План «Весёлые переменки»</vt:lpstr>
      <vt:lpstr> Пятнашки</vt:lpstr>
      <vt:lpstr> Черные и белые</vt:lpstr>
      <vt:lpstr> Передача мяча в колонне, снизу </vt:lpstr>
      <vt:lpstr> сторож</vt:lpstr>
      <vt:lpstr> Повтори лидера</vt:lpstr>
      <vt:lpstr> Метко в цель</vt:lpstr>
      <vt:lpstr> Снайперы</vt:lpstr>
      <vt:lpstr> Кто дальше бросит</vt:lpstr>
      <vt:lpstr> Собери флажки</vt:lpstr>
      <vt:lpstr> Убегай - догоняй</vt:lpstr>
      <vt:lpstr> передай-лови</vt:lpstr>
      <vt:lpstr> Праздник день самоуправления</vt:lpstr>
      <vt:lpstr> подбрось - поймай</vt:lpstr>
      <vt:lpstr> внимание - мяч</vt:lpstr>
      <vt:lpstr> наседка и ястребы</vt:lpstr>
      <vt:lpstr> не давай мяч водящему</vt:lpstr>
      <vt:lpstr> перебежки</vt:lpstr>
      <vt:lpstr> удочка</vt:lpstr>
      <vt:lpstr> мяч в круге</vt:lpstr>
      <vt:lpstr> охотники за мячом</vt:lpstr>
      <vt:lpstr> футбольные салки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«подвижные игры для детей младшего школьного возраста»</dc:title>
  <dc:creator>1227354</dc:creator>
  <cp:lastModifiedBy>1</cp:lastModifiedBy>
  <cp:revision>3</cp:revision>
  <dcterms:created xsi:type="dcterms:W3CDTF">2020-01-28T16:29:34Z</dcterms:created>
  <dcterms:modified xsi:type="dcterms:W3CDTF">2020-03-13T13:16:28Z</dcterms:modified>
</cp:coreProperties>
</file>