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1" r:id="rId3"/>
    <p:sldId id="272"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3"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2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13.09.2019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13.09.2019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13.09.2019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13.09.2019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13.09.2019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13.09.2019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13.09.2019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13.09.2019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13.09.2019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13.09.2019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13.09.2019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13.09.2019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slideLayout" Target="../slideLayouts/slideLayout2.xml"/><Relationship Id="rId1" Type="http://schemas.openxmlformats.org/officeDocument/2006/relationships/audio" Target="file:///C:\&#1087;&#1088;&#1077;&#1079;&#1077;&#1085;&#1090;&#1072;&#1094;&#1080;&#1103;\&#1079;&#1072;&#1088;&#1103;&#1085;&#1082;&#1072;.mp3" TargetMode="Externa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slideLayout" Target="../slideLayouts/slideLayout2.xml"/><Relationship Id="rId1" Type="http://schemas.openxmlformats.org/officeDocument/2006/relationships/audio" Target="file:///C:\&#1087;&#1088;&#1077;&#1079;&#1077;&#1085;&#1090;&#1072;&#1094;&#1080;&#1103;\&#1079;&#1103;&#1073;&#1083;&#1080;&#1082;.mp3" TargetMode="Externa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slideLayout" Target="../slideLayouts/slideLayout2.xml"/><Relationship Id="rId1" Type="http://schemas.openxmlformats.org/officeDocument/2006/relationships/audio" Target="file:///C:\&#1087;&#1088;&#1077;&#1079;&#1077;&#1085;&#1090;&#1072;&#1094;&#1080;&#1103;\&#1080;&#1074;&#1086;&#1083;&#1075;&#1072;.mp3" TargetMode="Externa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Layout" Target="../slideLayouts/slideLayout2.xml"/><Relationship Id="rId1" Type="http://schemas.openxmlformats.org/officeDocument/2006/relationships/audio" Target="file:///C:\&#1087;&#1088;&#1077;&#1079;&#1077;&#1085;&#1090;&#1072;&#1094;&#1080;&#1103;\&#1082;&#1072;&#1084;&#1099;&#1096;&#1077;&#1074;&#1082;&#1072;%20&#1089;&#1072;&#1076;&#1086;&#1074;&#1072;&#1103;.mp3" TargetMode="Externa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slideLayout" Target="../slideLayouts/slideLayout2.xml"/><Relationship Id="rId1" Type="http://schemas.openxmlformats.org/officeDocument/2006/relationships/audio" Target="file:///C:\&#1087;&#1088;&#1077;&#1079;&#1077;&#1085;&#1090;&#1072;&#1094;&#1080;&#1103;\&#1082;&#1083;&#1077;&#1089;&#1090;.mp3" TargetMode="External"/><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slideLayout" Target="../slideLayouts/slideLayout2.xml"/><Relationship Id="rId1" Type="http://schemas.openxmlformats.org/officeDocument/2006/relationships/audio" Target="file:///C:\&#1087;&#1088;&#1077;&#1079;&#1077;&#1085;&#1090;&#1072;&#1094;&#1080;&#1103;\&#1082;&#1086;&#1088;&#1086;&#1083;&#1077;&#1082;.mp3" TargetMode="External"/><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slideLayout" Target="../slideLayouts/slideLayout2.xml"/><Relationship Id="rId1" Type="http://schemas.openxmlformats.org/officeDocument/2006/relationships/audio" Target="file:///C:\&#1087;&#1088;&#1077;&#1079;&#1077;&#1085;&#1090;&#1072;&#1094;&#1080;&#1103;\&#1082;&#1086;&#1088;&#1086;&#1083;&#1077;&#1082;.mp3" TargetMode="External"/><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slideLayout" Target="../slideLayouts/slideLayout2.xml"/><Relationship Id="rId1" Type="http://schemas.openxmlformats.org/officeDocument/2006/relationships/audio" Target="file:///C:\&#1087;&#1088;&#1077;&#1079;&#1077;&#1085;&#1090;&#1072;&#1094;&#1080;&#1103;\&#1074;&#1100;&#1102;&#1088;&#1086;&#1082;.mp3" TargetMode="External"/><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Layout" Target="../slideLayouts/slideLayout2.xml"/><Relationship Id="rId1" Type="http://schemas.openxmlformats.org/officeDocument/2006/relationships/video" Target="file:///C:\&#1087;&#1088;&#1077;&#1079;&#1077;&#1085;&#1090;&#1072;&#1094;&#1080;&#1103;\&#1055;&#1077;&#1085;&#1080;&#1077;_&#1087;&#1077;&#1074;&#1095;&#1080;&#1093;_&#1087;&#1090;&#1080;&#1094;_&#1056;&#1086;&#1089;&#1089;&#1080;&#1080;.mp4"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audio" Target="file:///C:\&#1087;&#1088;&#1077;&#1079;&#1077;&#1085;&#1090;&#1072;&#1094;&#1080;&#1103;\&#1074;&#1072;&#1088;&#1072;&#1082;&#1091;&#1096;&#1072;.mp3" TargetMode="Externa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audio" Target="file:///C:\&#1087;&#1088;&#1077;&#1079;&#1077;&#1085;&#1090;&#1072;&#1094;&#1080;&#1103;\&#1073;&#1077;&#1083;&#1086;&#1075;&#1083;&#1072;&#1079;&#1082;&#1072;.mp3" TargetMode="Externa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audio" Target="file:///C:\&#1087;&#1088;&#1077;&#1079;&#1077;&#1085;&#1090;&#1072;&#1094;&#1080;&#1103;\&#1075;&#1086;&#1088;&#1080;&#1093;&#1074;&#1086;&#1089;&#1090;&#1082;&#1072;.mp3" TargetMode="Externa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audio" Target="file:///C:\&#1087;&#1088;&#1077;&#1079;&#1077;&#1085;&#1090;&#1072;&#1094;&#1080;&#1103;\&#1095;&#1077;&#1095;&#1077;&#1074;&#1080;&#1094;&#1072;.mp3" TargetMode="Externa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2.xml"/><Relationship Id="rId1" Type="http://schemas.openxmlformats.org/officeDocument/2006/relationships/audio" Target="file:///C:\&#1087;&#1088;&#1077;&#1079;&#1077;&#1085;&#1090;&#1072;&#1094;&#1080;&#1103;\&#1076;&#1088;&#1086;&#1079;&#1076;%20&#1087;&#1077;&#1074;&#1095;&#1080;&#1081;.mp3" TargetMode="Externa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audio" Target="file:///C:\&#1087;&#1088;&#1077;&#1079;&#1077;&#1085;&#1090;&#1072;&#1094;&#1080;&#1103;\&#1078;&#1072;&#1074;&#1086;&#1088;&#1086;&#1085;&#1086;&#1082;%20&#1087;&#1077;&#1074;&#1095;&#1080;&#1081;.mp3" TargetMode="Externa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8" name="Picture 6" descr="https://www.clipartmax.com/png/full/36-366269_%D0%BF%D1%82%D0%B8%D1%87%D0%BA%D0%B0-%D0%BD%D0%B0-%D0%B2%D0%B5%D1%82%D0%BA%D0%B5-bird-backgrounds-and-frames.png"/>
          <p:cNvPicPr>
            <a:picLocks noChangeAspect="1" noChangeArrowheads="1"/>
          </p:cNvPicPr>
          <p:nvPr/>
        </p:nvPicPr>
        <p:blipFill>
          <a:blip r:embed="rId2" cstate="print"/>
          <a:srcRect/>
          <a:stretch>
            <a:fillRect/>
          </a:stretch>
        </p:blipFill>
        <p:spPr bwMode="auto">
          <a:xfrm>
            <a:off x="-180528" y="0"/>
            <a:ext cx="9145016" cy="6819901"/>
          </a:xfrm>
          <a:prstGeom prst="rect">
            <a:avLst/>
          </a:prstGeom>
          <a:noFill/>
        </p:spPr>
      </p:pic>
      <p:sp>
        <p:nvSpPr>
          <p:cNvPr id="2" name="Заголовок 1"/>
          <p:cNvSpPr>
            <a:spLocks noGrp="1"/>
          </p:cNvSpPr>
          <p:nvPr>
            <p:ph type="ctrTitle"/>
          </p:nvPr>
        </p:nvSpPr>
        <p:spPr>
          <a:xfrm>
            <a:off x="3419872" y="1268760"/>
            <a:ext cx="5400600" cy="1008112"/>
          </a:xfrm>
        </p:spPr>
        <p:txBody>
          <a:bodyPr>
            <a:normAutofit fontScale="90000"/>
          </a:bodyPr>
          <a:lstStyle/>
          <a:p>
            <a:r>
              <a:rPr lang="ru-RU" b="1" dirty="0" smtClean="0"/>
              <a:t>Певчие птицы России</a:t>
            </a:r>
            <a:endParaRPr lang="ru-RU" b="1" dirty="0"/>
          </a:p>
        </p:txBody>
      </p:sp>
      <p:sp>
        <p:nvSpPr>
          <p:cNvPr id="3" name="Подзаголовок 2"/>
          <p:cNvSpPr>
            <a:spLocks noGrp="1"/>
          </p:cNvSpPr>
          <p:nvPr>
            <p:ph type="subTitle" idx="1"/>
          </p:nvPr>
        </p:nvSpPr>
        <p:spPr>
          <a:xfrm>
            <a:off x="2843808" y="2348880"/>
            <a:ext cx="6048672" cy="4248472"/>
          </a:xfrm>
        </p:spPr>
        <p:txBody>
          <a:bodyPr>
            <a:normAutofit/>
          </a:bodyPr>
          <a:lstStyle/>
          <a:p>
            <a:r>
              <a:rPr lang="ru-RU" dirty="0" smtClean="0">
                <a:solidFill>
                  <a:srgbClr val="FF0000"/>
                </a:solidFill>
              </a:rPr>
              <a:t>Певчими называют птиц, способных издавать приятные для человеческого слуха звуки. В России живёт около 300 видов таких пернатых. Рассмотрим наиболее распространённых </a:t>
            </a:r>
            <a:r>
              <a:rPr lang="ru-RU" dirty="0" smtClean="0">
                <a:solidFill>
                  <a:srgbClr val="FF0000"/>
                </a:solidFill>
              </a:rPr>
              <a:t>из </a:t>
            </a:r>
            <a:r>
              <a:rPr lang="ru-RU" dirty="0" smtClean="0">
                <a:solidFill>
                  <a:srgbClr val="FF0000"/>
                </a:solidFill>
              </a:rPr>
              <a:t>них.</a:t>
            </a:r>
            <a:endParaRPr lang="ru-RU" dirty="0">
              <a:solidFill>
                <a:srgbClr val="FF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smtClean="0"/>
              <a:t>У </a:t>
            </a:r>
            <a:r>
              <a:rPr lang="ru-RU" sz="3200" dirty="0" err="1" smtClean="0"/>
              <a:t>зарянок</a:t>
            </a:r>
            <a:r>
              <a:rPr lang="ru-RU" sz="3200" dirty="0" smtClean="0"/>
              <a:t> поют самцы и самки, что для птиц редкость.</a:t>
            </a:r>
            <a:endParaRPr lang="ru-RU" sz="3200" dirty="0"/>
          </a:p>
        </p:txBody>
      </p:sp>
      <p:pic>
        <p:nvPicPr>
          <p:cNvPr id="20482" name="Picture 2" descr="зарянка"/>
          <p:cNvPicPr>
            <a:picLocks noChangeAspect="1" noChangeArrowheads="1"/>
          </p:cNvPicPr>
          <p:nvPr/>
        </p:nvPicPr>
        <p:blipFill>
          <a:blip r:embed="rId3" cstate="print"/>
          <a:srcRect/>
          <a:stretch>
            <a:fillRect/>
          </a:stretch>
        </p:blipFill>
        <p:spPr bwMode="auto">
          <a:xfrm>
            <a:off x="323528" y="1556792"/>
            <a:ext cx="8496944" cy="4824536"/>
          </a:xfrm>
          <a:prstGeom prst="rect">
            <a:avLst/>
          </a:prstGeom>
          <a:noFill/>
        </p:spPr>
      </p:pic>
      <p:pic>
        <p:nvPicPr>
          <p:cNvPr id="5" name="зарянка.mp3">
            <a:hlinkClick r:id="" action="ppaction://media"/>
          </p:cNvPr>
          <p:cNvPicPr>
            <a:picLocks noGrp="1" noRot="1" noChangeAspect="1"/>
          </p:cNvPicPr>
          <p:nvPr>
            <p:ph idx="1"/>
            <a:audioFile r:link="rId1"/>
          </p:nvPr>
        </p:nvPicPr>
        <p:blipFill>
          <a:blip r:embed="rId4" cstate="print"/>
          <a:stretch>
            <a:fillRect/>
          </a:stretch>
        </p:blipFill>
        <p:spPr>
          <a:xfrm>
            <a:off x="8604448" y="18864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701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Зяблик — один из самых распространённых в России.</a:t>
            </a:r>
            <a:endParaRPr lang="ru-RU" dirty="0"/>
          </a:p>
        </p:txBody>
      </p:sp>
      <p:pic>
        <p:nvPicPr>
          <p:cNvPr id="21506" name="Picture 2" descr="зяблик"/>
          <p:cNvPicPr>
            <a:picLocks noChangeAspect="1" noChangeArrowheads="1"/>
          </p:cNvPicPr>
          <p:nvPr/>
        </p:nvPicPr>
        <p:blipFill>
          <a:blip r:embed="rId3" cstate="print"/>
          <a:srcRect/>
          <a:stretch>
            <a:fillRect/>
          </a:stretch>
        </p:blipFill>
        <p:spPr bwMode="auto">
          <a:xfrm>
            <a:off x="395536" y="1556792"/>
            <a:ext cx="8424936" cy="4952231"/>
          </a:xfrm>
          <a:prstGeom prst="rect">
            <a:avLst/>
          </a:prstGeom>
          <a:noFill/>
        </p:spPr>
      </p:pic>
      <p:pic>
        <p:nvPicPr>
          <p:cNvPr id="5" name="зяблик.mp3">
            <a:hlinkClick r:id="" action="ppaction://media"/>
          </p:cNvPr>
          <p:cNvPicPr>
            <a:picLocks noGrp="1" noRot="1" noChangeAspect="1"/>
          </p:cNvPicPr>
          <p:nvPr>
            <p:ph idx="1"/>
            <a:audioFile r:link="rId1"/>
          </p:nvPr>
        </p:nvPicPr>
        <p:blipFill>
          <a:blip r:embed="rId4" cstate="print"/>
          <a:stretch>
            <a:fillRect/>
          </a:stretch>
        </p:blipFill>
        <p:spPr>
          <a:xfrm>
            <a:off x="8604448" y="18864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9187"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200" dirty="0" smtClean="0"/>
              <a:t>Иволга не всегда поёт, иногда она издаёт резкие неприятные звуки, схожие с кошачьим мяуканьем.</a:t>
            </a:r>
            <a:endParaRPr lang="ru-RU" sz="3200" dirty="0"/>
          </a:p>
        </p:txBody>
      </p:sp>
      <p:pic>
        <p:nvPicPr>
          <p:cNvPr id="22530" name="Picture 2" descr="иволга"/>
          <p:cNvPicPr>
            <a:picLocks noChangeAspect="1" noChangeArrowheads="1"/>
          </p:cNvPicPr>
          <p:nvPr/>
        </p:nvPicPr>
        <p:blipFill>
          <a:blip r:embed="rId3" cstate="print"/>
          <a:srcRect/>
          <a:stretch>
            <a:fillRect/>
          </a:stretch>
        </p:blipFill>
        <p:spPr bwMode="auto">
          <a:xfrm>
            <a:off x="323528" y="1700808"/>
            <a:ext cx="8424936" cy="4752528"/>
          </a:xfrm>
          <a:prstGeom prst="rect">
            <a:avLst/>
          </a:prstGeom>
          <a:noFill/>
        </p:spPr>
      </p:pic>
      <p:pic>
        <p:nvPicPr>
          <p:cNvPr id="5" name="иволга.mp3">
            <a:hlinkClick r:id="" action="ppaction://media"/>
          </p:cNvPr>
          <p:cNvPicPr>
            <a:picLocks noGrp="1" noRot="1" noChangeAspect="1"/>
          </p:cNvPicPr>
          <p:nvPr>
            <p:ph idx="1"/>
            <a:audioFile r:link="rId1"/>
          </p:nvPr>
        </p:nvPicPr>
        <p:blipFill>
          <a:blip r:embed="rId4" cstate="print"/>
          <a:stretch>
            <a:fillRect/>
          </a:stretch>
        </p:blipFill>
        <p:spPr>
          <a:xfrm>
            <a:off x="8604448" y="18864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8076"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200" dirty="0" smtClean="0"/>
              <a:t>Садовые </a:t>
            </a:r>
            <a:r>
              <a:rPr lang="ru-RU" sz="3200" dirty="0" err="1" smtClean="0"/>
              <a:t>камышовки</a:t>
            </a:r>
            <a:r>
              <a:rPr lang="ru-RU" sz="3200" dirty="0" smtClean="0"/>
              <a:t> питаются насекомыми, что делает этих птиц желанными гостями на дачных участках.</a:t>
            </a:r>
            <a:endParaRPr lang="ru-RU" sz="3200" dirty="0"/>
          </a:p>
        </p:txBody>
      </p:sp>
      <p:pic>
        <p:nvPicPr>
          <p:cNvPr id="23554" name="Picture 2" descr="камышовка"/>
          <p:cNvPicPr>
            <a:picLocks noChangeAspect="1" noChangeArrowheads="1"/>
          </p:cNvPicPr>
          <p:nvPr/>
        </p:nvPicPr>
        <p:blipFill>
          <a:blip r:embed="rId3" cstate="print"/>
          <a:srcRect/>
          <a:stretch>
            <a:fillRect/>
          </a:stretch>
        </p:blipFill>
        <p:spPr bwMode="auto">
          <a:xfrm>
            <a:off x="251520" y="1700808"/>
            <a:ext cx="8568952" cy="4680520"/>
          </a:xfrm>
          <a:prstGeom prst="rect">
            <a:avLst/>
          </a:prstGeom>
          <a:noFill/>
        </p:spPr>
      </p:pic>
      <p:pic>
        <p:nvPicPr>
          <p:cNvPr id="5" name="камышевка садовая.mp3">
            <a:hlinkClick r:id="" action="ppaction://media"/>
          </p:cNvPr>
          <p:cNvPicPr>
            <a:picLocks noGrp="1" noRot="1" noChangeAspect="1"/>
          </p:cNvPicPr>
          <p:nvPr>
            <p:ph idx="1"/>
            <a:audioFile r:link="rId1"/>
          </p:nvPr>
        </p:nvPicPr>
        <p:blipFill>
          <a:blip r:embed="rId4" cstate="print"/>
          <a:stretch>
            <a:fillRect/>
          </a:stretch>
        </p:blipFill>
        <p:spPr>
          <a:xfrm>
            <a:off x="8676456" y="18864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1976"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smtClean="0"/>
              <a:t>Основа рациона клёста — семена хвойных деревьев.</a:t>
            </a:r>
            <a:endParaRPr lang="ru-RU" sz="3200" dirty="0"/>
          </a:p>
        </p:txBody>
      </p:sp>
      <p:pic>
        <p:nvPicPr>
          <p:cNvPr id="24578" name="Picture 2" descr="клёст"/>
          <p:cNvPicPr>
            <a:picLocks noChangeAspect="1" noChangeArrowheads="1"/>
          </p:cNvPicPr>
          <p:nvPr/>
        </p:nvPicPr>
        <p:blipFill>
          <a:blip r:embed="rId3" cstate="print"/>
          <a:srcRect/>
          <a:stretch>
            <a:fillRect/>
          </a:stretch>
        </p:blipFill>
        <p:spPr bwMode="auto">
          <a:xfrm>
            <a:off x="323528" y="1556792"/>
            <a:ext cx="8424936" cy="4824536"/>
          </a:xfrm>
          <a:prstGeom prst="rect">
            <a:avLst/>
          </a:prstGeom>
          <a:noFill/>
        </p:spPr>
      </p:pic>
      <p:pic>
        <p:nvPicPr>
          <p:cNvPr id="5" name="клест.mp3">
            <a:hlinkClick r:id="" action="ppaction://media"/>
          </p:cNvPr>
          <p:cNvPicPr>
            <a:picLocks noGrp="1" noRot="1" noChangeAspect="1"/>
          </p:cNvPicPr>
          <p:nvPr>
            <p:ph idx="1"/>
            <a:audioFile r:link="rId1"/>
          </p:nvPr>
        </p:nvPicPr>
        <p:blipFill>
          <a:blip r:embed="rId4" cstate="print"/>
          <a:stretch>
            <a:fillRect/>
          </a:stretch>
        </p:blipFill>
        <p:spPr>
          <a:xfrm>
            <a:off x="8676456" y="18864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84654"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smtClean="0"/>
              <a:t>Корольки предпочитают хвойные леса, в основном сосновые.</a:t>
            </a:r>
            <a:endParaRPr lang="ru-RU" sz="3200" dirty="0"/>
          </a:p>
        </p:txBody>
      </p:sp>
      <p:pic>
        <p:nvPicPr>
          <p:cNvPr id="25602" name="Picture 2" descr="королёк птица"/>
          <p:cNvPicPr>
            <a:picLocks noChangeAspect="1" noChangeArrowheads="1"/>
          </p:cNvPicPr>
          <p:nvPr/>
        </p:nvPicPr>
        <p:blipFill>
          <a:blip r:embed="rId3" cstate="print"/>
          <a:srcRect/>
          <a:stretch>
            <a:fillRect/>
          </a:stretch>
        </p:blipFill>
        <p:spPr bwMode="auto">
          <a:xfrm>
            <a:off x="323528" y="1484784"/>
            <a:ext cx="8496944" cy="4968552"/>
          </a:xfrm>
          <a:prstGeom prst="rect">
            <a:avLst/>
          </a:prstGeom>
          <a:noFill/>
        </p:spPr>
      </p:pic>
      <p:pic>
        <p:nvPicPr>
          <p:cNvPr id="5" name="королек.mp3">
            <a:hlinkClick r:id="" action="ppaction://media"/>
          </p:cNvPr>
          <p:cNvPicPr>
            <a:picLocks noGrp="1" noRot="1" noChangeAspect="1"/>
          </p:cNvPicPr>
          <p:nvPr>
            <p:ph idx="1"/>
            <a:audioFile r:link="rId1"/>
          </p:nvPr>
        </p:nvPicPr>
        <p:blipFill>
          <a:blip r:embed="rId4" cstate="print"/>
          <a:stretch>
            <a:fillRect/>
          </a:stretch>
        </p:blipFill>
        <p:spPr>
          <a:xfrm>
            <a:off x="8839200" y="260648"/>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377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smtClean="0"/>
              <a:t>Крапивника легко узнать по короткому хвостику, задранному вверх.</a:t>
            </a:r>
            <a:endParaRPr lang="ru-RU" sz="3200" dirty="0"/>
          </a:p>
        </p:txBody>
      </p:sp>
      <p:pic>
        <p:nvPicPr>
          <p:cNvPr id="26626" name="Picture 2" descr="крапивник"/>
          <p:cNvPicPr>
            <a:picLocks noChangeAspect="1" noChangeArrowheads="1"/>
          </p:cNvPicPr>
          <p:nvPr/>
        </p:nvPicPr>
        <p:blipFill>
          <a:blip r:embed="rId3" cstate="print"/>
          <a:srcRect/>
          <a:stretch>
            <a:fillRect/>
          </a:stretch>
        </p:blipFill>
        <p:spPr bwMode="auto">
          <a:xfrm>
            <a:off x="323528" y="1484784"/>
            <a:ext cx="8496944" cy="5040560"/>
          </a:xfrm>
          <a:prstGeom prst="rect">
            <a:avLst/>
          </a:prstGeom>
          <a:noFill/>
        </p:spPr>
      </p:pic>
      <p:pic>
        <p:nvPicPr>
          <p:cNvPr id="5" name="королек.mp3">
            <a:hlinkClick r:id="" action="ppaction://media"/>
          </p:cNvPr>
          <p:cNvPicPr>
            <a:picLocks noGrp="1" noRot="1" noChangeAspect="1"/>
          </p:cNvPicPr>
          <p:nvPr>
            <p:ph idx="1"/>
            <a:audioFile r:link="rId1"/>
          </p:nvPr>
        </p:nvPicPr>
        <p:blipFill>
          <a:blip r:embed="rId4" cstate="print"/>
          <a:stretch>
            <a:fillRect/>
          </a:stretch>
        </p:blipFill>
        <p:spPr>
          <a:xfrm>
            <a:off x="8604448" y="18864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377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200" dirty="0" smtClean="0"/>
              <a:t>В России </a:t>
            </a:r>
            <a:r>
              <a:rPr lang="ru-RU" sz="3200" dirty="0" err="1" smtClean="0"/>
              <a:t>красношапочный</a:t>
            </a:r>
            <a:r>
              <a:rPr lang="ru-RU" sz="3200" dirty="0" smtClean="0"/>
              <a:t> вьюрок, которого ещё зовут королевским, встречается на Кавказе.</a:t>
            </a:r>
            <a:endParaRPr lang="ru-RU" sz="3200" dirty="0"/>
          </a:p>
        </p:txBody>
      </p:sp>
      <p:pic>
        <p:nvPicPr>
          <p:cNvPr id="27650" name="Picture 2" descr="красношапочный вьюрок"/>
          <p:cNvPicPr>
            <a:picLocks noChangeAspect="1" noChangeArrowheads="1"/>
          </p:cNvPicPr>
          <p:nvPr/>
        </p:nvPicPr>
        <p:blipFill>
          <a:blip r:embed="rId3" cstate="print"/>
          <a:srcRect/>
          <a:stretch>
            <a:fillRect/>
          </a:stretch>
        </p:blipFill>
        <p:spPr bwMode="auto">
          <a:xfrm>
            <a:off x="395536" y="1628800"/>
            <a:ext cx="8424936" cy="5010150"/>
          </a:xfrm>
          <a:prstGeom prst="rect">
            <a:avLst/>
          </a:prstGeom>
          <a:noFill/>
        </p:spPr>
      </p:pic>
      <p:pic>
        <p:nvPicPr>
          <p:cNvPr id="5" name="вьюрок.mp3">
            <a:hlinkClick r:id="" action="ppaction://media"/>
          </p:cNvPr>
          <p:cNvPicPr>
            <a:picLocks noGrp="1" noRot="1" noChangeAspect="1"/>
          </p:cNvPicPr>
          <p:nvPr>
            <p:ph idx="1"/>
            <a:audioFile r:link="rId1"/>
          </p:nvPr>
        </p:nvPicPr>
        <p:blipFill>
          <a:blip r:embed="rId4" cstate="print"/>
          <a:stretch>
            <a:fillRect/>
          </a:stretch>
        </p:blipFill>
        <p:spPr>
          <a:xfrm>
            <a:off x="8604448" y="18864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2044"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Пение_певчих_птиц_России.mp4">
            <a:hlinkClick r:id="" action="ppaction://media"/>
          </p:cNvPr>
          <p:cNvPicPr>
            <a:picLocks noGrp="1" noRot="1" noChangeAspect="1"/>
          </p:cNvPicPr>
          <p:nvPr>
            <p:ph idx="1"/>
            <a:videoFile r:link="rId1"/>
          </p:nvPr>
        </p:nvPicPr>
        <p:blipFill>
          <a:blip r:embed="rId3" cstate="print"/>
          <a:stretch>
            <a:fillRect/>
          </a:stretch>
        </p:blipFill>
        <p:spPr>
          <a:xfrm>
            <a:off x="0" y="0"/>
            <a:ext cx="9144001" cy="6858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https://www.clipartmax.com/png/full/36-366269_%D0%BF%D1%82%D0%B8%D1%87%D0%BA%D0%B0-%D0%BD%D0%B0-%D0%B2%D0%B5%D1%82%D0%BA%D0%B5-bird-backgrounds-and-frames.png"/>
          <p:cNvPicPr>
            <a:picLocks noChangeAspect="1" noChangeArrowheads="1"/>
          </p:cNvPicPr>
          <p:nvPr/>
        </p:nvPicPr>
        <p:blipFill>
          <a:blip r:embed="rId2" cstate="print"/>
          <a:srcRect/>
          <a:stretch>
            <a:fillRect/>
          </a:stretch>
        </p:blipFill>
        <p:spPr bwMode="auto">
          <a:xfrm>
            <a:off x="-252536" y="-243408"/>
            <a:ext cx="7620000" cy="6819901"/>
          </a:xfrm>
          <a:prstGeom prst="rect">
            <a:avLst/>
          </a:prstGeom>
          <a:noFill/>
        </p:spPr>
      </p:pic>
      <p:sp>
        <p:nvSpPr>
          <p:cNvPr id="5" name="Прямоугольник 4"/>
          <p:cNvSpPr/>
          <p:nvPr/>
        </p:nvSpPr>
        <p:spPr>
          <a:xfrm>
            <a:off x="1763688" y="1340768"/>
            <a:ext cx="7056784" cy="5232202"/>
          </a:xfrm>
          <a:prstGeom prst="rect">
            <a:avLst/>
          </a:prstGeom>
        </p:spPr>
        <p:txBody>
          <a:bodyPr wrap="square">
            <a:spAutoFit/>
          </a:bodyPr>
          <a:lstStyle/>
          <a:p>
            <a:pPr algn="ctr"/>
            <a:r>
              <a:rPr lang="ru-RU" sz="2400" b="1" dirty="0" smtClean="0">
                <a:latin typeface="Times New Roman" pitchFamily="18" charset="0"/>
                <a:cs typeface="Times New Roman" pitchFamily="18" charset="0"/>
              </a:rPr>
              <a:t>Как создаются звуки?</a:t>
            </a:r>
          </a:p>
          <a:p>
            <a:r>
              <a:rPr lang="ru-RU" sz="2400" dirty="0" smtClean="0">
                <a:latin typeface="Times New Roman" pitchFamily="18" charset="0"/>
                <a:cs typeface="Times New Roman" pitchFamily="18" charset="0"/>
              </a:rPr>
              <a:t>	</a:t>
            </a:r>
            <a:r>
              <a:rPr lang="ru-RU" sz="2200" dirty="0" smtClean="0">
                <a:solidFill>
                  <a:srgbClr val="FF0000"/>
                </a:solidFill>
                <a:latin typeface="Times New Roman" pitchFamily="18" charset="0"/>
                <a:cs typeface="Times New Roman" pitchFamily="18" charset="0"/>
              </a:rPr>
              <a:t>В отличие от обычных птиц, певчие обладают </a:t>
            </a:r>
            <a:r>
              <a:rPr lang="ru-RU" sz="2200" b="1" dirty="0" err="1" smtClean="0">
                <a:solidFill>
                  <a:srgbClr val="7030A0"/>
                </a:solidFill>
                <a:latin typeface="Times New Roman" pitchFamily="18" charset="0"/>
                <a:cs typeface="Times New Roman" pitchFamily="18" charset="0"/>
              </a:rPr>
              <a:t>сиринксом</a:t>
            </a:r>
            <a:r>
              <a:rPr lang="ru-RU" sz="2200" b="1" dirty="0" smtClean="0">
                <a:solidFill>
                  <a:srgbClr val="7030A0"/>
                </a:solidFill>
                <a:latin typeface="Times New Roman" pitchFamily="18" charset="0"/>
                <a:cs typeface="Times New Roman" pitchFamily="18" charset="0"/>
              </a:rPr>
              <a:t> </a:t>
            </a:r>
            <a:r>
              <a:rPr lang="ru-RU" sz="2200" dirty="0" smtClean="0">
                <a:solidFill>
                  <a:srgbClr val="FF0000"/>
                </a:solidFill>
                <a:latin typeface="Times New Roman" pitchFamily="18" charset="0"/>
                <a:cs typeface="Times New Roman" pitchFamily="18" charset="0"/>
              </a:rPr>
              <a:t>— сложным устройством нижней гортани, которая имеет до семи пар мышц. Расположен этот орган в грудной клетке, на нижнем конце трахеи, ближе к сердцу. </a:t>
            </a:r>
            <a:r>
              <a:rPr lang="ru-RU" sz="2200" dirty="0" err="1" smtClean="0">
                <a:solidFill>
                  <a:srgbClr val="FF0000"/>
                </a:solidFill>
                <a:latin typeface="Times New Roman" pitchFamily="18" charset="0"/>
                <a:cs typeface="Times New Roman" pitchFamily="18" charset="0"/>
              </a:rPr>
              <a:t>Сиринкс</a:t>
            </a:r>
            <a:r>
              <a:rPr lang="ru-RU" sz="2200" dirty="0" smtClean="0">
                <a:solidFill>
                  <a:srgbClr val="FF0000"/>
                </a:solidFill>
                <a:latin typeface="Times New Roman" pitchFamily="18" charset="0"/>
                <a:cs typeface="Times New Roman" pitchFamily="18" charset="0"/>
              </a:rPr>
              <a:t> содержит отдельный источник звука в каждом бронхе. Вокализация обычно происходит во время выдоха путём приведения в движение медиальных и латеральных складок на краниальном конце бронха. Стенки представляют собой подушечки рыхлой соединительной ткани, которые при введении воздушного потока вызывают вибрации, генерирующие звук. Каждая пара мышц контролируется мозгом, что даёт возможность птицам управлять голосовым аппаратом.</a:t>
            </a:r>
            <a:endParaRPr lang="ru-RU" sz="22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s://www.clipartmax.com/png/full/36-366269_%D0%BF%D1%82%D0%B8%D1%87%D0%BA%D0%B0-%D0%BD%D0%B0-%D0%B2%D0%B5%D1%82%D0%BA%D0%B5-bird-backgrounds-and-frames.png"/>
          <p:cNvPicPr>
            <a:picLocks noChangeAspect="1" noChangeArrowheads="1"/>
          </p:cNvPicPr>
          <p:nvPr/>
        </p:nvPicPr>
        <p:blipFill>
          <a:blip r:embed="rId2" cstate="print"/>
          <a:srcRect/>
          <a:stretch>
            <a:fillRect/>
          </a:stretch>
        </p:blipFill>
        <p:spPr bwMode="auto">
          <a:xfrm>
            <a:off x="0" y="-171400"/>
            <a:ext cx="7620000" cy="6819901"/>
          </a:xfrm>
          <a:prstGeom prst="rect">
            <a:avLst/>
          </a:prstGeom>
          <a:noFill/>
        </p:spPr>
      </p:pic>
      <p:sp>
        <p:nvSpPr>
          <p:cNvPr id="4" name="Прямоугольник 3"/>
          <p:cNvSpPr/>
          <p:nvPr/>
        </p:nvSpPr>
        <p:spPr>
          <a:xfrm>
            <a:off x="2843808" y="1196752"/>
            <a:ext cx="6048672" cy="5232202"/>
          </a:xfrm>
          <a:prstGeom prst="rect">
            <a:avLst/>
          </a:prstGeom>
        </p:spPr>
        <p:txBody>
          <a:bodyPr wrap="square">
            <a:spAutoFit/>
          </a:bodyPr>
          <a:lstStyle/>
          <a:p>
            <a:pPr algn="ctr"/>
            <a:r>
              <a:rPr lang="ru-RU" sz="2400" b="1" dirty="0" smtClean="0"/>
              <a:t>Для чего птицы поют?</a:t>
            </a:r>
          </a:p>
          <a:p>
            <a:r>
              <a:rPr lang="ru-RU" sz="2400" dirty="0" smtClean="0"/>
              <a:t>	</a:t>
            </a:r>
            <a:r>
              <a:rPr lang="ru-RU" sz="2200" dirty="0" smtClean="0">
                <a:solidFill>
                  <a:srgbClr val="FF0000"/>
                </a:solidFill>
              </a:rPr>
              <a:t>Как правило, у большинства певунов поют только самцы. </a:t>
            </a:r>
            <a:r>
              <a:rPr lang="ru-RU" sz="2200" dirty="0" smtClean="0">
                <a:solidFill>
                  <a:srgbClr val="FF0000"/>
                </a:solidFill>
              </a:rPr>
              <a:t>Самым </a:t>
            </a:r>
            <a:r>
              <a:rPr lang="ru-RU" sz="2200" dirty="0" smtClean="0">
                <a:solidFill>
                  <a:srgbClr val="FF0000"/>
                </a:solidFill>
              </a:rPr>
              <a:t>красивым и мелодичным считается пение самцов в брачный период. </a:t>
            </a:r>
            <a:r>
              <a:rPr lang="ru-RU" sz="2200" smtClean="0">
                <a:solidFill>
                  <a:srgbClr val="FF0000"/>
                </a:solidFill>
              </a:rPr>
              <a:t>Его пение </a:t>
            </a:r>
            <a:r>
              <a:rPr lang="ru-RU" sz="2200" smtClean="0">
                <a:solidFill>
                  <a:srgbClr val="FF0000"/>
                </a:solidFill>
              </a:rPr>
              <a:t>сигнализирует </a:t>
            </a:r>
            <a:r>
              <a:rPr lang="ru-RU" sz="2200" dirty="0" smtClean="0">
                <a:solidFill>
                  <a:srgbClr val="FF0000"/>
                </a:solidFill>
              </a:rPr>
              <a:t>о готовности к спариванию с самкой и предупреждает соперников о том, что дама на этой территории занята. Как вариант, учёные предполагают, что самцы при помощи пения поддерживают интерес у самок.</a:t>
            </a:r>
          </a:p>
          <a:p>
            <a:r>
              <a:rPr lang="ru-RU" sz="2200" dirty="0" smtClean="0">
                <a:solidFill>
                  <a:srgbClr val="FF0000"/>
                </a:solidFill>
              </a:rPr>
              <a:t>	Есть отдельные сигналы, извещающие других особей мужского пола о вторжении на чужую территорию. Часто пение заменяется физическим боем, в котором неугодного соперника попросту выталкивают.</a:t>
            </a:r>
            <a:endParaRPr lang="ru-RU" sz="2200" dirty="0">
              <a:solidFill>
                <a:srgbClr val="FF00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Варакушка </a:t>
            </a:r>
            <a:br>
              <a:rPr lang="ru-RU" dirty="0" smtClean="0"/>
            </a:br>
            <a:r>
              <a:rPr lang="ru-RU" dirty="0" smtClean="0"/>
              <a:t>размером чуть меньше воробья.</a:t>
            </a:r>
            <a:endParaRPr lang="ru-RU" dirty="0"/>
          </a:p>
        </p:txBody>
      </p:sp>
      <p:pic>
        <p:nvPicPr>
          <p:cNvPr id="1026" name="Picture 2" descr="варакушка"/>
          <p:cNvPicPr>
            <a:picLocks noChangeAspect="1" noChangeArrowheads="1"/>
          </p:cNvPicPr>
          <p:nvPr/>
        </p:nvPicPr>
        <p:blipFill>
          <a:blip r:embed="rId3" cstate="print"/>
          <a:srcRect/>
          <a:stretch>
            <a:fillRect/>
          </a:stretch>
        </p:blipFill>
        <p:spPr bwMode="auto">
          <a:xfrm>
            <a:off x="323528" y="1556792"/>
            <a:ext cx="8568952" cy="4968552"/>
          </a:xfrm>
          <a:prstGeom prst="rect">
            <a:avLst/>
          </a:prstGeom>
          <a:noFill/>
        </p:spPr>
      </p:pic>
      <p:pic>
        <p:nvPicPr>
          <p:cNvPr id="5" name="варакуша.mp3">
            <a:hlinkClick r:id="" action="ppaction://media"/>
          </p:cNvPr>
          <p:cNvPicPr>
            <a:picLocks noGrp="1" noRot="1" noChangeAspect="1"/>
          </p:cNvPicPr>
          <p:nvPr>
            <p:ph idx="1"/>
            <a:audioFile r:link="rId1"/>
          </p:nvPr>
        </p:nvPicPr>
        <p:blipFill>
          <a:blip r:embed="rId4" cstate="print"/>
          <a:stretch>
            <a:fillRect/>
          </a:stretch>
        </p:blipFill>
        <p:spPr>
          <a:xfrm>
            <a:off x="8839200" y="18864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0173"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200" dirty="0" smtClean="0"/>
              <a:t>Птицы семейства </a:t>
            </a:r>
            <a:r>
              <a:rPr lang="ru-RU" sz="3200" dirty="0" err="1" smtClean="0"/>
              <a:t>белоглазковые</a:t>
            </a:r>
            <a:r>
              <a:rPr lang="ru-RU" sz="3200" dirty="0" smtClean="0"/>
              <a:t> питаются не только насекомыми и плодами растений, но и нектаром цветов.</a:t>
            </a:r>
            <a:endParaRPr lang="ru-RU" sz="3200" dirty="0"/>
          </a:p>
        </p:txBody>
      </p:sp>
      <p:pic>
        <p:nvPicPr>
          <p:cNvPr id="15362" name="Picture 2" descr="восточная белоглазка"/>
          <p:cNvPicPr>
            <a:picLocks noChangeAspect="1" noChangeArrowheads="1"/>
          </p:cNvPicPr>
          <p:nvPr/>
        </p:nvPicPr>
        <p:blipFill>
          <a:blip r:embed="rId3" cstate="print"/>
          <a:srcRect/>
          <a:stretch>
            <a:fillRect/>
          </a:stretch>
        </p:blipFill>
        <p:spPr bwMode="auto">
          <a:xfrm>
            <a:off x="467544" y="1628801"/>
            <a:ext cx="8280920" cy="4896543"/>
          </a:xfrm>
          <a:prstGeom prst="rect">
            <a:avLst/>
          </a:prstGeom>
          <a:noFill/>
        </p:spPr>
      </p:pic>
      <p:pic>
        <p:nvPicPr>
          <p:cNvPr id="5" name="белоглазка.mp3">
            <a:hlinkClick r:id="" action="ppaction://media"/>
          </p:cNvPr>
          <p:cNvPicPr>
            <a:picLocks noGrp="1" noRot="1" noChangeAspect="1"/>
          </p:cNvPicPr>
          <p:nvPr>
            <p:ph idx="1"/>
            <a:audioFile r:link="rId1"/>
          </p:nvPr>
        </p:nvPicPr>
        <p:blipFill>
          <a:blip r:embed="rId4" cstate="print"/>
          <a:stretch>
            <a:fillRect/>
          </a:stretch>
        </p:blipFill>
        <p:spPr>
          <a:xfrm>
            <a:off x="8839200" y="18864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200" dirty="0" smtClean="0"/>
              <a:t>Когда горихвостка помахивает хвостом, он напоминает горящее пламя. Отсюда и название птички.</a:t>
            </a:r>
            <a:endParaRPr lang="ru-RU" sz="3200" dirty="0"/>
          </a:p>
        </p:txBody>
      </p:sp>
      <p:pic>
        <p:nvPicPr>
          <p:cNvPr id="16386" name="Picture 2" descr="горихвостка"/>
          <p:cNvPicPr>
            <a:picLocks noChangeAspect="1" noChangeArrowheads="1"/>
          </p:cNvPicPr>
          <p:nvPr/>
        </p:nvPicPr>
        <p:blipFill>
          <a:blip r:embed="rId3" cstate="print"/>
          <a:srcRect/>
          <a:stretch>
            <a:fillRect/>
          </a:stretch>
        </p:blipFill>
        <p:spPr bwMode="auto">
          <a:xfrm>
            <a:off x="395536" y="1628800"/>
            <a:ext cx="8424936" cy="4752528"/>
          </a:xfrm>
          <a:prstGeom prst="rect">
            <a:avLst/>
          </a:prstGeom>
          <a:noFill/>
        </p:spPr>
      </p:pic>
      <p:pic>
        <p:nvPicPr>
          <p:cNvPr id="7" name="горихвостка.mp3">
            <a:hlinkClick r:id="" action="ppaction://media"/>
          </p:cNvPr>
          <p:cNvPicPr>
            <a:picLocks noGrp="1" noRot="1" noChangeAspect="1"/>
          </p:cNvPicPr>
          <p:nvPr>
            <p:ph idx="1"/>
            <a:audioFile r:link="rId1"/>
          </p:nvPr>
        </p:nvPicPr>
        <p:blipFill>
          <a:blip r:embed="rId4" cstate="print"/>
          <a:stretch>
            <a:fillRect/>
          </a:stretch>
        </p:blipFill>
        <p:spPr>
          <a:xfrm>
            <a:off x="8604448" y="18864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0694"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smtClean="0"/>
              <a:t>Длиннохвостую чечевицу иначе называют длиннохвостый снегирь, или </a:t>
            </a:r>
            <a:r>
              <a:rPr lang="ru-RU" sz="3200" dirty="0" err="1" smtClean="0"/>
              <a:t>урагус</a:t>
            </a:r>
            <a:r>
              <a:rPr lang="ru-RU" sz="3200" dirty="0" smtClean="0"/>
              <a:t>.</a:t>
            </a:r>
            <a:endParaRPr lang="ru-RU" sz="3200" dirty="0"/>
          </a:p>
        </p:txBody>
      </p:sp>
      <p:pic>
        <p:nvPicPr>
          <p:cNvPr id="17410" name="Picture 2" descr="длиннохвостая чечевица"/>
          <p:cNvPicPr>
            <a:picLocks noChangeAspect="1" noChangeArrowheads="1"/>
          </p:cNvPicPr>
          <p:nvPr/>
        </p:nvPicPr>
        <p:blipFill>
          <a:blip r:embed="rId3" cstate="print"/>
          <a:srcRect/>
          <a:stretch>
            <a:fillRect/>
          </a:stretch>
        </p:blipFill>
        <p:spPr bwMode="auto">
          <a:xfrm>
            <a:off x="395536" y="1556792"/>
            <a:ext cx="8280920" cy="4896544"/>
          </a:xfrm>
          <a:prstGeom prst="rect">
            <a:avLst/>
          </a:prstGeom>
          <a:noFill/>
        </p:spPr>
      </p:pic>
      <p:pic>
        <p:nvPicPr>
          <p:cNvPr id="5" name="чечевица.mp3">
            <a:hlinkClick r:id="" action="ppaction://media"/>
          </p:cNvPr>
          <p:cNvPicPr>
            <a:picLocks noGrp="1" noRot="1" noChangeAspect="1"/>
          </p:cNvPicPr>
          <p:nvPr>
            <p:ph idx="1"/>
            <a:audioFile r:link="rId1"/>
          </p:nvPr>
        </p:nvPicPr>
        <p:blipFill>
          <a:blip r:embed="rId4" cstate="print"/>
          <a:stretch>
            <a:fillRect/>
          </a:stretch>
        </p:blipFill>
        <p:spPr>
          <a:xfrm>
            <a:off x="8676456" y="260648"/>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1409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smtClean="0"/>
              <a:t>Самки и самцы певчих дроздов практически не отличаются по внешнему виду.</a:t>
            </a:r>
            <a:endParaRPr lang="ru-RU" sz="3200" dirty="0"/>
          </a:p>
        </p:txBody>
      </p:sp>
      <p:pic>
        <p:nvPicPr>
          <p:cNvPr id="18434" name="Picture 2" descr="дрозд певчий"/>
          <p:cNvPicPr>
            <a:picLocks noChangeAspect="1" noChangeArrowheads="1"/>
          </p:cNvPicPr>
          <p:nvPr/>
        </p:nvPicPr>
        <p:blipFill>
          <a:blip r:embed="rId3" cstate="print"/>
          <a:srcRect/>
          <a:stretch>
            <a:fillRect/>
          </a:stretch>
        </p:blipFill>
        <p:spPr bwMode="auto">
          <a:xfrm>
            <a:off x="395536" y="1484784"/>
            <a:ext cx="8352928" cy="4896544"/>
          </a:xfrm>
          <a:prstGeom prst="rect">
            <a:avLst/>
          </a:prstGeom>
          <a:noFill/>
        </p:spPr>
      </p:pic>
      <p:pic>
        <p:nvPicPr>
          <p:cNvPr id="5" name="дрозд певчий.mp3">
            <a:hlinkClick r:id="" action="ppaction://media"/>
          </p:cNvPr>
          <p:cNvPicPr>
            <a:picLocks noGrp="1" noRot="1" noChangeAspect="1"/>
          </p:cNvPicPr>
          <p:nvPr>
            <p:ph idx="1"/>
            <a:audioFile r:link="rId1"/>
          </p:nvPr>
        </p:nvPicPr>
        <p:blipFill>
          <a:blip r:embed="rId4" cstate="print"/>
          <a:stretch>
            <a:fillRect/>
          </a:stretch>
        </p:blipFill>
        <p:spPr>
          <a:xfrm>
            <a:off x="8604448" y="260648"/>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695"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smtClean="0"/>
              <a:t>Жаворонки способны взлететь до 2 км в высоту.</a:t>
            </a:r>
            <a:endParaRPr lang="ru-RU" sz="3200" dirty="0"/>
          </a:p>
        </p:txBody>
      </p:sp>
      <p:pic>
        <p:nvPicPr>
          <p:cNvPr id="19458" name="Picture 2" descr="жаворонок"/>
          <p:cNvPicPr>
            <a:picLocks noChangeAspect="1" noChangeArrowheads="1"/>
          </p:cNvPicPr>
          <p:nvPr/>
        </p:nvPicPr>
        <p:blipFill>
          <a:blip r:embed="rId3" cstate="print"/>
          <a:srcRect/>
          <a:stretch>
            <a:fillRect/>
          </a:stretch>
        </p:blipFill>
        <p:spPr bwMode="auto">
          <a:xfrm>
            <a:off x="395536" y="1484784"/>
            <a:ext cx="8352928" cy="4949949"/>
          </a:xfrm>
          <a:prstGeom prst="rect">
            <a:avLst/>
          </a:prstGeom>
          <a:noFill/>
        </p:spPr>
      </p:pic>
      <p:pic>
        <p:nvPicPr>
          <p:cNvPr id="5" name="жаворонок певчий.mp3">
            <a:hlinkClick r:id="" action="ppaction://media"/>
          </p:cNvPr>
          <p:cNvPicPr>
            <a:picLocks noGrp="1" noRot="1" noChangeAspect="1"/>
          </p:cNvPicPr>
          <p:nvPr>
            <p:ph idx="1"/>
            <a:audioFile r:link="rId1"/>
          </p:nvPr>
        </p:nvPicPr>
        <p:blipFill>
          <a:blip r:embed="rId4" cstate="print"/>
          <a:stretch>
            <a:fillRect/>
          </a:stretch>
        </p:blipFill>
        <p:spPr>
          <a:xfrm>
            <a:off x="8604448" y="18864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36227"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360</TotalTime>
  <Words>196</Words>
  <Application>Microsoft Office PowerPoint</Application>
  <PresentationFormat>Экран (4:3)</PresentationFormat>
  <Paragraphs>21</Paragraphs>
  <Slides>18</Slides>
  <Notes>0</Notes>
  <HiddenSlides>0</HiddenSlides>
  <MMClips>15</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Тема Office</vt:lpstr>
      <vt:lpstr>Певчие птицы России</vt:lpstr>
      <vt:lpstr>Слайд 2</vt:lpstr>
      <vt:lpstr>Слайд 3</vt:lpstr>
      <vt:lpstr>Варакушка  размером чуть меньше воробья.</vt:lpstr>
      <vt:lpstr>Птицы семейства белоглазковые питаются не только насекомыми и плодами растений, но и нектаром цветов.</vt:lpstr>
      <vt:lpstr>Когда горихвостка помахивает хвостом, он напоминает горящее пламя. Отсюда и название птички.</vt:lpstr>
      <vt:lpstr>Длиннохвостую чечевицу иначе называют длиннохвостый снегирь, или урагус.</vt:lpstr>
      <vt:lpstr>Самки и самцы певчих дроздов практически не отличаются по внешнему виду.</vt:lpstr>
      <vt:lpstr>Жаворонки способны взлететь до 2 км в высоту.</vt:lpstr>
      <vt:lpstr>У зарянок поют самцы и самки, что для птиц редкость.</vt:lpstr>
      <vt:lpstr>Зяблик — один из самых распространённых в России.</vt:lpstr>
      <vt:lpstr>Иволга не всегда поёт, иногда она издаёт резкие неприятные звуки, схожие с кошачьим мяуканьем.</vt:lpstr>
      <vt:lpstr>Садовые камышовки питаются насекомыми, что делает этих птиц желанными гостями на дачных участках.</vt:lpstr>
      <vt:lpstr>Основа рациона клёста — семена хвойных деревьев.</vt:lpstr>
      <vt:lpstr>Корольки предпочитают хвойные леса, в основном сосновые.</vt:lpstr>
      <vt:lpstr>Крапивника легко узнать по короткому хвостику, задранному вверх.</vt:lpstr>
      <vt:lpstr>В России красношапочный вьюрок, которого ещё зовут королевским, встречается на Кавказе.</vt:lpstr>
      <vt:lpstr>Слайд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Певчие птицы России</dc:title>
  <dc:creator>1_К7</dc:creator>
  <cp:lastModifiedBy>1_К7</cp:lastModifiedBy>
  <cp:revision>23</cp:revision>
  <dcterms:created xsi:type="dcterms:W3CDTF">2019-09-13T03:16:01Z</dcterms:created>
  <dcterms:modified xsi:type="dcterms:W3CDTF">2019-09-13T09:25:00Z</dcterms:modified>
</cp:coreProperties>
</file>