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sldIdLst>
    <p:sldId id="256" r:id="rId2"/>
    <p:sldId id="267" r:id="rId3"/>
    <p:sldId id="270" r:id="rId4"/>
    <p:sldId id="271" r:id="rId5"/>
    <p:sldId id="305" r:id="rId6"/>
    <p:sldId id="318" r:id="rId7"/>
    <p:sldId id="313" r:id="rId8"/>
    <p:sldId id="319" r:id="rId9"/>
    <p:sldId id="314" r:id="rId10"/>
    <p:sldId id="320" r:id="rId11"/>
    <p:sldId id="315" r:id="rId12"/>
    <p:sldId id="321" r:id="rId13"/>
    <p:sldId id="323" r:id="rId14"/>
    <p:sldId id="316" r:id="rId15"/>
    <p:sldId id="324" r:id="rId16"/>
    <p:sldId id="328" r:id="rId17"/>
    <p:sldId id="322" r:id="rId18"/>
    <p:sldId id="327" r:id="rId19"/>
    <p:sldId id="325" r:id="rId20"/>
    <p:sldId id="317" r:id="rId21"/>
    <p:sldId id="326" r:id="rId22"/>
    <p:sldId id="329" r:id="rId23"/>
    <p:sldId id="331" r:id="rId24"/>
    <p:sldId id="330" r:id="rId25"/>
    <p:sldId id="306" r:id="rId26"/>
    <p:sldId id="307" r:id="rId27"/>
    <p:sldId id="280" r:id="rId28"/>
    <p:sldId id="281" r:id="rId29"/>
    <p:sldId id="272" r:id="rId30"/>
    <p:sldId id="273" r:id="rId31"/>
    <p:sldId id="274" r:id="rId32"/>
    <p:sldId id="308" r:id="rId33"/>
    <p:sldId id="275" r:id="rId34"/>
    <p:sldId id="300" r:id="rId35"/>
    <p:sldId id="302" r:id="rId36"/>
    <p:sldId id="334" r:id="rId37"/>
    <p:sldId id="309" r:id="rId38"/>
    <p:sldId id="335" r:id="rId39"/>
    <p:sldId id="336" r:id="rId40"/>
    <p:sldId id="337" r:id="rId41"/>
    <p:sldId id="338" r:id="rId42"/>
    <p:sldId id="339" r:id="rId43"/>
    <p:sldId id="340" r:id="rId44"/>
    <p:sldId id="341" r:id="rId45"/>
    <p:sldId id="342" r:id="rId46"/>
    <p:sldId id="343" r:id="rId47"/>
    <p:sldId id="278" r:id="rId48"/>
    <p:sldId id="282" r:id="rId49"/>
    <p:sldId id="285" r:id="rId50"/>
    <p:sldId id="290" r:id="rId51"/>
    <p:sldId id="310" r:id="rId52"/>
    <p:sldId id="279" r:id="rId53"/>
    <p:sldId id="292" r:id="rId54"/>
    <p:sldId id="311" r:id="rId55"/>
    <p:sldId id="298" r:id="rId56"/>
    <p:sldId id="266" r:id="rId57"/>
    <p:sldId id="299" r:id="rId58"/>
    <p:sldId id="304" r:id="rId59"/>
    <p:sldId id="332" r:id="rId60"/>
    <p:sldId id="333" r:id="rId6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46" autoAdjust="0"/>
    <p:restoredTop sz="77873" autoAdjust="0"/>
  </p:normalViewPr>
  <p:slideViewPr>
    <p:cSldViewPr>
      <p:cViewPr varScale="1">
        <p:scale>
          <a:sx n="107" d="100"/>
          <a:sy n="107" d="100"/>
        </p:scale>
        <p:origin x="-84" y="-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34" units="1/cm"/>
          <inkml:channelProperty channel="Y" name="resolution" value="34" units="1/cm"/>
        </inkml:channelProperties>
      </inkml:inkSource>
      <inkml:timestamp xml:id="ts0" timeString="2009-02-25T17:09:32.359"/>
    </inkml:context>
    <inkml:brush xml:id="br0">
      <inkml:brushProperty name="width" value="0.03528" units="cm"/>
      <inkml:brushProperty name="height" value="0.03528" units="cm"/>
      <inkml:brushProperty name="fitToCurve" value="1"/>
      <inkml:brushProperty name="ignorePressure" value="1"/>
    </inkml:brush>
  </inkml:definitions>
  <inkml:trace contextRef="#ctx0" brushRef="#br0">0 0,'0'0,"20"0,-20 0,20 0,-1 0,1 0,0 0,0 21,20-21,-1 22,22-22,-61 0,20 0,0 0,-20 0,19 0,1 0,-20 0,20 0,-20 0,20 0,-20 0,20 0,0 0,-40 0,0 0,20 0,-20 0,0 0,20 0,-20 0,20 0,-19 0,19 0,-20 0,0 0,20 0,-20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26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52227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/>
              <a:ahLst/>
              <a:cxnLst>
                <a:cxn ang="0">
                  <a:pos x="5154" y="1769"/>
                </a:cxn>
                <a:cxn ang="0">
                  <a:pos x="0" y="2304"/>
                </a:cxn>
                <a:cxn ang="0">
                  <a:pos x="0" y="1252"/>
                </a:cxn>
                <a:cxn ang="0">
                  <a:pos x="5155" y="0"/>
                </a:cxn>
                <a:cxn ang="0">
                  <a:pos x="5155" y="1416"/>
                </a:cxn>
                <a:cxn ang="0">
                  <a:pos x="5154" y="1769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228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/>
              <a:ahLst/>
              <a:cxnLst>
                <a:cxn ang="0">
                  <a:pos x="5311" y="3209"/>
                </a:cxn>
                <a:cxn ang="0">
                  <a:pos x="0" y="3689"/>
                </a:cxn>
                <a:cxn ang="0">
                  <a:pos x="0" y="9"/>
                </a:cxn>
                <a:cxn ang="0">
                  <a:pos x="5328" y="0"/>
                </a:cxn>
                <a:cxn ang="0">
                  <a:pos x="5311" y="320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2229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2230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2231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2232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5D1B95E6-2C9C-450E-9941-36B440D9520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2233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B48972-3ED0-40E1-ACEC-047A5C790A9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D3C662-67B1-48F1-A017-34CE031FABC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 dir="in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8B262064-5644-4775-8CAC-9B3BFC4394F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97E96A-AA5D-4A53-8522-FEC95AF9B12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716244-956A-4133-8446-11394EB9AAF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E8DF4C-F755-4697-9299-EB79EF486C6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9E7C93-7613-4A73-A6D6-E2FA9668AEA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78AAD4-B9A7-448C-9053-E724146D422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6DE486-C9C4-4978-82E2-5884E5AE895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F4BE20-3A40-4C7C-A84A-0B910F17BF9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47A9B8-2A20-4EF5-B04D-5A2CBEAB3F9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 dir="in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2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51203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/>
              <a:ahLst/>
              <a:cxnLst>
                <a:cxn ang="0">
                  <a:pos x="4800" y="299"/>
                </a:cxn>
                <a:cxn ang="0">
                  <a:pos x="0" y="665"/>
                </a:cxn>
                <a:cxn ang="0">
                  <a:pos x="0" y="0"/>
                </a:cxn>
                <a:cxn ang="0">
                  <a:pos x="4806" y="1"/>
                </a:cxn>
                <a:cxn ang="0">
                  <a:pos x="4800" y="153"/>
                </a:cxn>
                <a:cxn ang="0">
                  <a:pos x="4800" y="299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204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/>
              <a:ahLst/>
              <a:cxnLst>
                <a:cxn ang="0">
                  <a:pos x="4560" y="932"/>
                </a:cxn>
                <a:cxn ang="0">
                  <a:pos x="0" y="1199"/>
                </a:cxn>
                <a:cxn ang="0">
                  <a:pos x="0" y="0"/>
                </a:cxn>
                <a:cxn ang="0">
                  <a:pos x="4562" y="0"/>
                </a:cxn>
                <a:cxn ang="0">
                  <a:pos x="4560" y="932"/>
                </a:cxn>
                <a:cxn ang="0">
                  <a:pos x="4560" y="932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1205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06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1207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51208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51209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43995892-2EF6-4107-B655-8EF81B01E587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ransition spd="med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1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2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12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2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2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12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5" grpId="0"/>
      <p:bldP spid="51206" grpId="0" uiExpand="1" build="p">
        <p:tmplLst>
          <p:tmpl lvl="1">
            <p:tnLst>
              <p:par>
                <p:cTn presetID="50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20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5120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5120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51206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50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20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5120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5120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51206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50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20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5120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5120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51206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50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20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5120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5120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51206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50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20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5120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5120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5120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www.google.ru/search?newwindow=1&amp;espv=2&amp;biw=1280&amp;bih=923&amp;q=%D0%B3%D1%8E%D1%81%D1%82%D0%B0%D0%B2+%D0%BA%D1%83%D1%80%D0%B1%D0%B5(%D0%9C%D0%BE%D0%BB%D0%BE%D0%B4%D1%8B%D0%B5+%D0%B4%D0%B0%D0%BC%D1%8B+%D0%B8%D0%B7+%D0%B4%D0%B5%D1%80%D0%B5%D0%B2%D0%BD%D0%B8+%D1%80%D0%B0%D0%B7%D0%B4%D0%B0%D1%8E%D1%82+%D0%BC%D0%B8%D0%BB%D0%BE%D1%81%D1%82%D1%8B%D0%BD%D1%8E+%D0%BF%D0%B0%D1%81%D1%82%D1%83%D1%88%D0%BA%D0%B5).+1851-52+%D0%B3%D0%B3.&amp;spell=1&amp;sa=X&amp;ei=kmguVbrSOevhywP93oGgCQ&amp;ved=0CBgQBSgA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04800" y="762000"/>
            <a:ext cx="8534400" cy="5715000"/>
          </a:xfrm>
        </p:spPr>
        <p:txBody>
          <a:bodyPr/>
          <a:lstStyle/>
          <a:p>
            <a:r>
              <a:rPr lang="ru-RU" sz="4800" b="1" dirty="0" smtClean="0">
                <a:solidFill>
                  <a:schemeClr val="tx2"/>
                </a:solidFill>
              </a:rPr>
              <a:t>Анализ текста. Подготовка</a:t>
            </a:r>
            <a:endParaRPr lang="ru-RU" sz="4800" b="1" dirty="0">
              <a:solidFill>
                <a:schemeClr val="tx2"/>
              </a:solidFill>
            </a:endParaRPr>
          </a:p>
          <a:p>
            <a:r>
              <a:rPr lang="ru-RU" sz="4800" b="1" dirty="0">
                <a:solidFill>
                  <a:schemeClr val="tx2"/>
                </a:solidFill>
              </a:rPr>
              <a:t>к выполнению </a:t>
            </a:r>
            <a:r>
              <a:rPr lang="ru-RU" sz="4800" b="1" dirty="0" smtClean="0">
                <a:solidFill>
                  <a:schemeClr val="tx2"/>
                </a:solidFill>
              </a:rPr>
              <a:t>27 задания</a:t>
            </a:r>
            <a:endParaRPr lang="ru-RU" sz="4800" b="1" dirty="0">
              <a:solidFill>
                <a:schemeClr val="tx2"/>
              </a:solidFill>
            </a:endParaRPr>
          </a:p>
          <a:p>
            <a:r>
              <a:rPr lang="ru-RU" sz="4800" b="1" dirty="0">
                <a:solidFill>
                  <a:schemeClr val="tx2"/>
                </a:solidFill>
              </a:rPr>
              <a:t>ЕГЭ по русскому языку</a:t>
            </a:r>
          </a:p>
          <a:p>
            <a:endParaRPr lang="ru-RU" sz="3600" b="1" dirty="0"/>
          </a:p>
          <a:p>
            <a:endParaRPr lang="ru-RU" sz="2800" i="1" dirty="0">
              <a:solidFill>
                <a:schemeClr val="tx2"/>
              </a:solidFill>
            </a:endParaRPr>
          </a:p>
          <a:p>
            <a:endParaRPr lang="ru-RU" sz="2800" i="1" dirty="0">
              <a:solidFill>
                <a:schemeClr val="tx2"/>
              </a:solidFill>
            </a:endParaRPr>
          </a:p>
          <a:p>
            <a:endParaRPr lang="ru-RU" sz="4800" i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152400"/>
            <a:ext cx="8610600" cy="411162"/>
          </a:xfrm>
        </p:spPr>
        <p:txBody>
          <a:bodyPr/>
          <a:lstStyle/>
          <a:p>
            <a:r>
              <a:rPr lang="ru-RU" sz="2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Г</a:t>
            </a:r>
            <a:r>
              <a:rPr lang="ru-RU" sz="2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юстав</a:t>
            </a:r>
            <a:r>
              <a:rPr lang="ru-RU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 </a:t>
            </a:r>
            <a:r>
              <a:rPr lang="ru-RU" sz="2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Курбе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. Молодые </a:t>
            </a:r>
            <a:r>
              <a:rPr lang="ru-RU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дамы из деревни раздают милостыню 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пастушке. </a:t>
            </a:r>
            <a:r>
              <a:rPr lang="ru-RU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1851-52 гг.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922" y="914400"/>
            <a:ext cx="7320556" cy="5441249"/>
          </a:xfrm>
        </p:spPr>
      </p:pic>
    </p:spTree>
    <p:extLst>
      <p:ext uri="{BB962C8B-B14F-4D97-AF65-F5344CB8AC3E}">
        <p14:creationId xmlns:p14="http://schemas.microsoft.com/office/powerpoint/2010/main" val="2969322269"/>
      </p:ext>
    </p:extLst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0200" y="0"/>
            <a:ext cx="5791200" cy="6858000"/>
          </a:xfrm>
          <a:prstGeom prst="rect">
            <a:avLst/>
          </a:prstGeom>
        </p:spPr>
      </p:pic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8001000" cy="411162"/>
          </a:xfrm>
        </p:spPr>
        <p:txBody>
          <a:bodyPr/>
          <a:lstStyle/>
          <a:p>
            <a: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Евграф Семенович Сорокин (1821-1892) Нищая девочка-испанка. 1852 г.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659130"/>
            <a:ext cx="4495800" cy="6069330"/>
          </a:xfrm>
        </p:spPr>
      </p:pic>
    </p:spTree>
    <p:extLst>
      <p:ext uri="{BB962C8B-B14F-4D97-AF65-F5344CB8AC3E}">
        <p14:creationId xmlns:p14="http://schemas.microsoft.com/office/powerpoint/2010/main" val="771928973"/>
      </p:ext>
    </p:extLst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274638"/>
            <a:ext cx="7924800" cy="411162"/>
          </a:xfrm>
        </p:spPr>
        <p:txBody>
          <a:bodyPr/>
          <a:lstStyle/>
          <a:p>
            <a:r>
              <a:rPr lang="ru-RU" dirty="0" smtClean="0">
                <a:effectLst/>
              </a:rPr>
              <a:t> </a:t>
            </a:r>
            <a:r>
              <a:rPr lang="ru-RU" sz="1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Давид. </a:t>
            </a:r>
            <a:r>
              <a:rPr lang="ru-RU" sz="18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Велизарий</a:t>
            </a:r>
            <a: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просящий </a:t>
            </a:r>
            <a:r>
              <a:rPr lang="ru-RU" sz="1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милостыню. 1781 г.</a:t>
            </a:r>
            <a: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670249"/>
            <a:ext cx="6553200" cy="5993007"/>
          </a:xfrm>
        </p:spPr>
      </p:pic>
    </p:spTree>
    <p:extLst>
      <p:ext uri="{BB962C8B-B14F-4D97-AF65-F5344CB8AC3E}">
        <p14:creationId xmlns:p14="http://schemas.microsoft.com/office/powerpoint/2010/main" val="1429229947"/>
      </p:ext>
    </p:extLst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Documents and Settings\Администратор\Рабочий стол\Кидайте\Для Гоши\milostynj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81000"/>
            <a:ext cx="8551101" cy="624230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8001000" cy="411162"/>
          </a:xfrm>
        </p:spPr>
        <p:txBody>
          <a:bodyPr/>
          <a:lstStyle/>
          <a:p>
            <a:r>
              <a:rPr lang="ru-RU" sz="1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Ф. С. </a:t>
            </a:r>
            <a: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Журавлев (1836-1901) Дети-нищие.</a:t>
            </a:r>
            <a:r>
              <a:rPr lang="ru-RU" sz="1800" dirty="0">
                <a:effectLst/>
              </a:rPr>
              <a:t/>
            </a:r>
            <a:br>
              <a:rPr lang="ru-RU" sz="1800" dirty="0">
                <a:effectLst/>
              </a:rPr>
            </a:br>
            <a:endParaRPr lang="ru-RU" sz="1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503546"/>
            <a:ext cx="5029200" cy="6286500"/>
          </a:xfrm>
        </p:spPr>
      </p:pic>
    </p:spTree>
    <p:extLst>
      <p:ext uri="{BB962C8B-B14F-4D97-AF65-F5344CB8AC3E}">
        <p14:creationId xmlns:p14="http://schemas.microsoft.com/office/powerpoint/2010/main" val="2387746093"/>
      </p:ext>
    </p:extLst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16" y="990600"/>
            <a:ext cx="8864767" cy="4906962"/>
          </a:xfrm>
        </p:spPr>
      </p:pic>
    </p:spTree>
    <p:extLst>
      <p:ext uri="{BB962C8B-B14F-4D97-AF65-F5344CB8AC3E}">
        <p14:creationId xmlns:p14="http://schemas.microsoft.com/office/powerpoint/2010/main" val="3961628174"/>
      </p:ext>
    </p:extLst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/>
          <a:lstStyle/>
          <a:p>
            <a:r>
              <a:rPr lang="en-US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José Villegas Cordero (Spanish, 1844-1921) </a:t>
            </a:r>
            <a:r>
              <a:rPr lang="en-US" sz="16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Nobleza</a:t>
            </a:r>
            <a:r>
              <a:rPr lang="en-US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y </a:t>
            </a:r>
            <a:r>
              <a:rPr lang="en-US" sz="16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Caridad</a:t>
            </a:r>
            <a:r>
              <a:rPr lang="en-US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Благородство и милосердие</a:t>
            </a:r>
            <a:r>
              <a:rPr lang="en-US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371" y="702906"/>
            <a:ext cx="8114764" cy="5367337"/>
          </a:xfrm>
        </p:spPr>
      </p:pic>
    </p:spTree>
    <p:extLst>
      <p:ext uri="{BB962C8B-B14F-4D97-AF65-F5344CB8AC3E}">
        <p14:creationId xmlns:p14="http://schemas.microsoft.com/office/powerpoint/2010/main" val="4034299414"/>
      </p:ext>
    </p:extLst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237" y="263752"/>
            <a:ext cx="7215525" cy="6421818"/>
          </a:xfrm>
        </p:spPr>
      </p:pic>
    </p:spTree>
    <p:extLst>
      <p:ext uri="{BB962C8B-B14F-4D97-AF65-F5344CB8AC3E}">
        <p14:creationId xmlns:p14="http://schemas.microsoft.com/office/powerpoint/2010/main" val="960518966"/>
      </p:ext>
    </p:extLst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8077200" cy="477456"/>
          </a:xfrm>
        </p:spPr>
        <p:txBody>
          <a:bodyPr/>
          <a:lstStyle/>
          <a:p>
            <a: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Федор Андреевич Бронников (1827-1902) Нищая.</a:t>
            </a:r>
            <a:b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752094"/>
            <a:ext cx="5029200" cy="6009894"/>
          </a:xfrm>
        </p:spPr>
      </p:pic>
    </p:spTree>
    <p:extLst>
      <p:ext uri="{BB962C8B-B14F-4D97-AF65-F5344CB8AC3E}">
        <p14:creationId xmlns:p14="http://schemas.microsoft.com/office/powerpoint/2010/main" val="825882529"/>
      </p:ext>
    </p:extLst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r>
              <a:rPr lang="ru-RU" sz="2800" b="1" dirty="0" smtClean="0"/>
              <a:t>Алгоритм выполнения 27 задания: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838200"/>
            <a:ext cx="8229600" cy="4495800"/>
          </a:xfrm>
        </p:spPr>
        <p:txBody>
          <a:bodyPr/>
          <a:lstStyle/>
          <a:p>
            <a:r>
              <a:rPr lang="ru-RU" sz="2400" dirty="0">
                <a:effectLst/>
              </a:rPr>
              <a:t>Сформулируйте одну из проблем, поставленных автором текста.</a:t>
            </a:r>
          </a:p>
          <a:p>
            <a:r>
              <a:rPr lang="ru-RU" sz="2400" dirty="0">
                <a:effectLst/>
              </a:rPr>
              <a:t>Прокомментируйте сформулированную проблему. </a:t>
            </a:r>
            <a:endParaRPr lang="ru-RU" sz="2400" dirty="0" smtClean="0">
              <a:effectLst/>
            </a:endParaRPr>
          </a:p>
          <a:p>
            <a:pPr marL="0" indent="0">
              <a:buNone/>
            </a:pPr>
            <a:r>
              <a:rPr lang="ru-RU" sz="2400" dirty="0" smtClean="0">
                <a:effectLst/>
              </a:rPr>
              <a:t>Включите </a:t>
            </a:r>
            <a:r>
              <a:rPr lang="ru-RU" sz="2400" dirty="0">
                <a:effectLst/>
              </a:rPr>
              <a:t>в комментарий два примера-иллюстрации </a:t>
            </a:r>
            <a:r>
              <a:rPr lang="ru-RU" sz="2400" dirty="0" smtClean="0">
                <a:effectLst/>
              </a:rPr>
              <a:t>    из </a:t>
            </a:r>
            <a:r>
              <a:rPr lang="ru-RU" sz="2400" dirty="0">
                <a:effectLst/>
              </a:rPr>
              <a:t>прочитанного текста, которые, по Вашему мнению, важны для понимания проблемы исходного текста (избегайте чрезмерного цитирования). </a:t>
            </a:r>
            <a:endParaRPr lang="ru-RU" sz="2400" dirty="0" smtClean="0">
              <a:effectLst/>
            </a:endParaRPr>
          </a:p>
          <a:p>
            <a:r>
              <a:rPr lang="ru-RU" sz="2400" dirty="0" smtClean="0">
                <a:effectLst/>
              </a:rPr>
              <a:t>Дайте </a:t>
            </a:r>
            <a:r>
              <a:rPr lang="ru-RU" sz="2400" dirty="0">
                <a:effectLst/>
              </a:rPr>
              <a:t>пояснение к каждому </a:t>
            </a:r>
            <a:r>
              <a:rPr lang="ru-RU" sz="2400" dirty="0" smtClean="0">
                <a:effectLst/>
              </a:rPr>
              <a:t>примеру-иллюстрации, </a:t>
            </a:r>
          </a:p>
          <a:p>
            <a:pPr marL="0" indent="0">
              <a:buNone/>
            </a:pPr>
            <a:r>
              <a:rPr lang="ru-RU" sz="2400" dirty="0">
                <a:effectLst/>
              </a:rPr>
              <a:t>у</a:t>
            </a:r>
            <a:r>
              <a:rPr lang="ru-RU" sz="2400" dirty="0" smtClean="0">
                <a:effectLst/>
              </a:rPr>
              <a:t>кажите </a:t>
            </a:r>
            <a:r>
              <a:rPr lang="ru-RU" sz="2400" dirty="0">
                <a:effectLst/>
              </a:rPr>
              <a:t>смысловую связь между примерами-иллюстрациями и проанализируйте её.</a:t>
            </a:r>
          </a:p>
          <a:p>
            <a:r>
              <a:rPr lang="ru-RU" sz="2400" dirty="0">
                <a:effectLst/>
              </a:rPr>
              <a:t>Сформулируйте позицию автора (рассказчика). </a:t>
            </a:r>
            <a:endParaRPr lang="ru-RU" sz="2400" dirty="0" smtClean="0">
              <a:effectLst/>
            </a:endParaRPr>
          </a:p>
          <a:p>
            <a:r>
              <a:rPr lang="ru-RU" sz="2400" dirty="0" smtClean="0">
                <a:effectLst/>
              </a:rPr>
              <a:t>Сформулируйте </a:t>
            </a:r>
            <a:r>
              <a:rPr lang="ru-RU" sz="2400" dirty="0">
                <a:effectLst/>
              </a:rPr>
              <a:t>и обоснуйте своё отношение к позиции автора (рассказчика) по проблеме исходного текста.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400" b="1" dirty="0"/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4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4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4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54275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Documents and Settings\Администратор\Рабочий стол\Кидайте\Для Гоши\nischenka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685800"/>
            <a:ext cx="7270282" cy="56292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76200"/>
            <a:ext cx="4419600" cy="6629400"/>
          </a:xfrm>
        </p:spPr>
      </p:pic>
    </p:spTree>
    <p:extLst>
      <p:ext uri="{BB962C8B-B14F-4D97-AF65-F5344CB8AC3E}">
        <p14:creationId xmlns:p14="http://schemas.microsoft.com/office/powerpoint/2010/main" val="1306793083"/>
      </p:ext>
    </p:extLst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2650513"/>
              </p:ext>
            </p:extLst>
          </p:nvPr>
        </p:nvGraphicFramePr>
        <p:xfrm>
          <a:off x="457200" y="1524000"/>
          <a:ext cx="8229600" cy="3253740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0">
                <a:tc>
                  <a:txBody>
                    <a:bodyPr/>
                    <a:lstStyle/>
                    <a:p>
                      <a:pPr algn="just"/>
                      <a:endParaRPr lang="ru-RU" sz="1000" dirty="0"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95250" marR="9525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       </a:t>
                      </a:r>
                      <a:r>
                        <a:rPr lang="ru-RU" sz="4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Романс </a:t>
                      </a:r>
                      <a:r>
                        <a:rPr lang="ru-RU" sz="4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"Нищая" </a:t>
                      </a:r>
                      <a:r>
                        <a:rPr lang="ru-RU" sz="4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исполнении Александра</a:t>
                      </a:r>
                      <a:r>
                        <a:rPr lang="ru-RU" sz="40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Малинина</a:t>
                      </a:r>
                      <a:endParaRPr lang="ru-RU" sz="4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effectLst/>
                          <a:latin typeface="verdana" panose="020B0604030504040204" pitchFamily="34" charset="0"/>
                        </a:rPr>
                        <a:t>                        </a:t>
                      </a:r>
                      <a:r>
                        <a:rPr lang="ru-RU" sz="3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Романс</a:t>
                      </a:r>
                      <a:r>
                        <a:rPr lang="ru-RU" sz="32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</a:t>
                      </a:r>
                      <a:r>
                        <a:rPr lang="ru-RU" sz="3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омпозитора Александра </a:t>
                      </a:r>
                      <a:r>
                        <a:rPr lang="ru-RU" sz="3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Алябьева</a:t>
                      </a: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стихи Пьера Беранже в переводе на русский язык </a:t>
                      </a:r>
                      <a:r>
                        <a:rPr lang="ru-RU" sz="3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Дмитрия </a:t>
                      </a: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Ленского.</a:t>
                      </a:r>
                    </a:p>
                  </a:txBody>
                  <a:tcPr marL="95250" marR="9525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1009262"/>
      </p:ext>
    </p:extLst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34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4800" dirty="0">
                <a:effectLst/>
              </a:rPr>
              <a:t>Известный писатель 20 века М. Зощенко так пишет о милостыне: «Давая милостыню, вы отдаёте от себя часть своего, но и принимаете, и, может, ещё больше.»</a:t>
            </a:r>
          </a:p>
          <a:p>
            <a:pPr algn="ctr"/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957914467"/>
      </p:ext>
    </p:extLst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6000" b="1" smtClean="0">
                <a:effectLst/>
              </a:rPr>
              <a:t>Милостыня</a:t>
            </a:r>
            <a:r>
              <a:rPr lang="ru-RU" sz="6000" b="1" dirty="0">
                <a:effectLst/>
              </a:rPr>
              <a:t>: отдаём или </a:t>
            </a:r>
            <a:r>
              <a:rPr lang="ru-RU" sz="6000" b="1">
                <a:effectLst/>
              </a:rPr>
              <a:t>получаем</a:t>
            </a:r>
            <a:r>
              <a:rPr lang="ru-RU" sz="6000" b="1" smtClean="0">
                <a:effectLst/>
              </a:rPr>
              <a:t>?</a:t>
            </a:r>
            <a:endParaRPr lang="ru-RU" sz="6000" dirty="0">
              <a:effectLst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0228467"/>
      </p:ext>
    </p:extLst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Милостыня.</a:t>
            </a:r>
            <a:br>
              <a:rPr lang="ru-RU" sz="3600" dirty="0" smtClean="0"/>
            </a:br>
            <a:r>
              <a:rPr lang="ru-RU" sz="3600" dirty="0" smtClean="0"/>
              <a:t>Анализ произведения И.С. Тургенева.</a:t>
            </a:r>
            <a:endParaRPr lang="ru-RU" sz="3600" dirty="0"/>
          </a:p>
        </p:txBody>
      </p:sp>
      <p:pic>
        <p:nvPicPr>
          <p:cNvPr id="4" name="Содержимое 3" descr="sleptsy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95400" y="1676400"/>
            <a:ext cx="6449234" cy="4551317"/>
          </a:xfrm>
        </p:spPr>
      </p:pic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>
                <a:effectLst/>
              </a:rPr>
              <a:t>Какова тема </a:t>
            </a:r>
            <a:r>
              <a:rPr lang="ru-RU" sz="3600" dirty="0" smtClean="0">
                <a:effectLst/>
              </a:rPr>
              <a:t>текста</a:t>
            </a:r>
            <a:r>
              <a:rPr lang="ru-RU" sz="3600" dirty="0">
                <a:effectLst/>
              </a:rPr>
              <a:t>? </a:t>
            </a:r>
            <a:r>
              <a:rPr lang="ru-RU" sz="3600" dirty="0" smtClean="0">
                <a:effectLst/>
              </a:rPr>
              <a:t/>
            </a:r>
            <a:br>
              <a:rPr lang="ru-RU" sz="3600" dirty="0" smtClean="0">
                <a:effectLst/>
              </a:rPr>
            </a:br>
            <a:r>
              <a:rPr lang="ru-RU" sz="3600" dirty="0" smtClean="0">
                <a:effectLst/>
              </a:rPr>
              <a:t>(Обычно отражена в названии)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Основная мысль </a:t>
            </a:r>
            <a:r>
              <a:rPr lang="ru-RU" dirty="0" smtClean="0"/>
              <a:t>текста, его идея:</a:t>
            </a:r>
            <a:endParaRPr lang="ru-RU" dirty="0" smtClean="0"/>
          </a:p>
          <a:p>
            <a:pPr algn="ctr">
              <a:buNone/>
            </a:pPr>
            <a:r>
              <a:rPr lang="ru-RU" b="1" dirty="0"/>
              <a:t>п</a:t>
            </a:r>
            <a:r>
              <a:rPr lang="ru-RU" b="1" dirty="0" smtClean="0"/>
              <a:t>одавая </a:t>
            </a:r>
            <a:r>
              <a:rPr lang="ru-RU" b="1" dirty="0" smtClean="0"/>
              <a:t>милостыню, мы творим добро.</a:t>
            </a:r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b="1" dirty="0" smtClean="0"/>
              <a:t>Милостыню получают и дают, </a:t>
            </a:r>
            <a:r>
              <a:rPr lang="ru-RU" dirty="0" smtClean="0"/>
              <a:t>поэтому проблема, поднятая в тексте, имеет две стороны.</a:t>
            </a:r>
            <a:endParaRPr lang="ru-RU" b="1" dirty="0"/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9635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457200"/>
            <a:ext cx="8686800" cy="5638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dirty="0"/>
              <a:t>   </a:t>
            </a:r>
          </a:p>
          <a:p>
            <a:pPr>
              <a:buFont typeface="Wingdings" pitchFamily="2" charset="2"/>
              <a:buNone/>
            </a:pPr>
            <a:endParaRPr lang="ru-RU" dirty="0"/>
          </a:p>
          <a:p>
            <a:pPr>
              <a:buFont typeface="Wingdings" pitchFamily="2" charset="2"/>
              <a:buNone/>
            </a:pPr>
            <a:r>
              <a:rPr lang="ru-RU" dirty="0"/>
              <a:t>   </a:t>
            </a:r>
            <a:r>
              <a:rPr lang="ru-RU" sz="3600" dirty="0"/>
              <a:t>Если в тексте несколько проблем, следует </a:t>
            </a:r>
            <a:r>
              <a:rPr lang="ru-RU" sz="3600" dirty="0">
                <a:solidFill>
                  <a:schemeClr val="tx2"/>
                </a:solidFill>
              </a:rPr>
              <a:t>выбрать одну</a:t>
            </a:r>
            <a:r>
              <a:rPr lang="ru-RU" sz="3600" dirty="0"/>
              <a:t> (как основ-</a:t>
            </a:r>
            <a:r>
              <a:rPr lang="ru-RU" sz="3600" dirty="0" err="1"/>
              <a:t>ную</a:t>
            </a:r>
            <a:r>
              <a:rPr lang="ru-RU" sz="3600" dirty="0"/>
              <a:t>) и все остальные шаги </a:t>
            </a:r>
            <a:r>
              <a:rPr lang="ru-RU" sz="3600" dirty="0" smtClean="0"/>
              <a:t>алгоритма </a:t>
            </a:r>
            <a:r>
              <a:rPr lang="ru-RU" sz="3600" dirty="0"/>
              <a:t>выполнять по отношению именно к этой </a:t>
            </a:r>
            <a:r>
              <a:rPr lang="ru-RU" sz="3600" dirty="0" smtClean="0"/>
              <a:t>проблеме.</a:t>
            </a:r>
            <a:endParaRPr lang="ru-RU" sz="3600" dirty="0"/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/>
              <a:t>Проблема может быть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dirty="0"/>
              <a:t>   сложная, трудная, важная, серьезная, глубокая, основная, главная, актуальная, злободневная, острая, назревшая, </a:t>
            </a:r>
            <a:r>
              <a:rPr lang="ru-RU" dirty="0" smtClean="0"/>
              <a:t>нравственная, экологическая</a:t>
            </a:r>
            <a:r>
              <a:rPr lang="ru-RU" dirty="0"/>
              <a:t>, философская, политическая, идеологическая, социальная, национальная, международная…</a:t>
            </a:r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924800" cy="4373562"/>
          </a:xfrm>
        </p:spPr>
        <p:txBody>
          <a:bodyPr/>
          <a:lstStyle/>
          <a:p>
            <a:r>
              <a:rPr lang="ru-RU"/>
              <a:t>Проблема может быть сформулирована</a:t>
            </a:r>
            <a:br>
              <a:rPr lang="ru-RU"/>
            </a:br>
            <a:r>
              <a:rPr lang="ru-RU"/>
              <a:t> </a:t>
            </a:r>
            <a:r>
              <a:rPr lang="ru-RU" b="1"/>
              <a:t>двумя способами:</a:t>
            </a:r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/>
              <a:t>Последовательность действий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>
              <a:buFont typeface="Wingdings" pitchFamily="2" charset="2"/>
              <a:buNone/>
            </a:pPr>
            <a:r>
              <a:rPr lang="ru-RU" dirty="0"/>
              <a:t>1. </a:t>
            </a:r>
            <a:r>
              <a:rPr lang="ru-RU" b="1" dirty="0">
                <a:solidFill>
                  <a:schemeClr val="tx2"/>
                </a:solidFill>
                <a:effectLst/>
              </a:rPr>
              <a:t>Прочитать текст и определить его   тему.</a:t>
            </a:r>
          </a:p>
          <a:p>
            <a:pPr marL="609600" indent="-609600">
              <a:buFont typeface="Wingdings" pitchFamily="2" charset="2"/>
              <a:buNone/>
            </a:pPr>
            <a:r>
              <a:rPr lang="ru-RU" dirty="0"/>
              <a:t>    </a:t>
            </a:r>
          </a:p>
          <a:p>
            <a:pPr marL="609600" indent="-609600" algn="ctr">
              <a:buFont typeface="Wingdings" pitchFamily="2" charset="2"/>
              <a:buNone/>
            </a:pPr>
            <a:r>
              <a:rPr lang="ru-RU" dirty="0"/>
              <a:t> </a:t>
            </a:r>
            <a:r>
              <a:rPr lang="ru-RU" i="1" dirty="0"/>
              <a:t>Тема – это то, о чем повествуется, </a:t>
            </a:r>
          </a:p>
          <a:p>
            <a:pPr marL="609600" indent="-609600" algn="ctr">
              <a:buFont typeface="Wingdings" pitchFamily="2" charset="2"/>
              <a:buNone/>
            </a:pPr>
            <a:r>
              <a:rPr lang="ru-RU" i="1" dirty="0"/>
              <a:t>что описывается, -  предмет речи</a:t>
            </a:r>
            <a:r>
              <a:rPr lang="ru-RU" dirty="0"/>
              <a:t> </a:t>
            </a:r>
            <a:r>
              <a:rPr lang="ru-RU" i="1" dirty="0"/>
              <a:t> </a:t>
            </a:r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1.</a:t>
            </a:r>
            <a:r>
              <a:rPr lang="ru-RU" dirty="0"/>
              <a:t> 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dirty="0"/>
              <a:t>   </a:t>
            </a:r>
            <a:r>
              <a:rPr lang="ru-RU" b="1" u="sng" dirty="0" smtClean="0">
                <a:solidFill>
                  <a:schemeClr val="tx2"/>
                </a:solidFill>
              </a:rPr>
              <a:t>Проблема </a:t>
            </a:r>
            <a:r>
              <a:rPr lang="ru-RU" b="1" u="sng" dirty="0">
                <a:solidFill>
                  <a:schemeClr val="tx2"/>
                </a:solidFill>
              </a:rPr>
              <a:t>чего?</a:t>
            </a:r>
            <a:r>
              <a:rPr lang="ru-RU" dirty="0">
                <a:solidFill>
                  <a:schemeClr val="tx2"/>
                </a:solidFill>
              </a:rPr>
              <a:t> – </a:t>
            </a:r>
            <a:r>
              <a:rPr lang="ru-RU" i="1" dirty="0">
                <a:effectLst/>
              </a:rPr>
              <a:t>Одним словом или словосочетанием:</a:t>
            </a:r>
          </a:p>
          <a:p>
            <a:pPr>
              <a:buFontTx/>
              <a:buChar char="-"/>
            </a:pPr>
            <a:r>
              <a:rPr lang="ru-RU" dirty="0"/>
              <a:t>Одиночества</a:t>
            </a:r>
          </a:p>
          <a:p>
            <a:pPr>
              <a:buFontTx/>
              <a:buChar char="-"/>
            </a:pPr>
            <a:r>
              <a:rPr lang="ru-RU" dirty="0" smtClean="0"/>
              <a:t>Добра и милосердия</a:t>
            </a:r>
            <a:endParaRPr lang="ru-RU" dirty="0"/>
          </a:p>
          <a:p>
            <a:pPr>
              <a:buFontTx/>
              <a:buChar char="-"/>
            </a:pPr>
            <a:r>
              <a:rPr lang="ru-RU" dirty="0"/>
              <a:t>Экологии </a:t>
            </a:r>
          </a:p>
          <a:p>
            <a:pPr>
              <a:buFontTx/>
              <a:buChar char="-"/>
            </a:pPr>
            <a:r>
              <a:rPr lang="ru-RU" dirty="0"/>
              <a:t>Взаимоотношений «отцов и детей»</a:t>
            </a:r>
          </a:p>
          <a:p>
            <a:pPr>
              <a:buFontTx/>
              <a:buChar char="-"/>
            </a:pPr>
            <a:r>
              <a:rPr lang="ru-RU" dirty="0" smtClean="0"/>
              <a:t>И т.д.</a:t>
            </a:r>
            <a:endParaRPr lang="ru-RU" dirty="0"/>
          </a:p>
          <a:p>
            <a:pPr>
              <a:buFont typeface="Wingdings" pitchFamily="2" charset="2"/>
              <a:buNone/>
            </a:pPr>
            <a:endParaRPr lang="ru-RU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050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200275" y="2006600"/>
              <a:ext cx="150813" cy="15875"/>
            </p14:xfrm>
          </p:contentPart>
        </mc:Choice>
        <mc:Fallback xmlns="">
          <p:pic>
            <p:nvPicPr>
              <p:cNvPr id="2050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193781" y="1999630"/>
                <a:ext cx="163802" cy="29814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2.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b="1" u="sng" dirty="0">
                <a:solidFill>
                  <a:schemeClr val="tx2"/>
                </a:solidFill>
              </a:rPr>
              <a:t>В форме вопроса: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b="1" u="sng" dirty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FontTx/>
              <a:buChar char="-"/>
            </a:pPr>
            <a:r>
              <a:rPr lang="ru-RU" sz="2800" dirty="0"/>
              <a:t>Что важнее – закон или совесть?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ru-RU" sz="2800" dirty="0"/>
              <a:t>Может ли прогресс быть человечным?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ru-RU" sz="2800" dirty="0"/>
              <a:t>Необходимо ли милосердие в нашей жизни?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ru-RU" sz="2800" dirty="0" smtClean="0"/>
              <a:t>Нужно ли стыдиться своего несчастья?</a:t>
            </a:r>
            <a:endParaRPr lang="ru-RU" sz="2800" dirty="0"/>
          </a:p>
          <a:p>
            <a:pPr>
              <a:lnSpc>
                <a:spcPct val="90000"/>
              </a:lnSpc>
              <a:buFontTx/>
              <a:buChar char="-"/>
            </a:pPr>
            <a:r>
              <a:rPr lang="ru-RU" sz="2800" dirty="0"/>
              <a:t>И др.</a:t>
            </a:r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 с чего начать сочинение?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800" dirty="0" smtClean="0"/>
              <a:t>И.С. Тургенев.      Произведение  «Милостыня».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1600" dirty="0" smtClean="0"/>
              <a:t>Об актуальности </a:t>
            </a:r>
            <a:r>
              <a:rPr lang="ru-RU" sz="1600" dirty="0" err="1" smtClean="0"/>
              <a:t>классичес</a:t>
            </a:r>
            <a:r>
              <a:rPr lang="ru-RU" sz="1600" dirty="0" smtClean="0"/>
              <a:t>-                   О милостыне вообще.                                                                            </a:t>
            </a:r>
          </a:p>
          <a:p>
            <a:pPr>
              <a:buNone/>
            </a:pPr>
            <a:r>
              <a:rPr lang="ru-RU" sz="1600" dirty="0" smtClean="0"/>
              <a:t>кой литературы вообще.                        О том, что каждому из нас приходилось </a:t>
            </a:r>
            <a:r>
              <a:rPr lang="ru-RU" sz="1600" dirty="0" err="1" smtClean="0"/>
              <a:t>ви</a:t>
            </a:r>
            <a:r>
              <a:rPr lang="ru-RU" sz="1600" dirty="0" smtClean="0"/>
              <a:t>-</a:t>
            </a:r>
          </a:p>
          <a:p>
            <a:pPr>
              <a:buNone/>
            </a:pPr>
            <a:r>
              <a:rPr lang="ru-RU" sz="1600" dirty="0" smtClean="0"/>
              <a:t>О том, что её конфликты,                       деть людей, просящих подаяние.</a:t>
            </a:r>
          </a:p>
          <a:p>
            <a:pPr>
              <a:buNone/>
            </a:pPr>
            <a:r>
              <a:rPr lang="ru-RU" sz="1600" dirty="0" smtClean="0"/>
              <a:t>проблемы и герои одинаково </a:t>
            </a:r>
          </a:p>
          <a:p>
            <a:pPr>
              <a:buNone/>
            </a:pPr>
            <a:r>
              <a:rPr lang="ru-RU" sz="1600" dirty="0" smtClean="0"/>
              <a:t>сильно волнуют читателей разных</a:t>
            </a:r>
          </a:p>
          <a:p>
            <a:pPr>
              <a:buNone/>
            </a:pPr>
            <a:r>
              <a:rPr lang="ru-RU" sz="1600" dirty="0" smtClean="0"/>
              <a:t> эпох.</a:t>
            </a:r>
            <a:endParaRPr lang="ru-RU" sz="1600" dirty="0"/>
          </a:p>
        </p:txBody>
      </p:sp>
      <p:sp>
        <p:nvSpPr>
          <p:cNvPr id="4" name="Стрелка вниз 3"/>
          <p:cNvSpPr/>
          <p:nvPr/>
        </p:nvSpPr>
        <p:spPr>
          <a:xfrm>
            <a:off x="1600200" y="2133600"/>
            <a:ext cx="228600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7162800" y="2057400"/>
            <a:ext cx="228600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Скругленная соединительная линия 9"/>
          <p:cNvCxnSpPr/>
          <p:nvPr/>
        </p:nvCxnSpPr>
        <p:spPr>
          <a:xfrm rot="16200000" flipH="1">
            <a:off x="2286000" y="2590800"/>
            <a:ext cx="4800600" cy="3276600"/>
          </a:xfrm>
          <a:prstGeom prst="curved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3600"/>
              <a:t>Проблема может быть сформулирована с помощью следующих речевых оборотов: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828800"/>
            <a:ext cx="8229600" cy="4800600"/>
          </a:xfrm>
        </p:spPr>
        <p:txBody>
          <a:bodyPr/>
          <a:lstStyle/>
          <a:p>
            <a:r>
              <a:rPr lang="ru-RU" sz="2800" b="1" i="1" dirty="0">
                <a:solidFill>
                  <a:schemeClr val="tx2"/>
                </a:solidFill>
                <a:effectLst/>
              </a:rPr>
              <a:t>Коснуться</a:t>
            </a:r>
            <a:r>
              <a:rPr lang="ru-RU" sz="2800" i="1" dirty="0">
                <a:effectLst/>
              </a:rPr>
              <a:t> какой-либо проблемы.</a:t>
            </a:r>
          </a:p>
          <a:p>
            <a:r>
              <a:rPr lang="ru-RU" sz="2800" b="1" i="1" dirty="0">
                <a:solidFill>
                  <a:schemeClr val="tx2"/>
                </a:solidFill>
                <a:effectLst/>
              </a:rPr>
              <a:t>Уделить внимание</a:t>
            </a:r>
            <a:r>
              <a:rPr lang="ru-RU" sz="2800" i="1" dirty="0">
                <a:effectLst/>
              </a:rPr>
              <a:t> какой-либо проблеме.</a:t>
            </a:r>
          </a:p>
          <a:p>
            <a:r>
              <a:rPr lang="ru-RU" sz="2800" b="1" i="1" dirty="0">
                <a:solidFill>
                  <a:schemeClr val="tx2"/>
                </a:solidFill>
                <a:effectLst/>
              </a:rPr>
              <a:t>Над</a:t>
            </a:r>
            <a:r>
              <a:rPr lang="ru-RU" sz="2800" i="1" dirty="0">
                <a:solidFill>
                  <a:schemeClr val="tx2"/>
                </a:solidFill>
                <a:effectLst/>
              </a:rPr>
              <a:t> </a:t>
            </a:r>
            <a:r>
              <a:rPr lang="ru-RU" sz="2800" i="1" dirty="0">
                <a:effectLst/>
              </a:rPr>
              <a:t>какой-либо проблемой </a:t>
            </a:r>
            <a:r>
              <a:rPr lang="ru-RU" sz="2800" b="1" i="1" dirty="0">
                <a:solidFill>
                  <a:schemeClr val="tx2"/>
                </a:solidFill>
                <a:effectLst/>
              </a:rPr>
              <a:t>думать, работать.</a:t>
            </a:r>
          </a:p>
          <a:p>
            <a:r>
              <a:rPr lang="ru-RU" sz="2800" i="1" dirty="0">
                <a:effectLst/>
              </a:rPr>
              <a:t>Какая-либо проблема </a:t>
            </a:r>
            <a:r>
              <a:rPr lang="ru-RU" sz="2800" b="1" i="1" dirty="0">
                <a:solidFill>
                  <a:schemeClr val="tx2"/>
                </a:solidFill>
                <a:effectLst/>
              </a:rPr>
              <a:t>возникает, встает, представляет интерес, заслуживает внимания, ждет решения.</a:t>
            </a:r>
          </a:p>
          <a:p>
            <a:r>
              <a:rPr lang="ru-RU" sz="2800" b="1" i="1" dirty="0">
                <a:solidFill>
                  <a:schemeClr val="tx2"/>
                </a:solidFill>
                <a:effectLst/>
              </a:rPr>
              <a:t>Поставить, </a:t>
            </a:r>
            <a:r>
              <a:rPr lang="ru-RU" sz="2800" b="1" i="1" dirty="0" smtClean="0">
                <a:solidFill>
                  <a:schemeClr val="tx2"/>
                </a:solidFill>
                <a:effectLst/>
              </a:rPr>
              <a:t>поднять, выдвинуть</a:t>
            </a:r>
            <a:r>
              <a:rPr lang="ru-RU" sz="2800" b="1" i="1" dirty="0">
                <a:solidFill>
                  <a:schemeClr val="tx2"/>
                </a:solidFill>
                <a:effectLst/>
              </a:rPr>
              <a:t>, рассмотреть, изложить, обсудить, разрешить</a:t>
            </a:r>
            <a:r>
              <a:rPr lang="ru-RU" sz="2800" i="1" dirty="0">
                <a:effectLst/>
              </a:rPr>
              <a:t> какую-либо проблему.</a:t>
            </a:r>
            <a:r>
              <a:rPr lang="ru-RU" sz="2800" dirty="0">
                <a:effectLst/>
              </a:rPr>
              <a:t> </a:t>
            </a:r>
          </a:p>
          <a:p>
            <a:endParaRPr lang="ru-RU" sz="2800" dirty="0"/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762000"/>
          </a:xfrm>
        </p:spPr>
        <p:txBody>
          <a:bodyPr/>
          <a:lstStyle/>
          <a:p>
            <a:pPr marL="762000" indent="-762000"/>
            <a:r>
              <a:rPr lang="ru-RU" sz="3600" b="1" dirty="0"/>
              <a:t>Последовательность действий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609600" indent="-609600">
              <a:spcBef>
                <a:spcPct val="0"/>
              </a:spcBef>
              <a:buClrTx/>
              <a:buSzTx/>
              <a:buFontTx/>
              <a:buNone/>
            </a:pPr>
            <a:r>
              <a:rPr lang="ru-RU" b="1" dirty="0">
                <a:solidFill>
                  <a:schemeClr val="tx2"/>
                </a:solidFill>
                <a:effectLst/>
              </a:rPr>
              <a:t>3. Прокомментировать проблему </a:t>
            </a:r>
          </a:p>
          <a:p>
            <a:pPr marL="609600" indent="-609600"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b="1" dirty="0">
                <a:solidFill>
                  <a:schemeClr val="tx2"/>
                </a:solidFill>
                <a:effectLst/>
              </a:rPr>
              <a:t/>
            </a:r>
            <a:br>
              <a:rPr lang="ru-RU" b="1" dirty="0">
                <a:solidFill>
                  <a:schemeClr val="tx2"/>
                </a:solidFill>
                <a:effectLst/>
              </a:rPr>
            </a:br>
            <a:endParaRPr lang="ru-RU" b="1" dirty="0">
              <a:solidFill>
                <a:schemeClr val="tx2"/>
              </a:solidFill>
              <a:effectLst/>
            </a:endParaRPr>
          </a:p>
          <a:p>
            <a:pPr marL="609600" indent="-609600">
              <a:spcBef>
                <a:spcPct val="0"/>
              </a:spcBef>
              <a:buClrTx/>
              <a:buSzTx/>
              <a:buFontTx/>
              <a:buNone/>
            </a:pPr>
            <a:r>
              <a:rPr lang="ru-RU" i="1" dirty="0"/>
              <a:t>     Комментарий – рассуждение, пояснительные замечания по поводу чего-либо</a:t>
            </a:r>
          </a:p>
          <a:p>
            <a:pPr marL="609600" indent="-609600">
              <a:buFont typeface="Wingdings" pitchFamily="2" charset="2"/>
              <a:buNone/>
            </a:pPr>
            <a:r>
              <a:rPr lang="ru-RU" sz="2400" dirty="0"/>
              <a:t>					</a:t>
            </a:r>
            <a:r>
              <a:rPr lang="ru-RU" dirty="0"/>
              <a:t>(</a:t>
            </a:r>
            <a:r>
              <a:rPr lang="ru-RU" i="1" dirty="0"/>
              <a:t>Толковый словарь</a:t>
            </a:r>
            <a:r>
              <a:rPr lang="ru-RU" dirty="0"/>
              <a:t>)</a:t>
            </a:r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1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1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1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1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/>
      <p:bldP spid="91139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609600"/>
            <a:ext cx="8229600" cy="5943600"/>
          </a:xfrm>
          <a:ln>
            <a:solidFill>
              <a:schemeClr val="accent1"/>
            </a:solidFill>
          </a:ln>
        </p:spPr>
        <p:txBody>
          <a:bodyPr/>
          <a:lstStyle/>
          <a:p>
            <a:pPr marL="609600" indent="-609600">
              <a:buNone/>
            </a:pPr>
            <a:endParaRPr lang="ru-RU" sz="2000" dirty="0" smtClean="0"/>
          </a:p>
          <a:p>
            <a:pPr marL="609600" indent="-609600">
              <a:lnSpc>
                <a:spcPct val="80000"/>
              </a:lnSpc>
              <a:buNone/>
            </a:pPr>
            <a:r>
              <a:rPr lang="ru-RU" sz="1600" dirty="0" smtClean="0">
                <a:solidFill>
                  <a:schemeClr val="tx2">
                    <a:lumMod val="90000"/>
                  </a:schemeClr>
                </a:solidFill>
              </a:rPr>
              <a:t> </a:t>
            </a:r>
            <a:r>
              <a:rPr lang="ru-RU" sz="2800" b="1" dirty="0">
                <a:solidFill>
                  <a:schemeClr val="tx2">
                    <a:lumMod val="9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tx2">
                    <a:lumMod val="90000"/>
                  </a:schemeClr>
                </a:solidFill>
              </a:rPr>
              <a:t>   </a:t>
            </a:r>
          </a:p>
          <a:p>
            <a:pPr marL="609600" indent="-609600">
              <a:lnSpc>
                <a:spcPct val="80000"/>
              </a:lnSpc>
              <a:buNone/>
            </a:pPr>
            <a:endParaRPr lang="ru-RU" sz="2800" b="1" dirty="0">
              <a:solidFill>
                <a:schemeClr val="tx2">
                  <a:lumMod val="90000"/>
                </a:schemeClr>
              </a:solidFill>
            </a:endParaRPr>
          </a:p>
          <a:p>
            <a:pPr marL="609600" indent="-609600">
              <a:lnSpc>
                <a:spcPct val="80000"/>
              </a:lnSpc>
              <a:buNone/>
            </a:pPr>
            <a:endParaRPr lang="ru-RU" sz="2800" b="1" dirty="0" smtClean="0">
              <a:solidFill>
                <a:schemeClr val="tx2">
                  <a:lumMod val="90000"/>
                </a:schemeClr>
              </a:solidFill>
            </a:endParaRPr>
          </a:p>
          <a:p>
            <a:pPr marL="609600" indent="-609600">
              <a:lnSpc>
                <a:spcPct val="80000"/>
              </a:lnSpc>
              <a:buNone/>
            </a:pPr>
            <a:r>
              <a:rPr lang="ru-RU" sz="2800" b="1" dirty="0">
                <a:solidFill>
                  <a:schemeClr val="tx2">
                    <a:lumMod val="9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tx2">
                    <a:lumMod val="90000"/>
                  </a:schemeClr>
                </a:solidFill>
              </a:rPr>
              <a:t>    </a:t>
            </a:r>
            <a:r>
              <a:rPr lang="ru-RU" sz="2800" b="1" dirty="0" smtClean="0">
                <a:solidFill>
                  <a:schemeClr val="tx2"/>
                </a:solidFill>
              </a:rPr>
              <a:t> Комментарий </a:t>
            </a:r>
            <a:r>
              <a:rPr lang="ru-RU" sz="2800" b="1" u="sng" dirty="0" smtClean="0">
                <a:solidFill>
                  <a:schemeClr val="tx2"/>
                </a:solidFill>
              </a:rPr>
              <a:t>исходного текста, авторского отношения к проблеме </a:t>
            </a:r>
            <a:r>
              <a:rPr lang="ru-RU" sz="2800" b="1" dirty="0" smtClean="0">
                <a:solidFill>
                  <a:schemeClr val="tx2"/>
                </a:solidFill>
              </a:rPr>
              <a:t>(анализ текста, объяснение его – но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ru-RU" sz="2800" b="1" dirty="0" smtClean="0">
                <a:solidFill>
                  <a:schemeClr val="tx2"/>
                </a:solidFill>
              </a:rPr>
              <a:t>      не пересказ!)</a:t>
            </a:r>
            <a:endParaRPr lang="ru-RU" sz="2800" dirty="0"/>
          </a:p>
          <a:p>
            <a:pPr marL="609600" indent="-609600">
              <a:buFont typeface="Wingdings" pitchFamily="2" charset="2"/>
              <a:buNone/>
            </a:pPr>
            <a:endParaRPr lang="ru-RU" sz="2800" dirty="0"/>
          </a:p>
          <a:p>
            <a:pPr marL="609600" indent="-609600">
              <a:buFont typeface="Wingdings" pitchFamily="2" charset="2"/>
              <a:buNone/>
            </a:pPr>
            <a:endParaRPr lang="ru-RU" sz="2800" dirty="0"/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effectLst/>
              </a:rPr>
              <a:t>Милостыня</a:t>
            </a:r>
            <a:r>
              <a:rPr lang="ru-RU" dirty="0">
                <a:effectLst/>
              </a:rPr>
              <a:t> (</a:t>
            </a:r>
            <a:r>
              <a:rPr lang="ru-RU" dirty="0" err="1">
                <a:effectLst/>
              </a:rPr>
              <a:t>ст.слав</a:t>
            </a:r>
            <a:r>
              <a:rPr lang="ru-RU" dirty="0">
                <a:effectLst/>
              </a:rPr>
              <a:t>. – милость) – христианская добродетель, существующая как подаяние нуждающимся пищи, одежды, крова. Это дело христианской любви – раздавать бедным, нищим часть своего достатка.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8822003"/>
      </p:ext>
    </p:extLst>
  </p:cSld>
  <p:clrMapOvr>
    <a:masterClrMapping/>
  </p:clrMapOvr>
  <p:transition spd="med">
    <p:split orient="vert"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228600"/>
            <a:ext cx="8610600" cy="6019800"/>
          </a:xfrm>
        </p:spPr>
        <p:txBody>
          <a:bodyPr/>
          <a:lstStyle/>
          <a:p>
            <a:pPr algn="ctr">
              <a:buNone/>
            </a:pPr>
            <a:r>
              <a:rPr lang="ru-RU" sz="3600" dirty="0" smtClean="0"/>
              <a:t>Проблема      добра      и милосердия.</a:t>
            </a:r>
          </a:p>
          <a:p>
            <a:pPr algn="just">
              <a:buNone/>
            </a:pPr>
            <a:endParaRPr lang="ru-RU" sz="2000" dirty="0" smtClean="0"/>
          </a:p>
          <a:p>
            <a:pPr algn="just">
              <a:buNone/>
            </a:pPr>
            <a:endParaRPr lang="ru-RU" sz="2000" dirty="0" smtClean="0"/>
          </a:p>
          <a:p>
            <a:pPr algn="just">
              <a:buNone/>
            </a:pPr>
            <a:r>
              <a:rPr lang="ru-RU" sz="1800" dirty="0" smtClean="0"/>
              <a:t>Люди, занятые своими                                    Добро и милосердие во все</a:t>
            </a:r>
          </a:p>
          <a:p>
            <a:pPr algn="just">
              <a:buNone/>
            </a:pPr>
            <a:r>
              <a:rPr lang="ru-RU" sz="1800" dirty="0" smtClean="0"/>
              <a:t>проблемами и забота-                                     времена ценились в людях.</a:t>
            </a:r>
          </a:p>
          <a:p>
            <a:pPr algn="just">
              <a:buNone/>
            </a:pPr>
            <a:r>
              <a:rPr lang="ru-RU" sz="1800" dirty="0" smtClean="0"/>
              <a:t>ми, очень редко </a:t>
            </a:r>
            <a:r>
              <a:rPr lang="ru-RU" sz="1800" dirty="0" err="1" smtClean="0"/>
              <a:t>совер</a:t>
            </a:r>
            <a:r>
              <a:rPr lang="ru-RU" sz="1800" dirty="0" smtClean="0"/>
              <a:t>-                                   Необходимо развивать в себе </a:t>
            </a:r>
          </a:p>
          <a:p>
            <a:pPr algn="just">
              <a:buNone/>
            </a:pPr>
            <a:r>
              <a:rPr lang="ru-RU" sz="1800" dirty="0" err="1" smtClean="0"/>
              <a:t>шают</a:t>
            </a:r>
            <a:r>
              <a:rPr lang="ru-RU" sz="1800" dirty="0" smtClean="0"/>
              <a:t> благие дела.                                          эти качества. Нищие помогают</a:t>
            </a:r>
          </a:p>
          <a:p>
            <a:pPr algn="just">
              <a:buNone/>
            </a:pPr>
            <a:r>
              <a:rPr lang="ru-RU" sz="1800" dirty="0" smtClean="0"/>
              <a:t>                                   Человек, просящий      нам в этом, они не должны </a:t>
            </a:r>
            <a:r>
              <a:rPr lang="ru-RU" sz="1800" dirty="0" err="1" smtClean="0"/>
              <a:t>сты</a:t>
            </a:r>
            <a:r>
              <a:rPr lang="ru-RU" sz="1800" dirty="0" smtClean="0"/>
              <a:t>-</a:t>
            </a:r>
          </a:p>
          <a:p>
            <a:pPr algn="just">
              <a:buNone/>
            </a:pPr>
            <a:r>
              <a:rPr lang="ru-RU" sz="1800" dirty="0" smtClean="0"/>
              <a:t>                                  милостыню, не только   </a:t>
            </a:r>
            <a:r>
              <a:rPr lang="ru-RU" sz="1800" dirty="0" err="1" smtClean="0"/>
              <a:t>диться</a:t>
            </a:r>
            <a:r>
              <a:rPr lang="ru-RU" sz="1800" dirty="0" smtClean="0"/>
              <a:t> своего положения.</a:t>
            </a:r>
          </a:p>
          <a:p>
            <a:pPr algn="just">
              <a:buNone/>
            </a:pPr>
            <a:r>
              <a:rPr lang="ru-RU" sz="1800" dirty="0" smtClean="0"/>
              <a:t>                                   сам получает добро, </a:t>
            </a:r>
          </a:p>
          <a:p>
            <a:pPr algn="just">
              <a:buNone/>
            </a:pPr>
            <a:r>
              <a:rPr lang="ru-RU" sz="1800" dirty="0" smtClean="0"/>
              <a:t>                                  но и даёт другому воз-</a:t>
            </a:r>
          </a:p>
          <a:p>
            <a:pPr algn="just">
              <a:buNone/>
            </a:pPr>
            <a:r>
              <a:rPr lang="ru-RU" sz="1800" dirty="0" smtClean="0"/>
              <a:t>                                  </a:t>
            </a:r>
            <a:r>
              <a:rPr lang="ru-RU" sz="1800" dirty="0" err="1" smtClean="0"/>
              <a:t>можность</a:t>
            </a:r>
            <a:r>
              <a:rPr lang="ru-RU" sz="1800" smtClean="0"/>
              <a:t> проявить его.</a:t>
            </a:r>
            <a:endParaRPr lang="ru-RU" sz="18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228600" y="3276600"/>
            <a:ext cx="5638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2628900" y="3238500"/>
            <a:ext cx="5638800" cy="76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Стрелка вниз 7"/>
          <p:cNvSpPr/>
          <p:nvPr/>
        </p:nvSpPr>
        <p:spPr>
          <a:xfrm>
            <a:off x="1371600" y="838200"/>
            <a:ext cx="45719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3962400" y="1066800"/>
            <a:ext cx="76200" cy="1752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7086600" y="838200"/>
            <a:ext cx="76200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590800"/>
            <a:ext cx="8229600" cy="1143000"/>
          </a:xfrm>
        </p:spPr>
        <p:txBody>
          <a:bodyPr/>
          <a:lstStyle/>
          <a:p>
            <a:pPr algn="l"/>
            <a:r>
              <a:rPr lang="ru-RU" sz="3600" b="1" dirty="0">
                <a:solidFill>
                  <a:srgbClr val="FFFFCC"/>
                </a:solidFill>
              </a:rPr>
              <a:t>Последовательность </a:t>
            </a:r>
            <a:r>
              <a:rPr lang="ru-RU" sz="3600" b="1" dirty="0" smtClean="0">
                <a:solidFill>
                  <a:srgbClr val="FFFFCC"/>
                </a:solidFill>
              </a:rPr>
              <a:t>действий</a:t>
            </a:r>
            <a:br>
              <a:rPr lang="ru-RU" sz="3600" b="1" dirty="0" smtClean="0">
                <a:solidFill>
                  <a:srgbClr val="FFFFCC"/>
                </a:solidFill>
              </a:rPr>
            </a:br>
            <a:r>
              <a:rPr lang="ru-RU" sz="3600" b="1" dirty="0" smtClean="0">
                <a:solidFill>
                  <a:srgbClr val="FFFFCC"/>
                </a:solidFill>
              </a:rPr>
              <a:t>3.1 </a:t>
            </a:r>
            <a:r>
              <a:rPr lang="ru-RU" sz="3200" dirty="0">
                <a:effectLst/>
              </a:rPr>
              <a:t>Подбираем два примера-иллюстрации из прочитанного текста. Помните, что пример не равен строго одному предложению. Это одна мысль, логическая часть текста, фрагмент, состоящий из одного или нескольких предложений.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4505797"/>
      </p:ext>
    </p:extLst>
  </p:cSld>
  <p:clrMapOvr>
    <a:masterClrMapping/>
  </p:clrMapOvr>
  <p:transition spd="med">
    <p:split orient="vert"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выбрать правильные примеры?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sz="4400" dirty="0" smtClean="0">
              <a:effectLst/>
            </a:endParaRPr>
          </a:p>
          <a:p>
            <a:pPr marL="0" indent="0">
              <a:buNone/>
            </a:pPr>
            <a:r>
              <a:rPr lang="ru-RU" sz="4400" dirty="0" smtClean="0">
                <a:effectLst/>
              </a:rPr>
              <a:t>Мы </a:t>
            </a:r>
            <a:r>
              <a:rPr lang="ru-RU" sz="4400" dirty="0">
                <a:effectLst/>
              </a:rPr>
              <a:t>должны дважды  доказать, что правильно определили проблему произведения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421360199"/>
      </p:ext>
    </p:extLst>
  </p:cSld>
  <p:clrMapOvr>
    <a:masterClrMapping/>
  </p:clrMapOvr>
  <p:transition spd="med">
    <p:split orient="vert"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096962"/>
          </a:xfrm>
        </p:spPr>
        <p:txBody>
          <a:bodyPr/>
          <a:lstStyle/>
          <a:p>
            <a:r>
              <a:rPr lang="ru-RU" sz="3600" b="1"/>
              <a:t>Последовательность действий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05000"/>
            <a:ext cx="8229600" cy="4191000"/>
          </a:xfrm>
        </p:spPr>
        <p:txBody>
          <a:bodyPr/>
          <a:lstStyle/>
          <a:p>
            <a:pPr marL="609600" indent="-609600">
              <a:buFont typeface="Wingdings" pitchFamily="2" charset="2"/>
              <a:buNone/>
            </a:pPr>
            <a:r>
              <a:rPr lang="ru-RU" dirty="0">
                <a:solidFill>
                  <a:schemeClr val="tx2"/>
                </a:solidFill>
              </a:rPr>
              <a:t>2. </a:t>
            </a:r>
            <a:r>
              <a:rPr lang="ru-RU" b="1" dirty="0">
                <a:solidFill>
                  <a:schemeClr val="tx2"/>
                </a:solidFill>
                <a:effectLst/>
              </a:rPr>
              <a:t>Четко и лаконично </a:t>
            </a:r>
            <a:r>
              <a:rPr lang="ru-RU" b="1" dirty="0" smtClean="0">
                <a:solidFill>
                  <a:schemeClr val="tx2"/>
                </a:solidFill>
                <a:effectLst/>
              </a:rPr>
              <a:t>сформулировать </a:t>
            </a:r>
            <a:r>
              <a:rPr lang="ru-RU" b="1" dirty="0">
                <a:solidFill>
                  <a:schemeClr val="tx2"/>
                </a:solidFill>
                <a:effectLst/>
              </a:rPr>
              <a:t>проблему </a:t>
            </a:r>
          </a:p>
          <a:p>
            <a:pPr marL="609600" indent="-609600">
              <a:buFont typeface="Wingdings" pitchFamily="2" charset="2"/>
              <a:buNone/>
            </a:pPr>
            <a:r>
              <a:rPr lang="ru-RU" dirty="0" smtClean="0"/>
              <a:t>Проблема – это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smtClean="0"/>
              <a:t>сложный вопрос, требующий изучения, разрешения</a:t>
            </a:r>
          </a:p>
          <a:p>
            <a:pPr marL="609600" indent="-609600">
              <a:buFont typeface="Wingdings" pitchFamily="2" charset="2"/>
              <a:buNone/>
            </a:pPr>
            <a:r>
              <a:rPr lang="ru-RU" dirty="0" smtClean="0"/>
              <a:t>                             (</a:t>
            </a:r>
            <a:r>
              <a:rPr lang="ru-RU" i="1" dirty="0" smtClean="0"/>
              <a:t>Толковый словарь</a:t>
            </a:r>
            <a:r>
              <a:rPr lang="ru-RU" dirty="0" smtClean="0"/>
              <a:t>)</a:t>
            </a:r>
          </a:p>
          <a:p>
            <a:pPr marL="609600" indent="-609600">
              <a:buNone/>
            </a:pPr>
            <a:r>
              <a:rPr lang="ru-RU" dirty="0" smtClean="0">
                <a:effectLst/>
              </a:rPr>
              <a:t>Проблема </a:t>
            </a:r>
            <a:r>
              <a:rPr lang="ru-RU" dirty="0">
                <a:effectLst/>
              </a:rPr>
              <a:t>— основной вопрос, выдвинутый темой </a:t>
            </a:r>
            <a:r>
              <a:rPr lang="ru-RU" dirty="0" smtClean="0">
                <a:effectLst/>
              </a:rPr>
              <a:t>произведения.</a:t>
            </a:r>
            <a:endParaRPr lang="ru-RU" dirty="0"/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Первый пример-иллюстрация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effectLst/>
              </a:rPr>
              <a:t>В</a:t>
            </a:r>
            <a:r>
              <a:rPr lang="ru-RU" dirty="0" smtClean="0">
                <a:effectLst/>
              </a:rPr>
              <a:t> </a:t>
            </a:r>
            <a:r>
              <a:rPr lang="ru-RU" dirty="0">
                <a:effectLst/>
              </a:rPr>
              <a:t>ПРЕДЛОЖЕНИЯХ 6-7 МЫ ЧИТАЕМ О ТОМ, ЧТО СТАРИК «…БОГАТСТВО РОЗДАЛ ДРУГИМ, ДРУЗЬЯМ И НЕДРУГАМ…». В 14 ПРЕДЛОЖЕНИИ АВТОР ПИШЕТ, ЧТО НИЩИЙ НЕ ЖАЛЕЕТ ОБ ЭТОМ</a:t>
            </a:r>
            <a:r>
              <a:rPr lang="ru-RU" dirty="0" smtClean="0">
                <a:effectLst/>
              </a:rPr>
              <a:t>.</a:t>
            </a:r>
            <a:endParaRPr lang="ru-RU" dirty="0">
              <a:effectLst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7596862"/>
      </p:ext>
    </p:extLst>
  </p:cSld>
  <p:clrMapOvr>
    <a:masterClrMapping/>
  </p:clrMapOvr>
  <p:transition spd="med">
    <p:split orient="vert"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0"/>
            <a:ext cx="8229600" cy="1143000"/>
          </a:xfrm>
        </p:spPr>
        <p:txBody>
          <a:bodyPr/>
          <a:lstStyle/>
          <a:p>
            <a:pPr algn="l"/>
            <a:r>
              <a:rPr lang="ru-RU" sz="3600" b="1" dirty="0" smtClean="0">
                <a:solidFill>
                  <a:srgbClr val="FFFFCC"/>
                </a:solidFill>
              </a:rPr>
              <a:t>Последовательность действий</a:t>
            </a:r>
            <a:br>
              <a:rPr lang="ru-RU" sz="3600" b="1" dirty="0" smtClean="0">
                <a:solidFill>
                  <a:srgbClr val="FFFFCC"/>
                </a:solidFill>
              </a:rPr>
            </a:br>
            <a:r>
              <a:rPr lang="ru-RU" b="1" dirty="0">
                <a:solidFill>
                  <a:srgbClr val="FFFFCC"/>
                </a:solidFill>
              </a:rPr>
              <a:t/>
            </a:r>
            <a:br>
              <a:rPr lang="ru-RU" b="1" dirty="0">
                <a:solidFill>
                  <a:srgbClr val="FFFFCC"/>
                </a:solidFill>
              </a:rPr>
            </a:br>
            <a:r>
              <a:rPr lang="ru-RU" sz="3200" b="1" dirty="0" smtClean="0">
                <a:solidFill>
                  <a:srgbClr val="FFFFCC"/>
                </a:solidFill>
              </a:rPr>
              <a:t>3.2 </a:t>
            </a:r>
            <a:r>
              <a:rPr lang="ru-RU" sz="3200" dirty="0">
                <a:effectLst/>
              </a:rPr>
              <a:t>К каждому примеру необходимо дать </a:t>
            </a:r>
            <a:r>
              <a:rPr lang="ru-RU" sz="3200" dirty="0" smtClean="0">
                <a:effectLst/>
              </a:rPr>
              <a:t>пояснение (</a:t>
            </a:r>
            <a:r>
              <a:rPr lang="ru-RU" sz="3200" dirty="0">
                <a:effectLst/>
              </a:rPr>
              <a:t>т</a:t>
            </a:r>
            <a:r>
              <a:rPr lang="ru-RU" sz="3200" dirty="0" smtClean="0">
                <a:effectLst/>
              </a:rPr>
              <a:t>олкование </a:t>
            </a:r>
            <a:r>
              <a:rPr lang="ru-RU" sz="3200" dirty="0">
                <a:effectLst/>
              </a:rPr>
              <a:t>примера, объяснение его значимости и важности в раскрытии указанной </a:t>
            </a:r>
            <a:r>
              <a:rPr lang="ru-RU" sz="3200" dirty="0" smtClean="0">
                <a:effectLst/>
              </a:rPr>
              <a:t>проблемы)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4191000"/>
            <a:ext cx="8229600" cy="44958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effectLst/>
              </a:rPr>
              <a:t>М</a:t>
            </a:r>
            <a:r>
              <a:rPr lang="ru-RU" dirty="0" smtClean="0">
                <a:effectLst/>
              </a:rPr>
              <a:t>ы </a:t>
            </a:r>
            <a:r>
              <a:rPr lang="ru-RU" dirty="0">
                <a:effectLst/>
              </a:rPr>
              <a:t>должны ответить на вопрос: ЗАЧЕМ ЭТА МЫСЛЬ НУЖНА АВТОРУ?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6231714"/>
      </p:ext>
    </p:extLst>
  </p:cSld>
  <p:clrMapOvr>
    <a:masterClrMapping/>
  </p:clrMapOvr>
  <p:transition spd="med">
    <p:split orient="vert"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Пояснение к первому примеру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effectLst/>
              </a:rPr>
              <a:t>Тургеневу важно было показать, что любой может оказаться в положении нищего, он не осуждает </a:t>
            </a:r>
            <a:r>
              <a:rPr lang="ru-RU" dirty="0" smtClean="0">
                <a:effectLst/>
              </a:rPr>
              <a:t>героя. </a:t>
            </a:r>
            <a:r>
              <a:rPr lang="ru-RU" dirty="0">
                <a:effectLst/>
              </a:rPr>
              <a:t>Р</a:t>
            </a:r>
            <a:r>
              <a:rPr lang="ru-RU" dirty="0" smtClean="0">
                <a:effectLst/>
              </a:rPr>
              <a:t>ассказывая </a:t>
            </a:r>
            <a:r>
              <a:rPr lang="ru-RU" dirty="0">
                <a:effectLst/>
              </a:rPr>
              <a:t>о его </a:t>
            </a:r>
            <a:r>
              <a:rPr lang="ru-RU" b="1" dirty="0">
                <a:effectLst/>
              </a:rPr>
              <a:t>доброте</a:t>
            </a:r>
            <a:r>
              <a:rPr lang="ru-RU" dirty="0">
                <a:effectLst/>
              </a:rPr>
              <a:t> в прошлой жизни, автор располагает читателя к старику, оправдывает его, вызывает наше сочувствие.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5151818"/>
      </p:ext>
    </p:extLst>
  </p:cSld>
  <p:clrMapOvr>
    <a:masterClrMapping/>
  </p:clrMapOvr>
  <p:transition spd="med">
    <p:split orient="vert"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71600"/>
            <a:ext cx="8229600" cy="2392362"/>
          </a:xfrm>
        </p:spPr>
        <p:txBody>
          <a:bodyPr/>
          <a:lstStyle/>
          <a:p>
            <a:pPr algn="l"/>
            <a:r>
              <a:rPr lang="ru-RU" sz="3600" b="1" dirty="0">
                <a:solidFill>
                  <a:srgbClr val="FFFFCC"/>
                </a:solidFill>
              </a:rPr>
              <a:t>Последовательность </a:t>
            </a:r>
            <a:r>
              <a:rPr lang="ru-RU" sz="3600" b="1" dirty="0" smtClean="0">
                <a:solidFill>
                  <a:srgbClr val="FFFFCC"/>
                </a:solidFill>
              </a:rPr>
              <a:t>действий</a:t>
            </a:r>
            <a:br>
              <a:rPr lang="ru-RU" sz="3600" b="1" dirty="0" smtClean="0">
                <a:solidFill>
                  <a:srgbClr val="FFFFCC"/>
                </a:solidFill>
              </a:rPr>
            </a:br>
            <a:r>
              <a:rPr lang="ru-RU" sz="3600" b="1" dirty="0">
                <a:solidFill>
                  <a:srgbClr val="FFFFCC"/>
                </a:solidFill>
              </a:rPr>
              <a:t/>
            </a:r>
            <a:br>
              <a:rPr lang="ru-RU" sz="3600" b="1" dirty="0">
                <a:solidFill>
                  <a:srgbClr val="FFFFCC"/>
                </a:solidFill>
              </a:rPr>
            </a:br>
            <a:r>
              <a:rPr lang="ru-RU" sz="3600" b="1" dirty="0" smtClean="0">
                <a:solidFill>
                  <a:srgbClr val="FFFFCC"/>
                </a:solidFill>
              </a:rPr>
              <a:t/>
            </a:r>
            <a:br>
              <a:rPr lang="ru-RU" sz="3600" b="1" dirty="0" smtClean="0">
                <a:solidFill>
                  <a:srgbClr val="FFFFCC"/>
                </a:solidFill>
              </a:rPr>
            </a:br>
            <a:r>
              <a:rPr lang="ru-RU" sz="3600" b="1" dirty="0" smtClean="0">
                <a:solidFill>
                  <a:srgbClr val="FFFFCC"/>
                </a:solidFill>
              </a:rPr>
              <a:t>3.3 </a:t>
            </a:r>
            <a:r>
              <a:rPr lang="ru-RU" dirty="0">
                <a:effectLst/>
              </a:rPr>
              <a:t>п</a:t>
            </a:r>
            <a:r>
              <a:rPr lang="ru-RU" dirty="0" smtClean="0">
                <a:effectLst/>
              </a:rPr>
              <a:t>одбираем второй пример-иллюстрацию</a:t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3.4</a:t>
            </a:r>
            <a:r>
              <a:rPr lang="ru-RU" dirty="0" smtClean="0">
                <a:effectLst/>
              </a:rPr>
              <a:t> поясняем второй пример</a:t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3124200"/>
            <a:ext cx="8229600" cy="449580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9845506"/>
      </p:ext>
    </p:extLst>
  </p:cSld>
  <p:clrMapOvr>
    <a:masterClrMapping/>
  </p:clrMapOvr>
  <p:transition spd="med">
    <p:split orient="vert"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" y="76200"/>
            <a:ext cx="8991600" cy="1143000"/>
          </a:xfrm>
        </p:spPr>
        <p:txBody>
          <a:bodyPr/>
          <a:lstStyle/>
          <a:p>
            <a:r>
              <a:rPr lang="ru-RU" sz="4200" dirty="0" smtClean="0"/>
              <a:t>Второй пример и пояснение к нему</a:t>
            </a:r>
            <a:endParaRPr lang="ru-RU" sz="4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3400" y="1371600"/>
            <a:ext cx="8229600" cy="4495800"/>
          </a:xfrm>
        </p:spPr>
        <p:txBody>
          <a:bodyPr/>
          <a:lstStyle/>
          <a:p>
            <a:r>
              <a:rPr lang="ru-RU" sz="2800" dirty="0" smtClean="0">
                <a:effectLst/>
              </a:rPr>
              <a:t>В </a:t>
            </a:r>
            <a:r>
              <a:rPr lang="ru-RU" sz="2800" dirty="0">
                <a:effectLst/>
              </a:rPr>
              <a:t>ПРЕДЛОЖЕНИЯХ 15, 17 МЫ ЧИТАЕМ О ТОМ, КАК НЕЗНАКОМЕЦ ОБЪЯСНЯЕТ СТАРИКУ ГЛУБОКИЙ  СМЫСЛ МИЛОСТЫНИ.</a:t>
            </a:r>
          </a:p>
          <a:p>
            <a:r>
              <a:rPr lang="ru-RU" sz="2800" dirty="0" smtClean="0">
                <a:effectLst/>
              </a:rPr>
              <a:t> </a:t>
            </a:r>
            <a:r>
              <a:rPr lang="ru-RU" sz="2800" dirty="0">
                <a:effectLst/>
              </a:rPr>
              <a:t>Тургенев пишет, что, отдавая, люди получают возможность «показать на деле, что они добры». Незнакомец убеждает старика в том, </a:t>
            </a:r>
            <a:r>
              <a:rPr lang="ru-RU" sz="2800" dirty="0" smtClean="0">
                <a:effectLst/>
              </a:rPr>
              <a:t>что, </a:t>
            </a:r>
            <a:r>
              <a:rPr lang="ru-RU" sz="2800" dirty="0">
                <a:effectLst/>
              </a:rPr>
              <a:t>если тот был добрым в богатстве, он должен остаться добрым и в бедности, помогая другим проявить милосердие. Эти слова оказываются для нищего духовной милостыней, успокаивают его, прогоняют мысли о стыде.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6344136"/>
      </p:ext>
    </p:extLst>
  </p:cSld>
  <p:clrMapOvr>
    <a:masterClrMapping/>
  </p:clrMapOvr>
  <p:transition spd="med">
    <p:split orient="vert"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990600"/>
            <a:ext cx="8915400" cy="1143000"/>
          </a:xfrm>
        </p:spPr>
        <p:txBody>
          <a:bodyPr/>
          <a:lstStyle/>
          <a:p>
            <a:pPr algn="l"/>
            <a:r>
              <a:rPr lang="ru-RU" sz="3600" b="1" dirty="0" smtClean="0">
                <a:solidFill>
                  <a:srgbClr val="FFFFCC"/>
                </a:solidFill>
              </a:rPr>
              <a:t>    Последовательность </a:t>
            </a:r>
            <a:r>
              <a:rPr lang="ru-RU" sz="3600" b="1" dirty="0">
                <a:solidFill>
                  <a:srgbClr val="FFFFCC"/>
                </a:solidFill>
              </a:rPr>
              <a:t>действий</a:t>
            </a:r>
            <a:br>
              <a:rPr lang="ru-RU" sz="3600" b="1" dirty="0">
                <a:solidFill>
                  <a:srgbClr val="FFFFCC"/>
                </a:solidFill>
              </a:rPr>
            </a:br>
            <a:r>
              <a:rPr lang="ru-RU" sz="3600" b="1" dirty="0" smtClean="0">
                <a:solidFill>
                  <a:srgbClr val="FFFFCC"/>
                </a:solidFill>
              </a:rPr>
              <a:t>3.5 </a:t>
            </a:r>
            <a:r>
              <a:rPr lang="ru-RU" sz="3600" dirty="0">
                <a:effectLst/>
              </a:rPr>
              <a:t>укажите смысловую связь между примерами-иллюстрациями и проанализируйте её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600" y="2819400"/>
            <a:ext cx="8229600" cy="44958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effectLst/>
              </a:rPr>
              <a:t> мы </a:t>
            </a:r>
            <a:r>
              <a:rPr lang="ru-RU" dirty="0">
                <a:effectLst/>
              </a:rPr>
              <a:t>должны ответить на вопрос: «ПОЧЕМУ АВТОРУ НЕ ДОСТАТОЧНО ОДНОЙ ИЛЛЮСТРАЦИИ ПРОБЛЕМЫ, ЗАЧЕМ ОН, ПРОДОЛЖАЯ СВОЮ МЫСЛЬ, ВВОДИТ И ВТОРОЙ АРГУМЕНТ?»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4095020"/>
      </p:ext>
    </p:extLst>
  </p:cSld>
  <p:clrMapOvr>
    <a:masterClrMapping/>
  </p:clrMapOvr>
  <p:transition spd="med">
    <p:split orient="vert"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" y="274638"/>
            <a:ext cx="8915400" cy="1143000"/>
          </a:xfrm>
        </p:spPr>
        <p:txBody>
          <a:bodyPr/>
          <a:lstStyle/>
          <a:p>
            <a:r>
              <a:rPr lang="ru-RU" sz="4000" dirty="0" smtClean="0">
                <a:effectLst/>
              </a:rPr>
              <a:t>Смысловая </a:t>
            </a:r>
            <a:r>
              <a:rPr lang="ru-RU" sz="4000" dirty="0">
                <a:effectLst/>
              </a:rPr>
              <a:t>связь между примерами-иллюстрациями и </a:t>
            </a:r>
            <a:r>
              <a:rPr lang="ru-RU" sz="4000" dirty="0" smtClean="0">
                <a:effectLst/>
              </a:rPr>
              <a:t>её анализ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3400" y="2133600"/>
            <a:ext cx="8229600" cy="4495800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effectLst/>
              </a:rPr>
              <a:t>Эти примеры, дополняя друг друга, разъясняют читателю, в чём смысл милостыни. Они говорят о необходимости быть милосердными друг к другу, учат нас не стесняться доброты и помогать другим проявлять это </a:t>
            </a:r>
            <a:r>
              <a:rPr lang="ru-RU" dirty="0" smtClean="0">
                <a:effectLst/>
              </a:rPr>
              <a:t>качество.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1837706"/>
      </p:ext>
    </p:extLst>
  </p:cSld>
  <p:clrMapOvr>
    <a:masterClrMapping/>
  </p:clrMapOvr>
  <p:transition spd="med">
    <p:split orient="vert"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/>
              <a:t>Последовательность действий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 algn="ctr">
              <a:buFontTx/>
              <a:buNone/>
            </a:pPr>
            <a:r>
              <a:rPr lang="ru-RU" b="1" dirty="0">
                <a:solidFill>
                  <a:schemeClr val="tx2"/>
                </a:solidFill>
                <a:effectLst/>
              </a:rPr>
              <a:t>4.</a:t>
            </a:r>
            <a:r>
              <a:rPr lang="ru-RU" b="1" dirty="0">
                <a:effectLst/>
              </a:rPr>
              <a:t> </a:t>
            </a:r>
            <a:r>
              <a:rPr lang="ru-RU" b="1" dirty="0">
                <a:solidFill>
                  <a:schemeClr val="tx2"/>
                </a:solidFill>
                <a:effectLst/>
              </a:rPr>
              <a:t>Определить и сформулировать позицию автора </a:t>
            </a:r>
          </a:p>
          <a:p>
            <a:pPr marL="609600" indent="-609600" algn="ctr">
              <a:buFontTx/>
              <a:buNone/>
            </a:pPr>
            <a:r>
              <a:rPr lang="ru-RU" b="1" dirty="0">
                <a:solidFill>
                  <a:schemeClr val="tx2"/>
                </a:solidFill>
                <a:effectLst/>
              </a:rPr>
              <a:t>т.е. основную мысль текста </a:t>
            </a:r>
          </a:p>
          <a:p>
            <a:pPr marL="609600" indent="-609600" algn="ctr">
              <a:buFontTx/>
              <a:buNone/>
            </a:pPr>
            <a:endParaRPr lang="ru-RU" b="1" dirty="0">
              <a:solidFill>
                <a:schemeClr val="tx2"/>
              </a:solidFill>
              <a:effectLst/>
            </a:endParaRPr>
          </a:p>
          <a:p>
            <a:pPr marL="609600" indent="-609600" algn="ctr">
              <a:buFontTx/>
              <a:buNone/>
            </a:pPr>
            <a:r>
              <a:rPr lang="ru-RU" b="1" dirty="0">
                <a:effectLst/>
              </a:rPr>
              <a:t>     </a:t>
            </a:r>
            <a:r>
              <a:rPr lang="ru-RU" dirty="0">
                <a:effectLst/>
              </a:rPr>
              <a:t>(</a:t>
            </a:r>
            <a:r>
              <a:rPr lang="ru-RU" i="1" dirty="0">
                <a:effectLst/>
              </a:rPr>
              <a:t>Позиция автора должна быть определена по той проблеме, которую выбрали как основную</a:t>
            </a:r>
            <a:r>
              <a:rPr lang="ru-RU" dirty="0">
                <a:effectLst/>
              </a:rPr>
              <a:t>) </a:t>
            </a:r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/>
      <p:bldP spid="67587" grpId="0" uiExpand="1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70000"/>
              </a:lnSpc>
            </a:pPr>
            <a:r>
              <a:rPr lang="ru-RU" sz="3600" b="1"/>
              <a:t>Как определить основную мысль текста (позицию автора)?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/>
              <a:t>Она может быть предъявлена в начале текста и затем подтверждена какими-либо доводами и примерами</a:t>
            </a:r>
          </a:p>
          <a:p>
            <a:pPr algn="ctr">
              <a:buFont typeface="Wingdings" pitchFamily="2" charset="2"/>
              <a:buNone/>
            </a:pPr>
            <a:r>
              <a:rPr lang="ru-RU"/>
              <a:t>(</a:t>
            </a:r>
            <a:r>
              <a:rPr lang="ru-RU" i="1"/>
              <a:t>дедуктивный способ</a:t>
            </a:r>
            <a:r>
              <a:rPr lang="ru-RU"/>
              <a:t>)</a:t>
            </a:r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475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133600"/>
            <a:ext cx="8229600" cy="3962400"/>
          </a:xfrm>
        </p:spPr>
        <p:txBody>
          <a:bodyPr/>
          <a:lstStyle/>
          <a:p>
            <a:r>
              <a:rPr lang="ru-RU"/>
              <a:t>Основная мысль может быть сформулирована в конце текста – как вывод, ответ на проблемный вопрос, поставленный в начале </a:t>
            </a:r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3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685800" y="304800"/>
            <a:ext cx="7840412" cy="6324600"/>
          </a:xfrm>
        </p:spPr>
      </p:pic>
      <p:pic>
        <p:nvPicPr>
          <p:cNvPr id="4" name="Александр Малинин - Нища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7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ru-RU" sz="4000"/>
              <a:t>В художественном тексте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90600"/>
            <a:ext cx="8229600" cy="51054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   позиция автора не всегда формули-руется четко, она вытекает из содержа-ния текста, так что формулировать ее приходится самостоятельно. При этом нужно ответить на следующие вопросы: </a:t>
            </a:r>
          </a:p>
          <a:p>
            <a:r>
              <a:rPr lang="ru-RU"/>
              <a:t>   Что хотел сказать своим читателям  автор, создавая текст? </a:t>
            </a:r>
          </a:p>
          <a:p>
            <a:r>
              <a:rPr lang="ru-RU"/>
              <a:t>    Как автор оценивает описываемую конкретную ситуацию, поступки героев? </a:t>
            </a:r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Авторская позиция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</a:t>
            </a:r>
            <a:r>
              <a:rPr lang="ru-RU" sz="3600" dirty="0" smtClean="0"/>
              <a:t>Таким образом, авторская позиция заключается в том, что нищий, прося милостыню, помогает людям совершать добрые поступки.</a:t>
            </a:r>
            <a:endParaRPr lang="ru-RU" sz="3600" dirty="0"/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/>
              <a:t>Последовательность действий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>
              <a:buFontTx/>
              <a:buNone/>
            </a:pPr>
            <a:r>
              <a:rPr lang="ru-RU" b="1" dirty="0">
                <a:solidFill>
                  <a:schemeClr val="tx2"/>
                </a:solidFill>
                <a:effectLst/>
              </a:rPr>
              <a:t>5. Сформулировать </a:t>
            </a:r>
            <a:r>
              <a:rPr lang="ru-RU" b="1" dirty="0" smtClean="0">
                <a:solidFill>
                  <a:schemeClr val="tx2"/>
                </a:solidFill>
                <a:effectLst/>
              </a:rPr>
              <a:t>и обосновать свое </a:t>
            </a:r>
            <a:r>
              <a:rPr lang="ru-RU" b="1" dirty="0">
                <a:solidFill>
                  <a:schemeClr val="tx2"/>
                </a:solidFill>
                <a:effectLst/>
              </a:rPr>
              <a:t>отношение к </a:t>
            </a:r>
            <a:r>
              <a:rPr lang="ru-RU" b="1" dirty="0" smtClean="0">
                <a:solidFill>
                  <a:schemeClr val="tx2"/>
                </a:solidFill>
                <a:effectLst/>
              </a:rPr>
              <a:t>авторской </a:t>
            </a:r>
            <a:r>
              <a:rPr lang="ru-RU" b="1" dirty="0" smtClean="0">
                <a:solidFill>
                  <a:schemeClr val="tx2"/>
                </a:solidFill>
                <a:effectLst/>
              </a:rPr>
              <a:t>позиции</a:t>
            </a:r>
            <a:endParaRPr lang="ru-RU" b="1" dirty="0">
              <a:solidFill>
                <a:schemeClr val="tx2"/>
              </a:solidFill>
              <a:effectLst/>
            </a:endParaRPr>
          </a:p>
          <a:p>
            <a:pPr marL="609600" indent="-609600" algn="ctr">
              <a:buFontTx/>
              <a:buNone/>
            </a:pPr>
            <a:endParaRPr lang="ru-RU" b="1" dirty="0">
              <a:solidFill>
                <a:schemeClr val="tx2"/>
              </a:solidFill>
              <a:effectLst/>
            </a:endParaRPr>
          </a:p>
          <a:p>
            <a:pPr marL="609600" indent="-609600">
              <a:buFont typeface="Wingdings" pitchFamily="2" charset="2"/>
              <a:buNone/>
            </a:pPr>
            <a:r>
              <a:rPr lang="ru-RU" dirty="0">
                <a:solidFill>
                  <a:schemeClr val="tx2"/>
                </a:solidFill>
              </a:rPr>
              <a:t>     </a:t>
            </a:r>
            <a:r>
              <a:rPr lang="ru-RU" i="1" dirty="0"/>
              <a:t>При этом своя позиция может не совпадать с авторской («Трудно согласиться с автором в том, что…»)</a:t>
            </a:r>
          </a:p>
          <a:p>
            <a:pPr marL="609600" indent="-609600"/>
            <a:endParaRPr lang="ru-RU" i="1" dirty="0"/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304800"/>
            <a:ext cx="8915400" cy="1143000"/>
          </a:xfrm>
        </p:spPr>
        <p:txBody>
          <a:bodyPr/>
          <a:lstStyle/>
          <a:p>
            <a:r>
              <a:rPr lang="ru-RU" sz="4000" b="1" dirty="0" smtClean="0">
                <a:effectLst/>
              </a:rPr>
              <a:t/>
            </a:r>
            <a:br>
              <a:rPr lang="ru-RU" sz="4000" b="1" dirty="0" smtClean="0">
                <a:effectLst/>
              </a:rPr>
            </a:br>
            <a:r>
              <a:rPr lang="ru-RU" sz="4000" b="1" dirty="0" smtClean="0">
                <a:effectLst/>
              </a:rPr>
              <a:t>Что </a:t>
            </a:r>
            <a:r>
              <a:rPr lang="ru-RU" sz="4000" b="1" dirty="0">
                <a:effectLst/>
              </a:rPr>
              <a:t>мы можем использовать в качестве аргумента?</a:t>
            </a:r>
            <a:r>
              <a:rPr lang="ru-RU" sz="4000" dirty="0">
                <a:effectLst/>
              </a:rPr>
              <a:t/>
            </a:r>
            <a:br>
              <a:rPr lang="ru-RU" sz="4000" dirty="0">
                <a:effectLst/>
              </a:rPr>
            </a:br>
            <a:endParaRPr lang="ru-RU" sz="4000" b="1" dirty="0"/>
          </a:p>
        </p:txBody>
      </p:sp>
      <p:sp>
        <p:nvSpPr>
          <p:cNvPr id="829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05000"/>
            <a:ext cx="8229600" cy="43434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800" dirty="0"/>
              <a:t>Факты, события.</a:t>
            </a:r>
          </a:p>
          <a:p>
            <a:pPr>
              <a:lnSpc>
                <a:spcPct val="80000"/>
              </a:lnSpc>
            </a:pPr>
            <a:r>
              <a:rPr lang="ru-RU" sz="2800" dirty="0"/>
              <a:t>Выводы науки (теории, гипотезы, аксиомы).</a:t>
            </a:r>
          </a:p>
          <a:p>
            <a:pPr>
              <a:lnSpc>
                <a:spcPct val="80000"/>
              </a:lnSpc>
            </a:pPr>
            <a:r>
              <a:rPr lang="ru-RU" sz="2800" dirty="0"/>
              <a:t>Статистические данные. </a:t>
            </a:r>
          </a:p>
          <a:p>
            <a:pPr>
              <a:lnSpc>
                <a:spcPct val="80000"/>
              </a:lnSpc>
            </a:pPr>
            <a:r>
              <a:rPr lang="ru-RU" sz="2800" dirty="0"/>
              <a:t>Свидетельства очевидцев.</a:t>
            </a:r>
          </a:p>
          <a:p>
            <a:pPr>
              <a:lnSpc>
                <a:spcPct val="80000"/>
              </a:lnSpc>
            </a:pPr>
            <a:r>
              <a:rPr lang="ru-RU" sz="2800" dirty="0"/>
              <a:t>Ссылки на авторитетных людей, цитаты из их трудов и произведений.</a:t>
            </a:r>
          </a:p>
          <a:p>
            <a:pPr>
              <a:lnSpc>
                <a:spcPct val="80000"/>
              </a:lnSpc>
            </a:pPr>
            <a:r>
              <a:rPr lang="ru-RU" sz="2800" dirty="0"/>
              <a:t>Пословицы и поговорки, отражающие народную мудрость, опыт народа. </a:t>
            </a:r>
          </a:p>
          <a:p>
            <a:pPr>
              <a:lnSpc>
                <a:spcPct val="80000"/>
              </a:lnSpc>
            </a:pPr>
            <a:r>
              <a:rPr lang="ru-RU" sz="2800" dirty="0"/>
              <a:t>Общественное мнение, отражающее общепринятые нормы.</a:t>
            </a:r>
          </a:p>
          <a:p>
            <a:pPr>
              <a:lnSpc>
                <a:spcPct val="80000"/>
              </a:lnSpc>
            </a:pPr>
            <a:endParaRPr lang="ru-RU" sz="2800" dirty="0"/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153400" cy="838200"/>
          </a:xfrm>
        </p:spPr>
        <p:txBody>
          <a:bodyPr/>
          <a:lstStyle/>
          <a:p>
            <a:r>
              <a:rPr lang="ru-RU" dirty="0" smtClean="0"/>
              <a:t>Материалы для аргументации: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685800"/>
            <a:ext cx="8305800" cy="5410200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dirty="0" smtClean="0"/>
              <a:t>Пословицы:</a:t>
            </a:r>
          </a:p>
          <a:p>
            <a:pPr>
              <a:buNone/>
            </a:pPr>
            <a:r>
              <a:rPr lang="ru-RU" dirty="0" smtClean="0"/>
              <a:t>«От сумы да от тюрьмы не зарекайся»,</a:t>
            </a:r>
          </a:p>
          <a:p>
            <a:pPr>
              <a:buNone/>
            </a:pPr>
            <a:r>
              <a:rPr lang="ru-RU" dirty="0" smtClean="0"/>
              <a:t>«Пост приводит ко вратам рая, а милостыня отверзает их»,</a:t>
            </a:r>
          </a:p>
          <a:p>
            <a:pPr>
              <a:buNone/>
            </a:pPr>
            <a:r>
              <a:rPr lang="ru-RU" dirty="0" smtClean="0"/>
              <a:t>«И церкви не строй, а сиротство прикрой да нищету пристрой»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Рассказы </a:t>
            </a:r>
            <a:r>
              <a:rPr lang="ru-RU" dirty="0" smtClean="0"/>
              <a:t>И.А.Бунина «Слепой</a:t>
            </a:r>
            <a:r>
              <a:rPr lang="ru-RU" dirty="0" smtClean="0"/>
              <a:t>»</a:t>
            </a:r>
            <a:r>
              <a:rPr lang="ru-RU" dirty="0">
                <a:effectLst/>
              </a:rPr>
              <a:t> </a:t>
            </a:r>
            <a:r>
              <a:rPr lang="ru-RU" dirty="0" smtClean="0">
                <a:effectLst/>
              </a:rPr>
              <a:t>и </a:t>
            </a:r>
            <a:r>
              <a:rPr lang="ru-RU" dirty="0" err="1" smtClean="0">
                <a:effectLst/>
              </a:rPr>
              <a:t>В.Тендрякова</a:t>
            </a:r>
            <a:r>
              <a:rPr lang="ru-RU" dirty="0">
                <a:effectLst/>
              </a:rPr>
              <a:t> </a:t>
            </a:r>
            <a:r>
              <a:rPr lang="ru-RU" dirty="0">
                <a:effectLst/>
              </a:rPr>
              <a:t> </a:t>
            </a:r>
            <a:r>
              <a:rPr lang="ru-RU" dirty="0" smtClean="0">
                <a:effectLst/>
              </a:rPr>
              <a:t>«Хлеб</a:t>
            </a:r>
            <a:r>
              <a:rPr lang="ru-RU" dirty="0">
                <a:effectLst/>
              </a:rPr>
              <a:t> для собаки» </a:t>
            </a:r>
            <a:endParaRPr lang="ru-RU" dirty="0" smtClean="0"/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«Давая милостыню, вы отдаёте от себя часть своего, но и принимаете, и, может, ещё больше.»  (М. Зощенко)</a:t>
            </a:r>
            <a:endParaRPr lang="ru-RU" dirty="0"/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685800"/>
            <a:ext cx="8229600" cy="54102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dirty="0"/>
              <a:t>  </a:t>
            </a:r>
            <a:r>
              <a:rPr lang="ru-RU" dirty="0">
                <a:solidFill>
                  <a:schemeClr val="tx2"/>
                </a:solidFill>
              </a:rPr>
              <a:t>Своя позиция должна быть выражена четко, каждый аргумент – обозначен </a:t>
            </a:r>
            <a:r>
              <a:rPr lang="ru-RU" dirty="0" smtClean="0">
                <a:solidFill>
                  <a:schemeClr val="tx2"/>
                </a:solidFill>
              </a:rPr>
              <a:t>отдельно:</a:t>
            </a:r>
            <a:endParaRPr lang="ru-RU" dirty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</a:pPr>
            <a:r>
              <a:rPr lang="ru-RU" dirty="0"/>
              <a:t>Во-первых,…</a:t>
            </a:r>
          </a:p>
          <a:p>
            <a:pPr>
              <a:lnSpc>
                <a:spcPct val="90000"/>
              </a:lnSpc>
            </a:pPr>
            <a:r>
              <a:rPr lang="ru-RU" dirty="0"/>
              <a:t>Во-вторых,…</a:t>
            </a:r>
          </a:p>
          <a:p>
            <a:pPr>
              <a:lnSpc>
                <a:spcPct val="90000"/>
              </a:lnSpc>
            </a:pPr>
            <a:r>
              <a:rPr lang="ru-RU" dirty="0"/>
              <a:t>Наконец,…</a:t>
            </a:r>
          </a:p>
          <a:p>
            <a:pPr>
              <a:lnSpc>
                <a:spcPct val="90000"/>
              </a:lnSpc>
            </a:pPr>
            <a:r>
              <a:rPr lang="ru-RU" dirty="0"/>
              <a:t>Это подтверждается также…</a:t>
            </a:r>
          </a:p>
          <a:p>
            <a:pPr>
              <a:lnSpc>
                <a:spcPct val="90000"/>
              </a:lnSpc>
            </a:pPr>
            <a:r>
              <a:rPr lang="ru-RU" dirty="0"/>
              <a:t>К этому можно добавить…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dirty="0"/>
              <a:t>и</a:t>
            </a:r>
            <a:r>
              <a:rPr lang="ru-RU" dirty="0" smtClean="0"/>
              <a:t> </a:t>
            </a:r>
            <a:r>
              <a:rPr lang="ru-RU" dirty="0"/>
              <a:t>т.д.</a:t>
            </a:r>
          </a:p>
          <a:p>
            <a:pPr>
              <a:lnSpc>
                <a:spcPct val="90000"/>
              </a:lnSpc>
            </a:pPr>
            <a:endParaRPr lang="ru-RU" dirty="0"/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ru-RU" sz="3600" b="1"/>
              <a:t>Последовательность действий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AutoNum type="arabicPeriod" startAt="6"/>
            </a:pPr>
            <a:endParaRPr lang="ru-RU" b="1" dirty="0">
              <a:effectLst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b="1" dirty="0">
                <a:solidFill>
                  <a:schemeClr val="tx2"/>
                </a:solidFill>
                <a:effectLst/>
              </a:rPr>
              <a:t>     </a:t>
            </a:r>
            <a:r>
              <a:rPr lang="ru-RU" sz="3600" b="1" dirty="0">
                <a:solidFill>
                  <a:schemeClr val="tx2"/>
                </a:solidFill>
                <a:effectLst/>
              </a:rPr>
              <a:t>6. Проверить речевое оформление сочинения: </a:t>
            </a:r>
            <a:endParaRPr lang="ru-RU" sz="3600" b="1" dirty="0" smtClean="0">
              <a:solidFill>
                <a:schemeClr val="tx2"/>
              </a:solidFill>
              <a:effectLst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ru-RU" b="1" dirty="0">
              <a:solidFill>
                <a:schemeClr val="tx2"/>
              </a:solidFill>
              <a:effectLst/>
            </a:endParaRPr>
          </a:p>
          <a:p>
            <a:pPr marL="609600" indent="-609600">
              <a:lnSpc>
                <a:spcPct val="90000"/>
              </a:lnSpc>
              <a:spcBef>
                <a:spcPct val="0"/>
              </a:spcBef>
              <a:buClrTx/>
              <a:buSzTx/>
              <a:buFontTx/>
              <a:buBlip>
                <a:blip r:embed="rId2"/>
              </a:buBlip>
            </a:pPr>
            <a:r>
              <a:rPr lang="ru-RU" dirty="0">
                <a:effectLst/>
              </a:rPr>
              <a:t>Смысловую цельность, речевую связность и    последовательность изложения; </a:t>
            </a:r>
          </a:p>
          <a:p>
            <a:pPr marL="609600" indent="-609600">
              <a:lnSpc>
                <a:spcPct val="90000"/>
              </a:lnSpc>
              <a:spcBef>
                <a:spcPct val="0"/>
              </a:spcBef>
              <a:buClrTx/>
              <a:buSzTx/>
              <a:buFontTx/>
              <a:buBlip>
                <a:blip r:embed="rId2"/>
              </a:buBlip>
            </a:pPr>
            <a:r>
              <a:rPr lang="ru-RU" dirty="0">
                <a:effectLst/>
              </a:rPr>
              <a:t>абзацное членение; </a:t>
            </a:r>
          </a:p>
          <a:p>
            <a:pPr marL="609600" indent="-609600">
              <a:lnSpc>
                <a:spcPct val="90000"/>
              </a:lnSpc>
              <a:buSzTx/>
              <a:buFont typeface="Wingdings" pitchFamily="2" charset="2"/>
              <a:buBlip>
                <a:blip r:embed="rId2"/>
              </a:buBlip>
            </a:pPr>
            <a:r>
              <a:rPr lang="ru-RU" dirty="0">
                <a:effectLst/>
              </a:rPr>
              <a:t>точность и выразительность речи.</a:t>
            </a:r>
          </a:p>
          <a:p>
            <a:pPr marL="609600" indent="-609600">
              <a:lnSpc>
                <a:spcPct val="90000"/>
              </a:lnSpc>
              <a:buSzTx/>
              <a:buFont typeface="Wingdings" pitchFamily="2" charset="2"/>
              <a:buBlip>
                <a:blip r:embed="rId2"/>
              </a:buBlip>
            </a:pPr>
            <a:endParaRPr lang="ru-RU" dirty="0">
              <a:effectLst/>
            </a:endParaRPr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 uiExpand="1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/>
              <a:t>Последовательность действий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133600"/>
            <a:ext cx="8229600" cy="39624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dirty="0">
                <a:solidFill>
                  <a:schemeClr val="tx2"/>
                </a:solidFill>
              </a:rPr>
              <a:t>   </a:t>
            </a:r>
            <a:r>
              <a:rPr lang="ru-RU" b="1" dirty="0">
                <a:solidFill>
                  <a:schemeClr val="tx2"/>
                </a:solidFill>
              </a:rPr>
              <a:t>7.</a:t>
            </a:r>
            <a:r>
              <a:rPr lang="ru-RU" dirty="0">
                <a:solidFill>
                  <a:schemeClr val="tx2"/>
                </a:solidFill>
              </a:rPr>
              <a:t> </a:t>
            </a:r>
            <a:r>
              <a:rPr lang="ru-RU" b="1" dirty="0">
                <a:solidFill>
                  <a:schemeClr val="tx2"/>
                </a:solidFill>
                <a:effectLst/>
              </a:rPr>
              <a:t>Проверить соблюдение орфографических, синтаксических, языковых и речевых норм </a:t>
            </a:r>
          </a:p>
          <a:p>
            <a:pPr algn="ctr">
              <a:buFont typeface="Wingdings" pitchFamily="2" charset="2"/>
              <a:buNone/>
            </a:pPr>
            <a:endParaRPr lang="ru-RU" dirty="0">
              <a:solidFill>
                <a:schemeClr val="tx2"/>
              </a:solidFill>
              <a:effectLst/>
            </a:endParaRPr>
          </a:p>
          <a:p>
            <a:pPr>
              <a:buFont typeface="Wingdings" pitchFamily="2" charset="2"/>
              <a:buNone/>
            </a:pPr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6200" y="0"/>
            <a:ext cx="8229600" cy="1143000"/>
          </a:xfrm>
        </p:spPr>
        <p:txBody>
          <a:bodyPr/>
          <a:lstStyle/>
          <a:p>
            <a:r>
              <a:rPr lang="ru-RU" sz="2800" b="1" dirty="0"/>
              <a:t>Таблица для анализа текста  </a:t>
            </a:r>
            <a:r>
              <a:rPr lang="ru-RU" sz="2800" b="1" dirty="0" smtClean="0"/>
              <a:t>«Милостыня» И.С. Тургенева</a:t>
            </a:r>
            <a:endParaRPr lang="ru-RU" sz="2800" b="1" dirty="0"/>
          </a:p>
        </p:txBody>
      </p:sp>
      <p:graphicFrame>
        <p:nvGraphicFramePr>
          <p:cNvPr id="95428" name="Group 196"/>
          <p:cNvGraphicFramePr>
            <a:graphicFrameLocks noGrp="1"/>
          </p:cNvGraphicFramePr>
          <p:nvPr>
            <p:ph type="tbl" idx="4294967295"/>
            <p:extLst>
              <p:ext uri="{D42A27DB-BD31-4B8C-83A1-F6EECF244321}">
                <p14:modId xmlns:p14="http://schemas.microsoft.com/office/powerpoint/2010/main" val="1385577116"/>
              </p:ext>
            </p:extLst>
          </p:nvPr>
        </p:nvGraphicFramePr>
        <p:xfrm>
          <a:off x="304799" y="1066800"/>
          <a:ext cx="8477684" cy="5638800"/>
        </p:xfrm>
        <a:graphic>
          <a:graphicData uri="http://schemas.openxmlformats.org/drawingml/2006/table">
            <a:tbl>
              <a:tblPr/>
              <a:tblGrid>
                <a:gridCol w="719548"/>
                <a:gridCol w="910253"/>
                <a:gridCol w="1435584"/>
                <a:gridCol w="1435584"/>
                <a:gridCol w="1214032"/>
                <a:gridCol w="1143000"/>
                <a:gridCol w="1619683"/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Автор 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Назва-ние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текста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dirty="0" smtClean="0">
                          <a:effectLst/>
                        </a:rPr>
                        <a:t>Примеры-иллюстрации для комментария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Пояснения к примерам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Смысловая связь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Позиция автора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Обоснование своего отношения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310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И.С.Тур-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генев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Милос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тыня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Проблема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добра и милосердия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lang="ru-RU" sz="900" dirty="0" smtClean="0">
                          <a:effectLst/>
                        </a:rPr>
                        <a:t>В ПРЕДЛОЖЕНИЯХ 6-7 МЫ ЧИТАЕМ О ТОМ, ЧТО СТАРИК «…БОГАТСТВО РОЗДАЛ ДРУГИМ, ДРУЗЬЯМ И НЕДРУГАМ…». В 14 ПРЕДЛОЖЕНИИ АВТОР ПИШЕТ, ЧТО НИЩИЙ НЕ ЖАЛЕЕТ ОБ ЭТОМ.</a:t>
                      </a: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endParaRPr lang="ru-RU" sz="900" dirty="0" smtClean="0">
                        <a:effectLst/>
                      </a:endParaRP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endParaRPr lang="ru-RU" sz="900" dirty="0" smtClean="0">
                        <a:effectLst/>
                      </a:endParaRP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endParaRPr lang="ru-RU" sz="900" dirty="0" smtClean="0">
                        <a:effectLst/>
                      </a:endParaRP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lang="ru-RU" sz="900" dirty="0" smtClean="0">
                          <a:effectLst/>
                        </a:rPr>
                        <a:t>В ПРЕДЛОЖЕНИЯХ 15, 17 МЫ ЧИТАЕМ О ТОМ, КАК НЕЗНАКОМЕЦ ОБЪЯСНЯЕТ СТАРИКУ ГЛУБОКИЙ  СМЫСЛ МИЛОСТЫНИ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effectLst/>
                        </a:rPr>
                        <a:t>Тургеневу важно было показать, что любой может оказаться в положении нищего, он не осуждает героя. Рассказывая о его </a:t>
                      </a:r>
                      <a:r>
                        <a:rPr lang="ru-RU" sz="900" b="1" dirty="0" smtClean="0">
                          <a:effectLst/>
                        </a:rPr>
                        <a:t>доброте</a:t>
                      </a:r>
                      <a:r>
                        <a:rPr lang="ru-RU" sz="900" dirty="0" smtClean="0">
                          <a:effectLst/>
                        </a:rPr>
                        <a:t> в прошлой жизни, автор располагает читателя к старику, оправдывает его, вызывает наше сочувствие.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effectLst/>
                        </a:rPr>
                        <a:t>Тургенев пишет, что, отдавая, люди получают возможность «показать на деле, что они добры». Незнакомец убеждает старика в том, что, если тот был добрым в богатстве, он должен остаться добрым и в бедности, помогая другим проявить милосердие. Эти слова оказываются для нищего духовной милостыней, успокаивают его, прогоняют мысли о стыде.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</a:rPr>
                        <a:t>Эти примеры, дополняя друг друга, разъясняют читателю, в чём смысл милостыни. Они говорят о необходимости быть милосердными друг к другу, учат нас не стесняться доброты и помогать другим проявлять это качество.</a:t>
                      </a:r>
                      <a:endParaRPr lang="ru-RU" sz="1200" dirty="0" smtClean="0"/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Нищий, прося милостыню, помогает людям совершать добрые поступки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1.Народная мудрость гласит: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«Пост приводит к  вратам рая, а милостыня отверзает их»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Просит убогий, а подашь Богу»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2.Слова </a:t>
                      </a: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М.Зощенко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и </a:t>
                      </a: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Т.Шевченко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о милостыне.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0113" y="249382"/>
            <a:ext cx="62484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 3" pitchFamily="18" charset="2"/>
              <a:buNone/>
            </a:pPr>
            <a:r>
              <a:rPr lang="ru-RU" altLang="ru-RU" b="1" dirty="0">
                <a:latin typeface="Arial" pitchFamily="34" charset="0"/>
                <a:cs typeface="Arial" pitchFamily="34" charset="0"/>
              </a:rPr>
              <a:t>…</a:t>
            </a:r>
            <a:r>
              <a:rPr lang="ru-RU" altLang="ru-RU" sz="2800" b="1" dirty="0">
                <a:latin typeface="Arial" pitchFamily="34" charset="0"/>
                <a:cs typeface="Arial" pitchFamily="34" charset="0"/>
              </a:rPr>
              <a:t>Если тебе когда-нибудь захочется найти человека, который сможет преодолеть любую, самую невероятную трудность  и сделать тебя счастливым, когда этого не может больше никто, - просто посмотри в зеркало и скажи: "Привет!" </a:t>
            </a:r>
            <a:endParaRPr lang="en-US" altLang="ru-RU" sz="2800" b="1" dirty="0">
              <a:latin typeface="Arial" pitchFamily="34" charset="0"/>
              <a:cs typeface="Arial" pitchFamily="34" charset="0"/>
            </a:endParaRPr>
          </a:p>
          <a:p>
            <a:pPr>
              <a:buFont typeface="Wingdings 3" pitchFamily="18" charset="2"/>
              <a:buNone/>
            </a:pPr>
            <a:r>
              <a:rPr lang="en-US" altLang="ru-RU" sz="2800" b="1" dirty="0">
                <a:latin typeface="Arial" pitchFamily="34" charset="0"/>
                <a:cs typeface="Arial" pitchFamily="34" charset="0"/>
              </a:rPr>
              <a:t>                             </a:t>
            </a:r>
            <a:r>
              <a:rPr lang="en-US" altLang="ru-RU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sz="2800" b="1" dirty="0">
                <a:latin typeface="Arial" pitchFamily="34" charset="0"/>
                <a:cs typeface="Arial" pitchFamily="34" charset="0"/>
              </a:rPr>
              <a:t>Ричард Бах</a:t>
            </a:r>
          </a:p>
        </p:txBody>
      </p:sp>
      <p:pic>
        <p:nvPicPr>
          <p:cNvPr id="3" name="Picture 2" descr="C:\Users\Region\Desktop\картинки с шаттерстока\shutterstock_54581260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228600" y="3810000"/>
            <a:ext cx="2621513" cy="291608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</p:pic>
    </p:spTree>
    <p:extLst>
      <p:ext uri="{BB962C8B-B14F-4D97-AF65-F5344CB8AC3E}">
        <p14:creationId xmlns:p14="http://schemas.microsoft.com/office/powerpoint/2010/main" val="4034783576"/>
      </p:ext>
    </p:extLst>
  </p:cSld>
  <p:clrMapOvr>
    <a:masterClrMapping/>
  </p:clrMapOvr>
  <p:transition spd="med">
    <p:split orient="vert"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76200"/>
            <a:ext cx="7924800" cy="457200"/>
          </a:xfrm>
        </p:spPr>
        <p:txBody>
          <a:bodyPr/>
          <a:lstStyle/>
          <a:p>
            <a:r>
              <a:rPr lang="ru-RU" sz="2000" dirty="0">
                <a:effectLst/>
              </a:rPr>
              <a:t>Михаэль </a:t>
            </a:r>
            <a:r>
              <a:rPr lang="ru-RU" sz="2000" dirty="0" err="1">
                <a:effectLst/>
              </a:rPr>
              <a:t>Пахер</a:t>
            </a:r>
            <a:r>
              <a:rPr lang="ru-RU" sz="2000" dirty="0">
                <a:effectLst/>
              </a:rPr>
              <a:t>. Святой </a:t>
            </a:r>
            <a:r>
              <a:rPr lang="ru-RU" sz="2000" dirty="0" err="1">
                <a:effectLst/>
              </a:rPr>
              <a:t>Лауренс</a:t>
            </a:r>
            <a:r>
              <a:rPr lang="ru-RU" sz="2000" dirty="0">
                <a:effectLst/>
              </a:rPr>
              <a:t> раздает</a:t>
            </a:r>
            <a:r>
              <a:rPr lang="ru-RU" sz="2000" b="1" i="1" dirty="0">
                <a:effectLst/>
              </a:rPr>
              <a:t> </a:t>
            </a:r>
            <a:r>
              <a:rPr lang="ru-RU" sz="2000" dirty="0">
                <a:effectLst/>
              </a:rPr>
              <a:t>милостыню. 15 </a:t>
            </a:r>
            <a:r>
              <a:rPr lang="ru-RU" sz="2000" dirty="0" smtClean="0">
                <a:effectLst/>
              </a:rPr>
              <a:t>век.</a:t>
            </a:r>
            <a:endParaRPr lang="ru-RU" sz="2000" dirty="0">
              <a:effectLst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609600"/>
            <a:ext cx="5099445" cy="6119334"/>
          </a:xfrm>
        </p:spPr>
      </p:pic>
    </p:spTree>
    <p:extLst>
      <p:ext uri="{BB962C8B-B14F-4D97-AF65-F5344CB8AC3E}">
        <p14:creationId xmlns:p14="http://schemas.microsoft.com/office/powerpoint/2010/main" val="889683699"/>
      </p:ext>
    </p:extLst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shutterstock_1496369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28600"/>
            <a:ext cx="7488237" cy="423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7200" y="4876800"/>
            <a:ext cx="78486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kern="10" dirty="0">
                <a:latin typeface="Monotype Corsiva"/>
              </a:rPr>
              <a:t>Высоких </a:t>
            </a:r>
            <a:r>
              <a:rPr lang="ru-RU" sz="4400" b="1" kern="10" dirty="0" smtClean="0">
                <a:latin typeface="Monotype Corsiva"/>
              </a:rPr>
              <a:t>  баллов  на  экзамене</a:t>
            </a:r>
            <a:r>
              <a:rPr lang="ru-RU" sz="4400" b="1" kern="10" dirty="0">
                <a:latin typeface="Monotype Corsiva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644873002"/>
      </p:ext>
    </p:extLst>
  </p:cSld>
  <p:clrMapOvr>
    <a:masterClrMapping/>
  </p:clrMapOvr>
  <p:transition spd="med">
    <p:split orient="vert"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4400" y="914400"/>
            <a:ext cx="7188200" cy="5391150"/>
          </a:xfrm>
          <a:prstGeom prst="rect">
            <a:avLst/>
          </a:prstGeom>
        </p:spPr>
      </p:pic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" y="0"/>
            <a:ext cx="9067800" cy="457200"/>
          </a:xfrm>
        </p:spPr>
        <p:txBody>
          <a:bodyPr/>
          <a:lstStyle/>
          <a:p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John Bagnold Burgess (English, 1829-1897) The Church Door (</a:t>
            </a:r>
            <a: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Вход в церковь</a:t>
            </a:r>
            <a:r>
              <a:rPr lang="en-US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). 1889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469641"/>
            <a:ext cx="4800600" cy="6231179"/>
          </a:xfrm>
        </p:spPr>
      </p:pic>
    </p:spTree>
    <p:extLst>
      <p:ext uri="{BB962C8B-B14F-4D97-AF65-F5344CB8AC3E}">
        <p14:creationId xmlns:p14="http://schemas.microsoft.com/office/powerpoint/2010/main" val="3562392846"/>
      </p:ext>
    </p:extLst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600" y="609600"/>
            <a:ext cx="8786241" cy="6059477"/>
          </a:xfrm>
          <a:prstGeom prst="rect">
            <a:avLst/>
          </a:prstGeom>
        </p:spPr>
      </p:pic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азрез">
  <a:themeElements>
    <a:clrScheme name="Разрез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Разрез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зрез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зрез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2050</TotalTime>
  <Words>1637</Words>
  <Application>Microsoft Office PowerPoint</Application>
  <PresentationFormat>Экран (4:3)</PresentationFormat>
  <Paragraphs>207</Paragraphs>
  <Slides>60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60</vt:i4>
      </vt:variant>
    </vt:vector>
  </HeadingPairs>
  <TitlesOfParts>
    <vt:vector size="61" baseType="lpstr">
      <vt:lpstr>Разрез</vt:lpstr>
      <vt:lpstr>Презентация PowerPoint</vt:lpstr>
      <vt:lpstr>Алгоритм выполнения 27 задания: </vt:lpstr>
      <vt:lpstr>Последовательность действий</vt:lpstr>
      <vt:lpstr>Последовательность действий</vt:lpstr>
      <vt:lpstr>Презентация PowerPoint</vt:lpstr>
      <vt:lpstr>Михаэль Пахер. Святой Лауренс раздает милостыню. 15 век.</vt:lpstr>
      <vt:lpstr>Презентация PowerPoint</vt:lpstr>
      <vt:lpstr>John Bagnold Burgess (English, 1829-1897) The Church Door (Вход в церковь). 1889</vt:lpstr>
      <vt:lpstr>Презентация PowerPoint</vt:lpstr>
      <vt:lpstr>Гюстав Курбе. Молодые дамы из деревни раздают милостыню пастушке. 1851-52 гг.</vt:lpstr>
      <vt:lpstr>Презентация PowerPoint</vt:lpstr>
      <vt:lpstr>Евграф Семенович Сорокин (1821-1892) Нищая девочка-испанка. 1852 г.</vt:lpstr>
      <vt:lpstr> Давид. Велизарий, просящий милостыню. 1781 г. </vt:lpstr>
      <vt:lpstr>Презентация PowerPoint</vt:lpstr>
      <vt:lpstr>Ф. С. Журавлев (1836-1901) Дети-нищие. </vt:lpstr>
      <vt:lpstr>Презентация PowerPoint</vt:lpstr>
      <vt:lpstr>José Villegas Cordero (Spanish, 1844-1921) Nobleza y Caridad (Благородство и милосердие). </vt:lpstr>
      <vt:lpstr>Презентация PowerPoint</vt:lpstr>
      <vt:lpstr>Федор Андреевич Бронников (1827-1902) Нищая.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Милостыня. Анализ произведения И.С. Тургенева.</vt:lpstr>
      <vt:lpstr>Какова тема текста?  (Обычно отражена в названии)</vt:lpstr>
      <vt:lpstr>Презентация PowerPoint</vt:lpstr>
      <vt:lpstr>Проблема может быть</vt:lpstr>
      <vt:lpstr>Проблема может быть сформулирована  двумя способами:</vt:lpstr>
      <vt:lpstr>1. </vt:lpstr>
      <vt:lpstr>2.</vt:lpstr>
      <vt:lpstr>Но с чего начать сочинение?</vt:lpstr>
      <vt:lpstr>Проблема может быть сформулирована с помощью следующих речевых оборотов:</vt:lpstr>
      <vt:lpstr>Последовательность действий</vt:lpstr>
      <vt:lpstr>Презентация PowerPoint</vt:lpstr>
      <vt:lpstr>Презентация PowerPoint</vt:lpstr>
      <vt:lpstr>Презентация PowerPoint</vt:lpstr>
      <vt:lpstr>Последовательность действий 3.1 Подбираем два примера-иллюстрации из прочитанного текста. Помните, что пример не равен строго одному предложению. Это одна мысль, логическая часть текста, фрагмент, состоящий из одного или нескольких предложений.</vt:lpstr>
      <vt:lpstr>Как выбрать правильные примеры?</vt:lpstr>
      <vt:lpstr>Первый пример-иллюстрация</vt:lpstr>
      <vt:lpstr>Последовательность действий  3.2 К каждому примеру необходимо дать пояснение (толкование примера, объяснение его значимости и важности в раскрытии указанной проблемы)</vt:lpstr>
      <vt:lpstr>Пояснение к первому примеру</vt:lpstr>
      <vt:lpstr>Последовательность действий   3.3 подбираем второй пример-иллюстрацию  3.4 поясняем второй пример  </vt:lpstr>
      <vt:lpstr>Второй пример и пояснение к нему</vt:lpstr>
      <vt:lpstr>    Последовательность действий 3.5 укажите смысловую связь между примерами-иллюстрациями и проанализируйте её</vt:lpstr>
      <vt:lpstr>Смысловая связь между примерами-иллюстрациями и её анализ</vt:lpstr>
      <vt:lpstr>Последовательность действий</vt:lpstr>
      <vt:lpstr>Как определить основную мысль текста (позицию автора)?</vt:lpstr>
      <vt:lpstr>Презентация PowerPoint</vt:lpstr>
      <vt:lpstr>В художественном тексте</vt:lpstr>
      <vt:lpstr>Авторская позиция</vt:lpstr>
      <vt:lpstr>Последовательность действий</vt:lpstr>
      <vt:lpstr> Что мы можем использовать в качестве аргумента? </vt:lpstr>
      <vt:lpstr>Материалы для аргументации: </vt:lpstr>
      <vt:lpstr>Презентация PowerPoint</vt:lpstr>
      <vt:lpstr>Последовательность действий</vt:lpstr>
      <vt:lpstr>Последовательность действий</vt:lpstr>
      <vt:lpstr>Таблица для анализа текста  «Милостыня» И.С. Тургенева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Пользователь</cp:lastModifiedBy>
  <cp:revision>91</cp:revision>
  <cp:lastPrinted>1601-01-01T00:00:00Z</cp:lastPrinted>
  <dcterms:created xsi:type="dcterms:W3CDTF">1601-01-01T00:00:00Z</dcterms:created>
  <dcterms:modified xsi:type="dcterms:W3CDTF">2020-11-10T15:42:03Z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