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972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>
                <a:latin typeface="Arial Narrow" panose="020B0606020202030204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6B7CE1-A947-4B50-BB81-226967BBD8B1}" type="datetimeFigureOut">
              <a:rPr lang="en-US" smtClean="0"/>
              <a:t>3/19/2022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8C8C24-2C36-4284-B501-60403D0403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69770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6B7CE1-A947-4B50-BB81-226967BBD8B1}" type="datetimeFigureOut">
              <a:rPr lang="en-US" smtClean="0"/>
              <a:t>3/19/2022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8C8C24-2C36-4284-B501-60403D0403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67975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6B7CE1-A947-4B50-BB81-226967BBD8B1}" type="datetimeFigureOut">
              <a:rPr lang="en-US" smtClean="0"/>
              <a:t>3/19/2022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8C8C24-2C36-4284-B501-60403D0403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40344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6B7CE1-A947-4B50-BB81-226967BBD8B1}" type="datetimeFigureOut">
              <a:rPr lang="en-US" smtClean="0"/>
              <a:t>3/19/2022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8C8C24-2C36-4284-B501-60403D0403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4081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6B7CE1-A947-4B50-BB81-226967BBD8B1}" type="datetimeFigureOut">
              <a:rPr lang="en-US" smtClean="0"/>
              <a:t>3/19/2022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8C8C24-2C36-4284-B501-60403D0403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34926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6B7CE1-A947-4B50-BB81-226967BBD8B1}" type="datetimeFigureOut">
              <a:rPr lang="en-US" smtClean="0"/>
              <a:t>3/19/2022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8C8C24-2C36-4284-B501-60403D0403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00395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6B7CE1-A947-4B50-BB81-226967BBD8B1}" type="datetimeFigureOut">
              <a:rPr lang="en-US" smtClean="0"/>
              <a:t>3/19/2022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8C8C24-2C36-4284-B501-60403D0403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49854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6B7CE1-A947-4B50-BB81-226967BBD8B1}" type="datetimeFigureOut">
              <a:rPr lang="en-US" smtClean="0"/>
              <a:t>3/19/2022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8C8C24-2C36-4284-B501-60403D0403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32828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6B7CE1-A947-4B50-BB81-226967BBD8B1}" type="datetimeFigureOut">
              <a:rPr lang="en-US" smtClean="0"/>
              <a:t>3/19/2022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8C8C24-2C36-4284-B501-60403D0403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02986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6B7CE1-A947-4B50-BB81-226967BBD8B1}" type="datetimeFigureOut">
              <a:rPr lang="en-US" smtClean="0"/>
              <a:t>3/19/2022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8C8C24-2C36-4284-B501-60403D0403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22249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6B7CE1-A947-4B50-BB81-226967BBD8B1}" type="datetimeFigureOut">
              <a:rPr lang="en-US" smtClean="0"/>
              <a:t>3/19/2022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8C8C24-2C36-4284-B501-60403D0403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06307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36B7CE1-A947-4B50-BB81-226967BBD8B1}" type="datetimeFigureOut">
              <a:rPr lang="en-US" smtClean="0"/>
              <a:t>3/19/2022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F8C8C24-2C36-4284-B501-60403D0403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94940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kern="1200" cap="none" spc="0">
          <a:ln w="10160">
            <a:solidFill>
              <a:schemeClr val="bg1"/>
            </a:solidFill>
            <a:prstDash val="solid"/>
          </a:ln>
          <a:solidFill>
            <a:schemeClr val="bg1"/>
          </a:solidFill>
          <a:effectLst>
            <a:outerShdw blurRad="50800" dist="38100" algn="l" rotWithShape="0">
              <a:prstClr val="black">
                <a:alpha val="40000"/>
              </a:prstClr>
            </a:outerShdw>
          </a:effectLst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bg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bg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bg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1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2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1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1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1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1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32509" y="349132"/>
            <a:ext cx="5586153" cy="3541223"/>
          </a:xfrm>
        </p:spPr>
        <p:txBody>
          <a:bodyPr>
            <a:normAutofit/>
          </a:bodyPr>
          <a:lstStyle/>
          <a:p>
            <a:r>
              <a:rPr lang="ru-RU" i="1" dirty="0" smtClean="0">
                <a:solidFill>
                  <a:schemeClr val="accent6">
                    <a:lumMod val="20000"/>
                    <a:lumOff val="80000"/>
                  </a:schemeClr>
                </a:solidFill>
                <a:effectLst/>
              </a:rPr>
              <a:t>«ОН РОДИЛСЯ </a:t>
            </a:r>
            <a:r>
              <a:rPr lang="ru-RU" i="1" dirty="0">
                <a:solidFill>
                  <a:schemeClr val="accent6">
                    <a:lumMod val="20000"/>
                    <a:lumOff val="80000"/>
                  </a:schemeClr>
                </a:solidFill>
                <a:effectLst/>
              </a:rPr>
              <a:t>В СИБИРИ, ЧТОБЫ УДИВИТЬ ВЕСЬ </a:t>
            </a:r>
            <a:r>
              <a:rPr lang="ru-RU" i="1" dirty="0" smtClean="0">
                <a:solidFill>
                  <a:schemeClr val="accent6">
                    <a:lumMod val="20000"/>
                    <a:lumOff val="80000"/>
                  </a:schemeClr>
                </a:solidFill>
                <a:effectLst/>
              </a:rPr>
              <a:t>МИР»</a:t>
            </a:r>
            <a:endParaRPr lang="en-US" i="1" dirty="0">
              <a:solidFill>
                <a:schemeClr val="accent6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02872" y="4946073"/>
            <a:ext cx="4414058" cy="2177933"/>
          </a:xfrm>
        </p:spPr>
        <p:txBody>
          <a:bodyPr>
            <a:normAutofit/>
          </a:bodyPr>
          <a:lstStyle/>
          <a:p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Автор: учитель истории </a:t>
            </a:r>
          </a:p>
          <a:p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МКОУ </a:t>
            </a:r>
            <a:r>
              <a:rPr lang="ru-RU" sz="2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Яркульская</a:t>
            </a:r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СОШ Хоруженко Наталья Геннадьевна</a:t>
            </a:r>
          </a:p>
          <a:p>
            <a:r>
              <a:rPr lang="ru-RU" sz="2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Усть-Таркский</a:t>
            </a:r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район</a:t>
            </a:r>
          </a:p>
          <a:p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с.Яркуль</a:t>
            </a:r>
            <a:endParaRPr lang="en-US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43105" y="1546168"/>
            <a:ext cx="2683364" cy="35329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8131109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2425"/>
    </mc:Choice>
    <mc:Fallback>
      <p:transition spd="slow" advTm="1242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uiExpand="1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Объект 5"/>
          <p:cNvSpPr>
            <a:spLocks noGrp="1"/>
          </p:cNvSpPr>
          <p:nvPr>
            <p:ph sz="half" idx="1"/>
          </p:nvPr>
        </p:nvSpPr>
        <p:spPr>
          <a:xfrm>
            <a:off x="628650" y="606829"/>
            <a:ext cx="3886200" cy="5570134"/>
          </a:xfrm>
        </p:spPr>
        <p:txBody>
          <a:bodyPr>
            <a:normAutofit fontScale="70000" lnSpcReduction="20000"/>
          </a:bodyPr>
          <a:lstStyle/>
          <a:p>
            <a:pPr marL="0" indent="0" algn="ctr">
              <a:buNone/>
            </a:pPr>
            <a:r>
              <a:rPr lang="ru-RU" sz="3600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Третьей медали "Золотая Звезда" (№ 1) </a:t>
            </a:r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командир 9-й гвардейской дивизии гвардии подполковник </a:t>
            </a:r>
            <a:r>
              <a:rPr lang="ru-RU" sz="36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Покрышкин</a:t>
            </a:r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удостоен Указом Президиума Верховного Совета СССР от 19 августа 1944 года за « образцовое выполнение боевых заданий командования и геройские подвиги на фронте борьбы с немецко-фашистскими захватчиками».</a:t>
            </a:r>
            <a:b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3600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Он стал первым трижды Героем Советского Союза</a:t>
            </a:r>
          </a:p>
          <a:p>
            <a:endParaRPr lang="ru-RU" dirty="0"/>
          </a:p>
        </p:txBody>
      </p:sp>
      <p:pic>
        <p:nvPicPr>
          <p:cNvPr id="7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4788131" y="458791"/>
            <a:ext cx="3727219" cy="54044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6970488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0921"/>
    </mc:Choice>
    <mc:Fallback>
      <p:transition spd="slow" advTm="1092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4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199506"/>
            <a:ext cx="8099714" cy="881150"/>
          </a:xfrm>
        </p:spPr>
        <p:txBody>
          <a:bodyPr>
            <a:normAutofit fontScale="90000"/>
          </a:bodyPr>
          <a:lstStyle/>
          <a:p>
            <a:pPr algn="ctr"/>
            <a:r>
              <a:rPr lang="ru-RU" altLang="ru-RU" sz="3600" dirty="0" smtClean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altLang="ru-RU" sz="36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altLang="ru-RU" sz="3600" dirty="0" smtClean="0">
                <a:latin typeface="Arial" panose="020B0604020202020204" pitchFamily="34" charset="0"/>
                <a:cs typeface="Arial" panose="020B0604020202020204" pitchFamily="34" charset="0"/>
              </a:rPr>
              <a:t>Александр Иванович </a:t>
            </a:r>
            <a:r>
              <a:rPr lang="ru-RU" altLang="ru-RU" sz="36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Покрышкин</a:t>
            </a:r>
            <a:r>
              <a:rPr lang="ru-RU" altLang="ru-RU" sz="3600" dirty="0" smtClean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altLang="ru-RU" sz="36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altLang="ru-RU" sz="3600" dirty="0">
                <a:latin typeface="Arial" panose="020B0604020202020204" pitchFamily="34" charset="0"/>
                <a:cs typeface="Arial" panose="020B0604020202020204" pitchFamily="34" charset="0"/>
              </a:rPr>
              <a:t>Трижды Герой Советского Союза</a:t>
            </a:r>
            <a:endParaRPr lang="ru-RU" sz="3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760503" y="1370610"/>
            <a:ext cx="3836007" cy="5246756"/>
          </a:xfrm>
          <a:prstGeom prst="rect">
            <a:avLst/>
          </a:prstGeom>
          <a:noFill/>
          <a:ln/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1990655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6480"/>
    </mc:Choice>
    <mc:Fallback>
      <p:transition spd="slow" advTm="648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i="1" dirty="0" smtClean="0"/>
              <a:t>                                  </a:t>
            </a:r>
            <a:r>
              <a:rPr lang="ru-RU" sz="3600" i="1" dirty="0" smtClean="0">
                <a:latin typeface="Arial" panose="020B0604020202020204" pitchFamily="34" charset="0"/>
                <a:cs typeface="Arial" panose="020B0604020202020204" pitchFamily="34" charset="0"/>
              </a:rPr>
              <a:t>Автор книг:</a:t>
            </a:r>
            <a:endParaRPr lang="ru-RU" sz="3600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29150" y="1404851"/>
            <a:ext cx="3886200" cy="4772112"/>
          </a:xfrm>
        </p:spPr>
        <p:txBody>
          <a:bodyPr/>
          <a:lstStyle/>
          <a:p>
            <a:pPr algn="ctr">
              <a:buFontTx/>
              <a:buNone/>
            </a:pPr>
            <a:r>
              <a:rPr lang="ru-RU" alt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«Крылья истребителя»,</a:t>
            </a:r>
          </a:p>
          <a:p>
            <a:pPr algn="ctr">
              <a:buFontTx/>
              <a:buNone/>
            </a:pPr>
            <a:r>
              <a:rPr lang="ru-RU" alt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«Твоя почётная обязанность», «Небо войны», «Познать себя в бою».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5" name="Picture 5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28650" y="3782291"/>
            <a:ext cx="1873690" cy="2867892"/>
          </a:xfrm>
          <a:noFill/>
        </p:spPr>
      </p:pic>
      <p:pic>
        <p:nvPicPr>
          <p:cNvPr id="6" name="Рисунок 28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68119" y="1847486"/>
            <a:ext cx="1761031" cy="28183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2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54832" y="365126"/>
            <a:ext cx="1930673" cy="29560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5824067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9320"/>
    </mc:Choice>
    <mc:Fallback>
      <p:transition spd="slow" advTm="932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4422371" y="906087"/>
            <a:ext cx="4231178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Командуя дивизией, освобождал Польшу, Румынию, участвовал в Берлинской наступательной операции. </a:t>
            </a:r>
          </a:p>
          <a:p>
            <a:pPr algn="ctr">
              <a:defRPr/>
            </a:pPr>
            <a:r>
              <a:rPr lang="ru-RU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Войну закончил в Чехословакии (последний бой провёл 9 мая 1945 года над Прагой). Всего совершил более 650 боевых вылетов, в 156 воздушных боях сбил лично 59 (по неофициальным данным 75) и в группе 6 самолётов противника. </a:t>
            </a:r>
          </a:p>
          <a:p>
            <a:pPr algn="ctr">
              <a:defRPr/>
            </a:pPr>
            <a:r>
              <a:rPr lang="ru-RU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Во время парада Победы 24 июня 1945 года на Красной площади в Москве нёс Знамя Первого Украинского фронта.</a:t>
            </a:r>
          </a:p>
        </p:txBody>
      </p:sp>
      <p:pic>
        <p:nvPicPr>
          <p:cNvPr id="4" name="Рисунок 7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6102" y="906087"/>
            <a:ext cx="3776269" cy="5286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2223077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3080"/>
    </mc:Choice>
    <mc:Fallback>
      <p:transition spd="slow" advTm="1308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28650" y="565266"/>
            <a:ext cx="3885161" cy="5769032"/>
          </a:xfrm>
        </p:spPr>
        <p:txBody>
          <a:bodyPr>
            <a:normAutofit fontScale="62500" lnSpcReduction="20000"/>
          </a:bodyPr>
          <a:lstStyle/>
          <a:p>
            <a:pPr algn="ctr">
              <a:buNone/>
            </a:pPr>
            <a:r>
              <a:rPr lang="ru-RU" altLang="ru-RU" sz="3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После войны А.И. </a:t>
            </a:r>
            <a:r>
              <a:rPr lang="ru-RU" altLang="ru-RU" sz="3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Покрышкин</a:t>
            </a:r>
            <a:r>
              <a:rPr lang="ru-RU" altLang="ru-RU" sz="3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был назначен для дальнейшего прохождения службы в Группу генеральных инспекторов Министерства обороны СССР. Он уверенно вошел в коллектив военачальников, призванных бывать в войсках, работать в частях и соединениях, на крупных учениях, передавать свой богатый жизненный и боевой опыт. </a:t>
            </a:r>
          </a:p>
          <a:p>
            <a:pPr algn="ctr">
              <a:buNone/>
            </a:pPr>
            <a:r>
              <a:rPr lang="ru-RU" altLang="ru-RU" sz="3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		В частях и соединениях каждый приезд </a:t>
            </a:r>
            <a:r>
              <a:rPr lang="ru-RU" altLang="ru-RU" sz="3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Покрышкина</a:t>
            </a:r>
            <a:r>
              <a:rPr lang="ru-RU" altLang="ru-RU" sz="3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воспринимался как важное событие.</a:t>
            </a:r>
          </a:p>
          <a:p>
            <a:endParaRPr lang="ru-RU" dirty="0"/>
          </a:p>
        </p:txBody>
      </p:sp>
      <p:pic>
        <p:nvPicPr>
          <p:cNvPr id="5" name="Picture 4" descr="C:\Documents and Settings\библиотека.SH2.000\Мои документы\Покрышкин\Изображение 013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0189" y="457436"/>
            <a:ext cx="3885162" cy="60564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6137974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4680"/>
    </mc:Choice>
    <mc:Fallback>
      <p:transition spd="slow" advTm="1468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365127"/>
            <a:ext cx="7886700" cy="848532"/>
          </a:xfrm>
        </p:spPr>
        <p:txBody>
          <a:bodyPr>
            <a:normAutofit/>
          </a:bodyPr>
          <a:lstStyle/>
          <a:p>
            <a:pPr algn="ctr"/>
            <a:r>
              <a:rPr lang="ru-RU" altLang="ru-RU" sz="3200" dirty="0">
                <a:latin typeface="Arial" panose="020B0604020202020204" pitchFamily="34" charset="0"/>
                <a:cs typeface="Arial" panose="020B0604020202020204" pitchFamily="34" charset="0"/>
              </a:rPr>
              <a:t>В ПОСЛЕДНИЕ ГОДЫ ЖИЗНИ</a:t>
            </a:r>
            <a:endParaRPr lang="ru-RU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1529542"/>
            <a:ext cx="3887391" cy="4660122"/>
          </a:xfrm>
        </p:spPr>
        <p:txBody>
          <a:bodyPr>
            <a:normAutofit fontScale="25000" lnSpcReduction="20000"/>
          </a:bodyPr>
          <a:lstStyle/>
          <a:p>
            <a:pPr algn="ctr">
              <a:buNone/>
            </a:pPr>
            <a:r>
              <a:rPr lang="ru-RU" altLang="ru-RU" sz="7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Торжественно было отмечено 70-летие Александра Ивановича. 5 марта он был награжден шестым орденом Ленина.</a:t>
            </a:r>
          </a:p>
          <a:p>
            <a:pPr algn="ctr">
              <a:buNone/>
            </a:pPr>
            <a:r>
              <a:rPr lang="ru-RU" altLang="ru-RU" sz="7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	Однако болезнь не только не отпускала, но и прогрессировала, состояние </a:t>
            </a:r>
            <a:r>
              <a:rPr lang="ru-RU" altLang="ru-RU" sz="72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Покрышкина</a:t>
            </a:r>
            <a:r>
              <a:rPr lang="ru-RU" altLang="ru-RU" sz="7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продолжало ухудшаться. День ото дня иссякал запас жизненных сил, угасал могучий потенциал отпущенных природой возможностей. Он все чаще находился в больничных палатах.</a:t>
            </a:r>
          </a:p>
          <a:p>
            <a:pPr algn="ctr">
              <a:buNone/>
            </a:pPr>
            <a:r>
              <a:rPr lang="ru-RU" altLang="ru-RU" sz="7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		И в свой последний час он бредил тем, о чем вспоминал и думал всю свою жизнь. </a:t>
            </a:r>
          </a:p>
          <a:p>
            <a:pPr algn="ctr">
              <a:buNone/>
            </a:pPr>
            <a:r>
              <a:rPr lang="ru-RU" altLang="ru-RU" sz="7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 		Не стало </a:t>
            </a:r>
            <a:r>
              <a:rPr lang="ru-RU" altLang="ru-RU" sz="72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Покрышкина</a:t>
            </a:r>
            <a:r>
              <a:rPr lang="ru-RU" altLang="ru-RU" sz="7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13 ноября 1985 года. </a:t>
            </a:r>
          </a:p>
          <a:p>
            <a:endParaRPr lang="ru-RU" dirty="0"/>
          </a:p>
        </p:txBody>
      </p:sp>
      <p:pic>
        <p:nvPicPr>
          <p:cNvPr id="7" name="Picture 6" descr="C:\Documents and Settings\библиотека.SH2.000\Мои документы\Покрышкин\Изображение 016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29593" y="1529542"/>
            <a:ext cx="3395931" cy="5001852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5820634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7809"/>
    </mc:Choice>
    <mc:Fallback>
      <p:transition spd="slow" advTm="1780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altLang="ru-RU" sz="3200" dirty="0">
                <a:latin typeface="Arial" panose="020B0604020202020204" pitchFamily="34" charset="0"/>
                <a:cs typeface="Arial" panose="020B0604020202020204" pitchFamily="34" charset="0"/>
              </a:rPr>
              <a:t>ПАМЯТНИК </a:t>
            </a:r>
            <a:br>
              <a:rPr lang="ru-RU" altLang="ru-RU" sz="32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altLang="ru-RU" sz="3200" dirty="0">
                <a:latin typeface="Arial" panose="020B0604020202020204" pitchFamily="34" charset="0"/>
                <a:cs typeface="Arial" panose="020B0604020202020204" pitchFamily="34" charset="0"/>
              </a:rPr>
              <a:t>А.И. ПОКРЫШКИНУ</a:t>
            </a:r>
            <a:endParaRPr lang="ru-RU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9842" y="1690689"/>
            <a:ext cx="3868340" cy="4793238"/>
          </a:xfrm>
        </p:spPr>
        <p:txBody>
          <a:bodyPr>
            <a:normAutofit fontScale="62500" lnSpcReduction="20000"/>
          </a:bodyPr>
          <a:lstStyle/>
          <a:p>
            <a:pPr algn="ctr">
              <a:buFontTx/>
              <a:buNone/>
            </a:pPr>
            <a:r>
              <a:rPr lang="ru-RU" altLang="ru-RU" sz="3200" b="1" dirty="0">
                <a:latin typeface="Arial" panose="020B0604020202020204" pitchFamily="34" charset="0"/>
                <a:cs typeface="Arial" panose="020B0604020202020204" pitchFamily="34" charset="0"/>
              </a:rPr>
              <a:t>Память о нем живет. В сердцах всех, кто знал его, кто летал рядом, кто в небе войны вместе с ним громил фашистов. В делах коллективов и организаций, носящих его имя. </a:t>
            </a:r>
          </a:p>
          <a:p>
            <a:pPr algn="ctr">
              <a:buFontTx/>
              <a:buNone/>
            </a:pPr>
            <a:r>
              <a:rPr lang="ru-RU" altLang="ru-RU" sz="3200" b="1" dirty="0">
                <a:latin typeface="Arial" panose="020B0604020202020204" pitchFamily="34" charset="0"/>
                <a:cs typeface="Arial" panose="020B0604020202020204" pitchFamily="34" charset="0"/>
              </a:rPr>
              <a:t>		Память об Александре Ивановиче </a:t>
            </a:r>
            <a:r>
              <a:rPr lang="ru-RU" altLang="ru-RU" sz="3200" b="1" dirty="0" err="1">
                <a:latin typeface="Arial" panose="020B0604020202020204" pitchFamily="34" charset="0"/>
                <a:cs typeface="Arial" panose="020B0604020202020204" pitchFamily="34" charset="0"/>
              </a:rPr>
              <a:t>Покрышкине</a:t>
            </a:r>
            <a:r>
              <a:rPr lang="ru-RU" altLang="ru-RU" sz="3200" b="1" dirty="0">
                <a:latin typeface="Arial" panose="020B0604020202020204" pitchFamily="34" charset="0"/>
                <a:cs typeface="Arial" panose="020B0604020202020204" pitchFamily="34" charset="0"/>
              </a:rPr>
              <a:t> живет в мужестве, мастерстве, новаторстве. В подвигах летчиков новых поколений, овладевших современной техникой, усовершенствованными филигранными приемами выполнения полетных заданий, возросшими высотами и скоростями.</a:t>
            </a:r>
          </a:p>
          <a:p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498182" y="1681163"/>
            <a:ext cx="3887391" cy="823912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7" name="Picture 6" descr="C:\Documents and Settings\библиотека.SH2.000\Мои документы\Покрышкин\Изображение 015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054138" y="1681163"/>
            <a:ext cx="3312384" cy="4749707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7021423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4384"/>
    </mc:Choice>
    <mc:Fallback>
      <p:transition spd="slow" advTm="1438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altLang="ru-RU" sz="3200" dirty="0">
                <a:latin typeface="Arial" panose="020B0604020202020204" pitchFamily="34" charset="0"/>
                <a:cs typeface="Arial" panose="020B0604020202020204" pitchFamily="34" charset="0"/>
              </a:rPr>
              <a:t>Мемориальная доска в Новосибирске</a:t>
            </a:r>
            <a:endParaRPr lang="ru-RU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1681162"/>
            <a:ext cx="3887391" cy="4508501"/>
          </a:xfrm>
        </p:spPr>
        <p:txBody>
          <a:bodyPr>
            <a:normAutofit fontScale="77500" lnSpcReduction="20000"/>
          </a:bodyPr>
          <a:lstStyle/>
          <a:p>
            <a:pPr marL="0" indent="0" algn="ctr">
              <a:buNone/>
            </a:pPr>
            <a:r>
              <a:rPr lang="ru-RU" alt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Мемориальная доска в Новосибирске на здании заводоуправления завода "</a:t>
            </a:r>
            <a:r>
              <a:rPr lang="ru-RU" altLang="ru-RU" sz="36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Сибсельмаш</a:t>
            </a:r>
            <a:r>
              <a:rPr lang="ru-RU" alt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" по улице Станционная. Фото Вологодского Максима Валентиновича (город Новосибирск). </a:t>
            </a:r>
          </a:p>
          <a:p>
            <a:endParaRPr lang="ru-RU" dirty="0"/>
          </a:p>
        </p:txBody>
      </p:sp>
      <p:pic>
        <p:nvPicPr>
          <p:cNvPr id="7" name="Picture 5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32740" y="1690689"/>
            <a:ext cx="3865442" cy="4498974"/>
          </a:xfrm>
          <a:noFill/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5211729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8881"/>
    </mc:Choice>
    <mc:Fallback>
      <p:transition spd="slow" advTm="888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altLang="ru-RU" sz="4000" dirty="0">
                <a:latin typeface="Arial" panose="020B0604020202020204" pitchFamily="34" charset="0"/>
                <a:cs typeface="Arial" panose="020B0604020202020204" pitchFamily="34" charset="0"/>
              </a:rPr>
              <a:t>Памятник в Краснодаре</a:t>
            </a:r>
            <a:endParaRPr lang="ru-RU" sz="4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9842" y="1690688"/>
            <a:ext cx="3868340" cy="4801551"/>
          </a:xfrm>
        </p:spPr>
        <p:txBody>
          <a:bodyPr>
            <a:normAutofit fontScale="92500" lnSpcReduction="20000"/>
          </a:bodyPr>
          <a:lstStyle/>
          <a:p>
            <a:pPr marL="0" indent="0" algn="ctr">
              <a:buNone/>
            </a:pPr>
            <a:r>
              <a:rPr lang="ru-RU" alt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Расположен перед центральным входом парка </a:t>
            </a:r>
            <a:r>
              <a:rPr lang="ru-RU" altLang="ru-RU" sz="32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им.Горького</a:t>
            </a:r>
            <a:r>
              <a:rPr lang="ru-RU" alt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, у перекрестка улиц Постовой и Седина, напротив дома, где в конце тридцатых годов жил </a:t>
            </a:r>
            <a:r>
              <a:rPr lang="ru-RU" altLang="ru-RU" sz="32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А.И.Покрышкин</a:t>
            </a:r>
            <a:r>
              <a:rPr lang="ru-RU" alt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. Открыт 28 апреля 2005 года. </a:t>
            </a:r>
          </a:p>
          <a:p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Picture 5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617713" y="1690688"/>
            <a:ext cx="3898169" cy="4498975"/>
          </a:xfrm>
          <a:noFill/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5734131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1896"/>
    </mc:Choice>
    <mc:Fallback>
      <p:transition spd="slow" advTm="1189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38008" y="668857"/>
            <a:ext cx="3981796" cy="5727469"/>
          </a:xfrm>
        </p:spPr>
        <p:txBody>
          <a:bodyPr>
            <a:normAutofit/>
          </a:bodyPr>
          <a:lstStyle/>
          <a:p>
            <a:pPr algn="ctr">
              <a:lnSpc>
                <a:spcPct val="100000"/>
              </a:lnSpc>
            </a:pP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Александр Иванович </a:t>
            </a:r>
            <a:r>
              <a:rPr lang="ru-RU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Покрышкин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родился 6 (19) марта 1913 года в городе Новониколаевск (ныне - Новосибирск) в семье рабочего.  В 1928 году окончил 7 классов школы. Работал кровельщиком. После окончания ФЗУ работал слесарем-лекальщиком на заводе. </a:t>
            </a:r>
            <a:r>
              <a:rPr lang="ru-RU" sz="2400" dirty="0"/>
              <a:t/>
            </a:r>
            <a:br>
              <a:rPr lang="ru-RU" sz="2400" dirty="0"/>
            </a:br>
            <a:endParaRPr lang="en-US" sz="2400" dirty="0"/>
          </a:p>
        </p:txBody>
      </p:sp>
      <p:pic>
        <p:nvPicPr>
          <p:cNvPr id="4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636963" y="789709"/>
            <a:ext cx="3727219" cy="5051129"/>
          </a:xfr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9629359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9431"/>
    </mc:Choice>
    <mc:Fallback>
      <p:transition spd="slow" advTm="943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48500"/>
            <a:ext cx="7886700" cy="1325563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59823" y="831878"/>
            <a:ext cx="3969327" cy="5594465"/>
          </a:xfrm>
        </p:spPr>
        <p:txBody>
          <a:bodyPr>
            <a:normAutofit fontScale="77500" lnSpcReduction="20000"/>
          </a:bodyPr>
          <a:lstStyle/>
          <a:p>
            <a:pPr marL="0" indent="0" algn="ctr">
              <a:spcBef>
                <a:spcPts val="0"/>
              </a:spcBef>
              <a:buNone/>
              <a:defRPr/>
            </a:pPr>
            <a:r>
              <a:rPr lang="ru-RU" sz="29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В 1933 году окончил 3-ю Пермскую военную школу авиационных техников, в </a:t>
            </a:r>
            <a:r>
              <a:rPr lang="ru-RU" sz="29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1934 году  </a:t>
            </a:r>
            <a:r>
              <a:rPr lang="ru-RU" sz="29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- Ленинградскую </a:t>
            </a:r>
            <a:r>
              <a:rPr lang="ru-RU" sz="29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военно-теоретическую </a:t>
            </a:r>
            <a:r>
              <a:rPr lang="ru-RU" sz="29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авиашколу. В 1939 году с отличаем окончил 1-ю </a:t>
            </a:r>
            <a:r>
              <a:rPr lang="ru-RU" sz="29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Качинскую</a:t>
            </a:r>
            <a:r>
              <a:rPr lang="ru-RU" sz="29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военную авиационную школу лётчиков </a:t>
            </a:r>
            <a:endParaRPr lang="ru-RU" sz="29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spcBef>
                <a:spcPts val="0"/>
              </a:spcBef>
              <a:buNone/>
              <a:defRPr/>
            </a:pPr>
            <a:r>
              <a:rPr lang="ru-RU" sz="29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им</a:t>
            </a:r>
            <a:r>
              <a:rPr lang="ru-RU" sz="29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. А.Ф. </a:t>
            </a:r>
            <a:r>
              <a:rPr lang="ru-RU" sz="29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Мясникова</a:t>
            </a:r>
            <a:r>
              <a:rPr lang="ru-RU" sz="29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0" indent="0" algn="ctr">
              <a:spcBef>
                <a:spcPts val="0"/>
              </a:spcBef>
              <a:buNone/>
              <a:defRPr/>
            </a:pPr>
            <a:r>
              <a:rPr lang="ru-RU" sz="29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Направлен </a:t>
            </a:r>
            <a:r>
              <a:rPr lang="ru-RU" sz="29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служить в 55-й истребительный авиационный полк Одесского военного округа. В 1941 году старший лейтенант </a:t>
            </a:r>
            <a:r>
              <a:rPr lang="ru-RU" sz="29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Покрышкин</a:t>
            </a:r>
            <a:r>
              <a:rPr lang="ru-RU" sz="29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назначен заместителем командира эскадрильи. Одним из первых в полку освоил истребитель МиГ-3.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5" name="Picture 9" descr="C:\Documents and Settings\библиотека.SH2.000\Мои документы\Покрышкин\Изображение 003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026914" y="831878"/>
            <a:ext cx="3571563" cy="521208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6636250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6072"/>
    </mc:Choice>
    <mc:Fallback>
      <p:transition spd="slow" advTm="1607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29150" y="706582"/>
            <a:ext cx="3886200" cy="5470381"/>
          </a:xfrm>
        </p:spPr>
        <p:txBody>
          <a:bodyPr>
            <a:normAutofit fontScale="77500" lnSpcReduction="20000"/>
          </a:bodyPr>
          <a:lstStyle/>
          <a:p>
            <a:pPr marL="0" indent="0" algn="ctr">
              <a:buNone/>
            </a:pPr>
            <a:r>
              <a:rPr lang="ru-RU" altLang="ru-RU" sz="31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Весной 1941 года 55-й авиаполк готовился на полевой аэродром Маяки. Там предстояло овладевать новой техникой. Осенью 1941 года </a:t>
            </a:r>
            <a:r>
              <a:rPr lang="ru-RU" altLang="ru-RU" sz="31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Покрышкина</a:t>
            </a:r>
            <a:r>
              <a:rPr lang="ru-RU" altLang="ru-RU" sz="31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направили на курсы командиров звеньев. 	Александр Иванович один из первых освоил новый самолет МИГ - 3. Потом стал заниматься со своим ведомыми Леонидом Ткаченко и Петром </a:t>
            </a:r>
            <a:r>
              <a:rPr lang="ru-RU" altLang="ru-RU" sz="31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Довбней</a:t>
            </a:r>
            <a:r>
              <a:rPr lang="ru-RU" altLang="ru-RU" sz="31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и первым рапортовал командиру полка, что они готовы к боевому испытанию.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5" name="Picture 7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649" y="939339"/>
            <a:ext cx="4149246" cy="46917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8933508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2240"/>
    </mc:Choice>
    <mc:Fallback>
      <p:transition spd="slow" advTm="1224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28650" y="490452"/>
            <a:ext cx="3905024" cy="5686512"/>
          </a:xfrm>
        </p:spPr>
        <p:txBody>
          <a:bodyPr>
            <a:normAutofit fontScale="85000" lnSpcReduction="20000"/>
          </a:bodyPr>
          <a:lstStyle/>
          <a:p>
            <a:pPr marL="0" indent="0" algn="ctr">
              <a:buNone/>
            </a:pPr>
            <a:r>
              <a:rPr lang="ru-RU" sz="3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23 </a:t>
            </a:r>
            <a:r>
              <a:rPr lang="ru-RU" sz="3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июня в воздушном бою с пятью "Me-109" в районе реки Прут сбил одного из них, но и сам был подбит. С большим трудом дотянул до своего аэродрома и совершил посадку. </a:t>
            </a:r>
            <a:br>
              <a:rPr lang="ru-RU" sz="3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3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В начале 1942 года полк был переведён в тыл в </a:t>
            </a:r>
            <a:r>
              <a:rPr lang="ru-RU" sz="3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Заказвказье</a:t>
            </a:r>
            <a:r>
              <a:rPr lang="ru-RU" sz="3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. В числе других лётчиков освоил самолёт P-39 «</a:t>
            </a:r>
            <a:r>
              <a:rPr lang="ru-RU" sz="3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Аэрокобра</a:t>
            </a:r>
            <a:r>
              <a:rPr lang="ru-RU" sz="3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», даже перегонял эти самолёты из Ирана. </a:t>
            </a:r>
          </a:p>
          <a:p>
            <a:endParaRPr lang="ru-RU" dirty="0"/>
          </a:p>
        </p:txBody>
      </p:sp>
      <p:pic>
        <p:nvPicPr>
          <p:cNvPr id="5" name="Объект 4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4572000" y="898367"/>
            <a:ext cx="4004046" cy="3665320"/>
          </a:xfrm>
        </p:spPr>
      </p:pic>
      <p:sp>
        <p:nvSpPr>
          <p:cNvPr id="6" name="Прямоугольник 5"/>
          <p:cNvSpPr/>
          <p:nvPr/>
        </p:nvSpPr>
        <p:spPr>
          <a:xfrm>
            <a:off x="4878329" y="4896873"/>
            <a:ext cx="363702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Самолёт P-39 «</a:t>
            </a:r>
            <a:r>
              <a:rPr lang="ru-RU" sz="20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Аэрокобра</a:t>
            </a:r>
            <a:r>
              <a:rPr lang="ru-RU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»</a:t>
            </a:r>
            <a:endParaRPr lang="ru-RU" sz="2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132412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2969"/>
    </mc:Choice>
    <mc:Fallback>
      <p:transition spd="slow" advTm="1296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29150" y="631767"/>
            <a:ext cx="3886200" cy="5785658"/>
          </a:xfrm>
        </p:spPr>
        <p:txBody>
          <a:bodyPr>
            <a:normAutofit fontScale="92500" lnSpcReduction="10000"/>
          </a:bodyPr>
          <a:lstStyle/>
          <a:p>
            <a:pPr marL="0" indent="0" algn="ctr">
              <a:buNone/>
            </a:pP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Особо отличился во время боёв на Кубани. Именно здесь родилась его знаменитая формула: «Высота, скорость, манёвр, огонь». 12 апреля в воздушном бою в районе станицы Крымской прямо на глазах командующего  генерала </a:t>
            </a:r>
            <a:r>
              <a:rPr lang="ru-RU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К.А.Вершинина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сбил четыре Me-109. В этот же день сбил ещё 3 самолёта.</a:t>
            </a:r>
          </a:p>
        </p:txBody>
      </p:sp>
      <p:pic>
        <p:nvPicPr>
          <p:cNvPr id="5" name="Рисунок 46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628650" y="631767"/>
            <a:ext cx="3619211" cy="5428818"/>
          </a:xfr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800778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1929"/>
    </mc:Choice>
    <mc:Fallback>
      <p:transition spd="slow" advTm="1192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28650" y="714895"/>
            <a:ext cx="3886200" cy="5462068"/>
          </a:xfrm>
        </p:spPr>
        <p:txBody>
          <a:bodyPr>
            <a:normAutofit fontScale="55000" lnSpcReduction="20000"/>
          </a:bodyPr>
          <a:lstStyle/>
          <a:p>
            <a:pPr algn="ctr">
              <a:buNone/>
            </a:pPr>
            <a:r>
              <a:rPr lang="ru-RU" alt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Со второй половины апреля и до начала июня 1943 года происходили ожесточенные схватки между авиацией Северо-Кавказского фронта и силами 4-го воздушного флота германских люфтваффе. За короткий срок фашистская сторона потеряла свыше 1100 самолетов, из которых более 800 были сбиты в воздушных боях.</a:t>
            </a:r>
          </a:p>
          <a:p>
            <a:pPr algn="ctr">
              <a:buNone/>
            </a:pPr>
            <a:r>
              <a:rPr lang="ru-RU" alt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		Пополнил свой личный счет и А.И. </a:t>
            </a:r>
            <a:r>
              <a:rPr lang="ru-RU" altLang="ru-RU" sz="32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Покрышкин</a:t>
            </a:r>
            <a:r>
              <a:rPr lang="ru-RU" alt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. К апрелю 1943 года он совершил 354 боевых вылета и провел 54 воздушных боя, 13 вражеских самолетов сбил лично и 6 в составе группы. Эти достижения и послужили основанием для присвоения ему 24 мая 1943 года звания Героя Советского Союза.</a:t>
            </a:r>
          </a:p>
          <a:p>
            <a:endParaRPr lang="ru-RU" dirty="0"/>
          </a:p>
        </p:txBody>
      </p:sp>
      <p:pic>
        <p:nvPicPr>
          <p:cNvPr id="5" name="Picture 1030" descr="C:\Documents and Settings\библиотека.SH2.000\Мои документы\Покрышкин\Изображение 006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871258" y="556953"/>
            <a:ext cx="3644092" cy="5553127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585165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7600"/>
    </mc:Choice>
    <mc:Fallback>
      <p:transition spd="slow" advTm="176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29150" y="631767"/>
            <a:ext cx="3886200" cy="5545196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Звание Героя Советского Союза с вручением ордена Ленина и медали "Золотая Звезда"  гвардии капитану Александру Ивановичу </a:t>
            </a:r>
            <a:r>
              <a:rPr lang="ru-RU" sz="24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Покрышкину</a:t>
            </a: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присвоено Указом Президиума Верховного Совета СССР от 24 мая 1943 года за 354 боевых вылетов, 54 воздушных боёв, 13 лично и 6 в группе сбитых самолётов противника.</a:t>
            </a:r>
          </a:p>
        </p:txBody>
      </p:sp>
      <p:pic>
        <p:nvPicPr>
          <p:cNvPr id="5" name="Рисунок 85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628650" y="554223"/>
            <a:ext cx="4000500" cy="5700284"/>
          </a:xfr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6633046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0456"/>
    </mc:Choice>
    <mc:Fallback>
      <p:transition spd="slow" advTm="1045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7942" y="939338"/>
            <a:ext cx="8894618" cy="1670859"/>
          </a:xfrm>
        </p:spPr>
        <p:txBody>
          <a:bodyPr>
            <a:noAutofit/>
          </a:bodyPr>
          <a:lstStyle/>
          <a:p>
            <a:pPr algn="ctr"/>
            <a:r>
              <a:rPr lang="ru-RU" sz="1800" dirty="0">
                <a:latin typeface="Arial" panose="020B0604020202020204" pitchFamily="34" charset="0"/>
                <a:cs typeface="Arial" panose="020B0604020202020204" pitchFamily="34" charset="0"/>
              </a:rPr>
              <a:t>Второй медали "Золотая Звезда" (№ 10) гвардии майор </a:t>
            </a:r>
            <a:r>
              <a:rPr lang="ru-RU" sz="1800" dirty="0" err="1">
                <a:latin typeface="Arial" panose="020B0604020202020204" pitchFamily="34" charset="0"/>
                <a:cs typeface="Arial" panose="020B0604020202020204" pitchFamily="34" charset="0"/>
              </a:rPr>
              <a:t>Покрышкин</a:t>
            </a:r>
            <a:r>
              <a:rPr lang="ru-RU" sz="1800" dirty="0">
                <a:latin typeface="Arial" panose="020B0604020202020204" pitchFamily="34" charset="0"/>
                <a:cs typeface="Arial" panose="020B0604020202020204" pitchFamily="34" charset="0"/>
              </a:rPr>
              <a:t> А.И. удостоен Указом Президиума Верховного Совета СССР от 24 августа 1943 года за 455 боевых вылетов и 30 лично сбитых самолетов противника</a:t>
            </a:r>
            <a:r>
              <a:rPr lang="ru-RU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. Позже </a:t>
            </a:r>
            <a:r>
              <a:rPr lang="ru-RU" sz="1800" dirty="0">
                <a:latin typeface="Arial" panose="020B0604020202020204" pitchFamily="34" charset="0"/>
                <a:cs typeface="Arial" panose="020B0604020202020204" pitchFamily="34" charset="0"/>
              </a:rPr>
              <a:t>участвовал в боях над Чёрным морем и над Днепром.</a:t>
            </a:r>
            <a:br>
              <a:rPr lang="ru-RU" sz="18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800" dirty="0" err="1">
                <a:latin typeface="Arial" panose="020B0604020202020204" pitchFamily="34" charset="0"/>
                <a:cs typeface="Arial" panose="020B0604020202020204" pitchFamily="34" charset="0"/>
              </a:rPr>
              <a:t>Покрышкин</a:t>
            </a:r>
            <a:r>
              <a:rPr lang="ru-RU" sz="1800" dirty="0">
                <a:latin typeface="Arial" panose="020B0604020202020204" pitchFamily="34" charset="0"/>
                <a:cs typeface="Arial" panose="020B0604020202020204" pitchFamily="34" charset="0"/>
              </a:rPr>
              <a:t> был автором многих новых тактических приёмов истребителей. Всегда с собой носил альбом, в котором рисовал схемы воздушных боёв Одним из первых стал практиковать «свободную охоту». Сам он отлично пилотировал, досконально знал конструкцию самолёта Его тактику и боевые приёмы распространили затем на всех фронтах. В феврале 1944 года его вызвал в Москву главком ВВС А.А. Новиков и предложил занять должность начальника авиашколы, но </a:t>
            </a:r>
            <a:r>
              <a:rPr lang="ru-RU" sz="1800" dirty="0" err="1">
                <a:latin typeface="Arial" panose="020B0604020202020204" pitchFamily="34" charset="0"/>
                <a:cs typeface="Arial" panose="020B0604020202020204" pitchFamily="34" charset="0"/>
              </a:rPr>
              <a:t>Покрышкин</a:t>
            </a:r>
            <a:r>
              <a:rPr lang="ru-RU" sz="1800" dirty="0">
                <a:latin typeface="Arial" panose="020B0604020202020204" pitchFamily="34" charset="0"/>
                <a:cs typeface="Arial" panose="020B0604020202020204" pitchFamily="34" charset="0"/>
              </a:rPr>
              <a:t> отказался и вернулся на фронт</a:t>
            </a:r>
            <a:r>
              <a:rPr lang="ru-RU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br>
              <a:rPr lang="ru-RU" sz="18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ru-RU" sz="1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Рисунок 8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601883" y="3158836"/>
            <a:ext cx="4412609" cy="3677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8212390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3473"/>
    </mc:Choice>
    <mc:Fallback>
      <p:transition spd="slow" advTm="2347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7|2|1.2|1.6|1.3|1.5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4|0.9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7|1.2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5|0.6|1|1|1.4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5|1.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4|0.8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9|1.7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6|1.5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5|0.9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9|1.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|1.9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8|1.3|1.1|1.6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6|1.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4|1.4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6|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5|2.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6|1.2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6|1.8"/>
</p:tagLst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onstantia-Franklin Gothic Book">
      <a:majorFont>
        <a:latin typeface="Constantia" panose="02030602050306030303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Franklin Gothic Book" panose="020B0503020102020204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147</TotalTime>
  <Words>710</Words>
  <Application>Microsoft Office PowerPoint</Application>
  <PresentationFormat>Экран (4:3)</PresentationFormat>
  <Paragraphs>39</Paragraphs>
  <Slides>18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3" baseType="lpstr">
      <vt:lpstr>Arial</vt:lpstr>
      <vt:lpstr>Arial Narrow</vt:lpstr>
      <vt:lpstr>Constantia</vt:lpstr>
      <vt:lpstr>Franklin Gothic Book</vt:lpstr>
      <vt:lpstr>Office Theme</vt:lpstr>
      <vt:lpstr>«ОН РОДИЛСЯ В СИБИРИ, ЧТОБЫ УДИВИТЬ ВЕСЬ МИР»</vt:lpstr>
      <vt:lpstr> Александр Иванович Покрышкин родился 6 (19) марта 1913 года в городе Новониколаевск (ныне - Новосибирск) в семье рабочего.  В 1928 году окончил 7 классов школы. Работал кровельщиком. После окончания ФЗУ работал слесарем-лекальщиком на заводе.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Второй медали "Золотая Звезда" (№ 10) гвардии майор Покрышкин А.И. удостоен Указом Президиума Верховного Совета СССР от 24 августа 1943 года за 455 боевых вылетов и 30 лично сбитых самолетов противника. Позже участвовал в боях над Чёрным морем и над Днепром. Покрышкин был автором многих новых тактических приёмов истребителей. Всегда с собой носил альбом, в котором рисовал схемы воздушных боёв Одним из первых стал практиковать «свободную охоту». Сам он отлично пилотировал, досконально знал конструкцию самолёта Его тактику и боевые приёмы распространили затем на всех фронтах. В феврале 1944 года его вызвал в Москву главком ВВС А.А. Новиков и предложил занять должность начальника авиашколы, но Покрышкин отказался и вернулся на фронт. </vt:lpstr>
      <vt:lpstr>Презентация PowerPoint</vt:lpstr>
      <vt:lpstr> Александр Иванович Покрышкин Трижды Герой Советского Союза</vt:lpstr>
      <vt:lpstr>                                  Автор книг:</vt:lpstr>
      <vt:lpstr>Презентация PowerPoint</vt:lpstr>
      <vt:lpstr>Презентация PowerPoint</vt:lpstr>
      <vt:lpstr>В ПОСЛЕДНИЕ ГОДЫ ЖИЗНИ</vt:lpstr>
      <vt:lpstr>ПАМЯТНИК  А.И. ПОКРЫШКИНУ</vt:lpstr>
      <vt:lpstr>Мемориальная доска в Новосибирске</vt:lpstr>
      <vt:lpstr>Памятник в Краснодаре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Название презентации</dc:title>
  <dc:creator>pptforschool.ru</dc:creator>
  <cp:lastModifiedBy>Алексей</cp:lastModifiedBy>
  <cp:revision>14</cp:revision>
  <dcterms:created xsi:type="dcterms:W3CDTF">2018-04-10T10:44:17Z</dcterms:created>
  <dcterms:modified xsi:type="dcterms:W3CDTF">2022-03-19T07:06:26Z</dcterms:modified>
</cp:coreProperties>
</file>