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3" r:id="rId1"/>
  </p:sldMasterIdLst>
  <p:sldIdLst>
    <p:sldId id="274" r:id="rId2"/>
    <p:sldId id="275" r:id="rId3"/>
    <p:sldId id="269" r:id="rId4"/>
    <p:sldId id="276" r:id="rId5"/>
    <p:sldId id="278" r:id="rId6"/>
    <p:sldId id="279" r:id="rId7"/>
    <p:sldId id="272" r:id="rId8"/>
    <p:sldId id="280" r:id="rId9"/>
    <p:sldId id="271" r:id="rId10"/>
    <p:sldId id="273" r:id="rId11"/>
    <p:sldId id="270" r:id="rId12"/>
    <p:sldId id="281"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6014" autoAdjust="0"/>
    <p:restoredTop sz="94660"/>
  </p:normalViewPr>
  <p:slideViewPr>
    <p:cSldViewPr snapToGrid="0">
      <p:cViewPr>
        <p:scale>
          <a:sx n="61" d="100"/>
          <a:sy n="61" d="100"/>
        </p:scale>
        <p:origin x="-378" y="-264"/>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dirty="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dirty="0"/>
              <a:t>Образец подзаголовка</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2423916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dirty="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2467376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dirty="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dirty="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14576186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dirty="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dirty="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28609800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dirty="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dirty="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dirty="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 xmlns:p14="http://schemas.microsoft.com/office/powerpoint/2010/main" val="35036104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dirty="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dirty="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dirty="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24967197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16709659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dirty="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1763524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dirty="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1528163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dirty="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a:t>Образец текста</a:t>
            </a:r>
          </a:p>
        </p:txBody>
      </p:sp>
      <p:sp>
        <p:nvSpPr>
          <p:cNvPr id="4" name="Date Placeholder 3"/>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2405545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dirty="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4990529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ru-RU" dirty="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1486364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dirty="0"/>
              <a:t>Образец заголовка</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513214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267645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dirty="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1757550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dirty="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dirty="0"/>
              <a:t>Образец текста</a:t>
            </a:r>
          </a:p>
        </p:txBody>
      </p:sp>
      <p:sp>
        <p:nvSpPr>
          <p:cNvPr id="5" name="Date Placeholder 4"/>
          <p:cNvSpPr>
            <a:spLocks noGrp="1"/>
          </p:cNvSpPr>
          <p:nvPr>
            <p:ph type="dt" sz="half" idx="10"/>
          </p:nvPr>
        </p:nvSpPr>
        <p:spPr/>
        <p:txBody>
          <a:bodyPr/>
          <a:lstStyle/>
          <a:p>
            <a:fld id="{48A87A34-81AB-432B-8DAE-1953F412C126}" type="datetimeFigureOut">
              <a:rPr lang="en-US" dirty="0"/>
              <a:pPr/>
              <a:t>8/23/2022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2641444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dirty="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dirty="0"/>
              <a:pPr/>
              <a:t>8/23/2022</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dirty="0"/>
              <a:pPr/>
              <a:t>‹#›</a:t>
            </a:fld>
            <a:endParaRPr lang="en-US" dirty="0"/>
          </a:p>
        </p:txBody>
      </p:sp>
    </p:spTree>
    <p:extLst>
      <p:ext uri="{BB962C8B-B14F-4D97-AF65-F5344CB8AC3E}">
        <p14:creationId xmlns="" xmlns:p14="http://schemas.microsoft.com/office/powerpoint/2010/main" val="2391705902"/>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WmVLcj-XKn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dirty="0" smtClean="0"/>
              <a:t>Let’s watch a short video to say what we are going to speak about today: </a:t>
            </a:r>
            <a:r>
              <a:rPr lang="en-US" dirty="0" smtClean="0">
                <a:hlinkClick r:id="rId2"/>
              </a:rPr>
              <a:t>https://www.youtube.com/watch?v=WmVLcj-XKnM</a:t>
            </a:r>
            <a:r>
              <a:rPr lang="en-US" dirty="0" smtClean="0"/>
              <a:t/>
            </a:r>
            <a:br>
              <a:rPr lang="en-US" dirty="0" smtClean="0"/>
            </a:b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69763" y="624110"/>
            <a:ext cx="9334849" cy="1280890"/>
          </a:xfrm>
        </p:spPr>
        <p:txBody>
          <a:bodyPr>
            <a:normAutofit fontScale="90000"/>
          </a:bodyPr>
          <a:lstStyle/>
          <a:p>
            <a:r>
              <a:rPr lang="en-US" dirty="0" smtClean="0"/>
              <a:t>Choose any three words and make a sentence for each word. </a:t>
            </a:r>
            <a:br>
              <a:rPr lang="en-US" dirty="0" smtClean="0"/>
            </a:br>
            <a:endParaRPr lang="ru-RU" dirty="0"/>
          </a:p>
        </p:txBody>
      </p:sp>
      <p:sp>
        <p:nvSpPr>
          <p:cNvPr id="3" name="Содержимое 2"/>
          <p:cNvSpPr>
            <a:spLocks noGrp="1"/>
          </p:cNvSpPr>
          <p:nvPr>
            <p:ph idx="1"/>
          </p:nvPr>
        </p:nvSpPr>
        <p:spPr>
          <a:xfrm>
            <a:off x="2014779" y="2185261"/>
            <a:ext cx="9505331" cy="4091553"/>
          </a:xfrm>
        </p:spPr>
        <p:txBody>
          <a:bodyPr>
            <a:normAutofit/>
          </a:bodyPr>
          <a:lstStyle/>
          <a:p>
            <a:r>
              <a:rPr lang="en-US" sz="2400" dirty="0" smtClean="0"/>
              <a:t>Depend on – </a:t>
            </a:r>
            <a:r>
              <a:rPr lang="ru-RU" sz="2400" dirty="0" smtClean="0"/>
              <a:t>зависеть от </a:t>
            </a:r>
          </a:p>
          <a:p>
            <a:r>
              <a:rPr lang="en-US" sz="2400" dirty="0" smtClean="0"/>
              <a:t>Regard </a:t>
            </a:r>
            <a:r>
              <a:rPr lang="ru-RU" sz="2400" dirty="0" smtClean="0"/>
              <a:t> </a:t>
            </a:r>
            <a:r>
              <a:rPr lang="en-US" sz="2400" dirty="0" smtClean="0"/>
              <a:t>somebody/something – </a:t>
            </a:r>
            <a:r>
              <a:rPr lang="ru-RU" sz="2400" dirty="0" smtClean="0"/>
              <a:t>считаться</a:t>
            </a:r>
            <a:r>
              <a:rPr lang="en-US" sz="2400" dirty="0" smtClean="0"/>
              <a:t> </a:t>
            </a:r>
            <a:r>
              <a:rPr lang="ru-RU" sz="2400" dirty="0" smtClean="0"/>
              <a:t>с кем-то / чем-то</a:t>
            </a:r>
          </a:p>
          <a:p>
            <a:r>
              <a:rPr lang="en-US" sz="2400" dirty="0" smtClean="0"/>
              <a:t>Disregard </a:t>
            </a:r>
          </a:p>
          <a:p>
            <a:r>
              <a:rPr lang="en-US" sz="2400" dirty="0" smtClean="0"/>
              <a:t>Matter – </a:t>
            </a:r>
            <a:r>
              <a:rPr lang="ru-RU" sz="2400" dirty="0" smtClean="0"/>
              <a:t>предмет, дело, вопрос, иметь значение</a:t>
            </a:r>
          </a:p>
          <a:p>
            <a:r>
              <a:rPr lang="en-US" sz="2400" dirty="0" smtClean="0"/>
              <a:t>It doesn’t really matter – </a:t>
            </a:r>
            <a:r>
              <a:rPr lang="ru-RU" sz="2400" dirty="0" smtClean="0"/>
              <a:t>это неважно, не имеет значение</a:t>
            </a:r>
            <a:endParaRPr lang="en-US" sz="2400" dirty="0" smtClean="0"/>
          </a:p>
          <a:p>
            <a:r>
              <a:rPr lang="en-US" sz="2400" dirty="0" smtClean="0"/>
              <a:t>Determine – </a:t>
            </a:r>
            <a:r>
              <a:rPr lang="ru-RU" sz="2400" dirty="0" smtClean="0"/>
              <a:t>определять </a:t>
            </a:r>
          </a:p>
          <a:p>
            <a:r>
              <a:rPr lang="en-US" sz="2400" dirty="0" smtClean="0"/>
              <a:t>Prepare – </a:t>
            </a:r>
            <a:r>
              <a:rPr lang="ru-RU" sz="2400" dirty="0" smtClean="0"/>
              <a:t>подготавливать, готовить</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51309" y="624110"/>
            <a:ext cx="9753304" cy="1280890"/>
          </a:xfrm>
        </p:spPr>
        <p:txBody>
          <a:bodyPr>
            <a:normAutofit fontScale="90000"/>
          </a:bodyPr>
          <a:lstStyle/>
          <a:p>
            <a:r>
              <a:rPr lang="en-US" dirty="0" smtClean="0"/>
              <a:t>Express your opinion</a:t>
            </a:r>
            <a:r>
              <a:rPr lang="ru-RU" dirty="0" smtClean="0"/>
              <a:t/>
            </a:r>
            <a:br>
              <a:rPr lang="ru-RU" dirty="0" smtClean="0"/>
            </a:br>
            <a:r>
              <a:rPr lang="ru-RU" sz="3100" i="1" dirty="0" smtClean="0"/>
              <a:t>(Если ученикам удалось быстро справиться с предыдущими задания, то можно обсудить данные вопросы или задать в качестве домашней работы.)</a:t>
            </a:r>
            <a:r>
              <a:rPr lang="en-US" dirty="0" smtClean="0"/>
              <a:t/>
            </a:r>
            <a:br>
              <a:rPr lang="en-US" dirty="0" smtClean="0"/>
            </a:br>
            <a:endParaRPr lang="ru-RU" dirty="0"/>
          </a:p>
        </p:txBody>
      </p:sp>
      <p:sp>
        <p:nvSpPr>
          <p:cNvPr id="3" name="Содержимое 2"/>
          <p:cNvSpPr>
            <a:spLocks noGrp="1"/>
          </p:cNvSpPr>
          <p:nvPr>
            <p:ph idx="1"/>
          </p:nvPr>
        </p:nvSpPr>
        <p:spPr>
          <a:xfrm>
            <a:off x="1906291" y="2800028"/>
            <a:ext cx="9567324" cy="3777622"/>
          </a:xfrm>
        </p:spPr>
        <p:txBody>
          <a:bodyPr>
            <a:normAutofit/>
          </a:bodyPr>
          <a:lstStyle/>
          <a:p>
            <a:r>
              <a:rPr lang="en-US" sz="3200" dirty="0" smtClean="0"/>
              <a:t>Does our future really depend on Mother Nature?</a:t>
            </a:r>
            <a:endParaRPr lang="ru-RU" sz="3200" dirty="0" smtClean="0"/>
          </a:p>
          <a:p>
            <a:r>
              <a:rPr lang="en-US" sz="3200" dirty="0" smtClean="0"/>
              <a:t>Do our actions determine our fate?</a:t>
            </a:r>
          </a:p>
          <a:p>
            <a:r>
              <a:rPr lang="en-US" sz="3200" dirty="0" smtClean="0"/>
              <a:t>Do we evolve or degrade? </a:t>
            </a:r>
          </a:p>
          <a:p>
            <a:endParaRPr lang="ru-RU" sz="32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endParaRPr lang="ru-RU" dirty="0"/>
          </a:p>
        </p:txBody>
      </p:sp>
      <p:sp>
        <p:nvSpPr>
          <p:cNvPr id="3" name="Содержимое 2"/>
          <p:cNvSpPr>
            <a:spLocks noGrp="1"/>
          </p:cNvSpPr>
          <p:nvPr>
            <p:ph idx="1"/>
          </p:nvPr>
        </p:nvSpPr>
        <p:spPr>
          <a:xfrm>
            <a:off x="2589212" y="774915"/>
            <a:ext cx="8915400" cy="4857337"/>
          </a:xfrm>
        </p:spPr>
        <p:txBody>
          <a:bodyPr>
            <a:noAutofit/>
          </a:bodyPr>
          <a:lstStyle/>
          <a:p>
            <a:pPr>
              <a:buNone/>
            </a:pPr>
            <a:r>
              <a:rPr lang="ru-RU" sz="2800" dirty="0" smtClean="0"/>
              <a:t>    В зависимости от уровня знаний детей и времени, можно построить по-разному построить завершающую часть урока.</a:t>
            </a:r>
            <a:br>
              <a:rPr lang="ru-RU" sz="2800" dirty="0" smtClean="0"/>
            </a:br>
            <a:r>
              <a:rPr lang="ru-RU" sz="2800" dirty="0" smtClean="0"/>
              <a:t>1) Задать детям построить предложения с использованием всех слов со слайда 10 в качестве домашнего задания и потренировать монологическую речь, отвечая на вопросы со слайда 11 или устроить обсуждение, что более соответствовало бы теме урока «</a:t>
            </a:r>
            <a:r>
              <a:rPr lang="en-US" sz="2800" dirty="0" smtClean="0"/>
              <a:t>Let’s speak about Nature</a:t>
            </a:r>
            <a:r>
              <a:rPr lang="ru-RU" sz="2800" dirty="0" smtClean="0"/>
              <a:t>».</a:t>
            </a:r>
          </a:p>
          <a:p>
            <a:pPr>
              <a:buNone/>
            </a:pPr>
            <a:r>
              <a:rPr lang="ru-RU" sz="2800" dirty="0" smtClean="0"/>
              <a:t>    2) Задать на дом составить монологи на следующий урок и поработать со словами на уроке. </a:t>
            </a:r>
          </a:p>
          <a:p>
            <a:pPr>
              <a:buNone/>
            </a:pPr>
            <a:r>
              <a:rPr lang="ru-RU" sz="2800" dirty="0" smtClean="0"/>
              <a:t> </a:t>
            </a:r>
            <a:endParaRPr lang="ru-RU"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en-US" dirty="0" smtClean="0"/>
              <a:t>Look at the following </a:t>
            </a:r>
            <a:r>
              <a:rPr lang="en-US" dirty="0" err="1" smtClean="0"/>
              <a:t>spidergram</a:t>
            </a:r>
            <a:r>
              <a:rPr lang="en-US" dirty="0" smtClean="0"/>
              <a:t> and tell me what word unites all these ones. You can say this word in Russian. </a:t>
            </a:r>
            <a:endParaRPr lang="ru-RU" dirty="0"/>
          </a:p>
        </p:txBody>
      </p:sp>
      <p:sp>
        <p:nvSpPr>
          <p:cNvPr id="3" name="Содержимое 2"/>
          <p:cNvSpPr>
            <a:spLocks noGrp="1"/>
          </p:cNvSpPr>
          <p:nvPr>
            <p:ph idx="1"/>
          </p:nvPr>
        </p:nvSpPr>
        <p:spPr/>
        <p:txBody>
          <a:bodyPr/>
          <a:lstStyle/>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sp>
        <p:nvSpPr>
          <p:cNvPr id="4" name="Овал 3"/>
          <p:cNvSpPr/>
          <p:nvPr/>
        </p:nvSpPr>
        <p:spPr>
          <a:xfrm>
            <a:off x="4664990" y="2386738"/>
            <a:ext cx="3099661" cy="22162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Овал 4"/>
          <p:cNvSpPr/>
          <p:nvPr/>
        </p:nvSpPr>
        <p:spPr>
          <a:xfrm>
            <a:off x="3345051" y="0"/>
            <a:ext cx="2789695" cy="22162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soil</a:t>
            </a:r>
            <a:endParaRPr lang="ru-RU" dirty="0"/>
          </a:p>
        </p:txBody>
      </p:sp>
      <p:sp>
        <p:nvSpPr>
          <p:cNvPr id="6" name="Овал 5"/>
          <p:cNvSpPr/>
          <p:nvPr/>
        </p:nvSpPr>
        <p:spPr>
          <a:xfrm>
            <a:off x="707756" y="1591159"/>
            <a:ext cx="2789695" cy="22162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t>trees</a:t>
            </a:r>
            <a:endParaRPr lang="ru-RU" dirty="0"/>
          </a:p>
        </p:txBody>
      </p:sp>
      <p:sp>
        <p:nvSpPr>
          <p:cNvPr id="7" name="Овал 6"/>
          <p:cNvSpPr/>
          <p:nvPr/>
        </p:nvSpPr>
        <p:spPr>
          <a:xfrm>
            <a:off x="1929539" y="4331776"/>
            <a:ext cx="2789695" cy="22162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plants</a:t>
            </a:r>
            <a:endParaRPr lang="ru-RU" dirty="0"/>
          </a:p>
        </p:txBody>
      </p:sp>
      <p:sp>
        <p:nvSpPr>
          <p:cNvPr id="8" name="Овал 7"/>
          <p:cNvSpPr/>
          <p:nvPr/>
        </p:nvSpPr>
        <p:spPr>
          <a:xfrm>
            <a:off x="8234766" y="2577885"/>
            <a:ext cx="2789695" cy="22162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dirty="0" smtClean="0"/>
              <a:t>air</a:t>
            </a:r>
            <a:endParaRPr lang="ru-RU" dirty="0"/>
          </a:p>
        </p:txBody>
      </p:sp>
      <p:sp>
        <p:nvSpPr>
          <p:cNvPr id="9" name="Овал 8"/>
          <p:cNvSpPr/>
          <p:nvPr/>
        </p:nvSpPr>
        <p:spPr>
          <a:xfrm>
            <a:off x="7085308" y="0"/>
            <a:ext cx="3004089" cy="22162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t>ground</a:t>
            </a:r>
            <a:endParaRPr lang="ru-RU" dirty="0"/>
          </a:p>
        </p:txBody>
      </p:sp>
      <p:sp>
        <p:nvSpPr>
          <p:cNvPr id="10" name="Овал 9"/>
          <p:cNvSpPr/>
          <p:nvPr/>
        </p:nvSpPr>
        <p:spPr>
          <a:xfrm>
            <a:off x="6431797" y="4641742"/>
            <a:ext cx="2789695" cy="22162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t>Water </a:t>
            </a:r>
            <a:endParaRPr lang="ru-RU" dirty="0"/>
          </a:p>
        </p:txBody>
      </p:sp>
      <p:cxnSp>
        <p:nvCxnSpPr>
          <p:cNvPr id="12" name="Прямая со стрелкой 11"/>
          <p:cNvCxnSpPr/>
          <p:nvPr/>
        </p:nvCxnSpPr>
        <p:spPr>
          <a:xfrm flipV="1">
            <a:off x="7067227" y="2061275"/>
            <a:ext cx="681926" cy="61993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rot="10800000" flipV="1">
            <a:off x="4091553" y="4014061"/>
            <a:ext cx="619932" cy="4029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rot="10800000">
            <a:off x="3425127" y="3006674"/>
            <a:ext cx="1394847" cy="24797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Прямая со стрелкой 22"/>
          <p:cNvCxnSpPr/>
          <p:nvPr/>
        </p:nvCxnSpPr>
        <p:spPr>
          <a:xfrm rot="16200000" flipH="1">
            <a:off x="7297909" y="4260244"/>
            <a:ext cx="324564" cy="45393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 name="Прямая со стрелкой 24"/>
          <p:cNvCxnSpPr>
            <a:stCxn id="4" idx="0"/>
          </p:cNvCxnSpPr>
          <p:nvPr/>
        </p:nvCxnSpPr>
        <p:spPr>
          <a:xfrm rot="16200000" flipV="1">
            <a:off x="5788618" y="1960535"/>
            <a:ext cx="650928" cy="20147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788977" y="2991173"/>
            <a:ext cx="3177153" cy="1015663"/>
          </a:xfrm>
          <a:prstGeom prst="rect">
            <a:avLst/>
          </a:prstGeom>
          <a:noFill/>
        </p:spPr>
        <p:txBody>
          <a:bodyPr wrap="square" rtlCol="0">
            <a:spAutoFit/>
          </a:bodyPr>
          <a:lstStyle/>
          <a:p>
            <a:r>
              <a:rPr lang="en-US" sz="6000" dirty="0" smtClean="0">
                <a:solidFill>
                  <a:schemeClr val="bg1"/>
                </a:solidFill>
              </a:rPr>
              <a:t>Nature</a:t>
            </a:r>
            <a:endParaRPr lang="ru-RU" sz="2800" dirty="0">
              <a:solidFill>
                <a:schemeClr val="bg1"/>
              </a:solidFill>
            </a:endParaRPr>
          </a:p>
        </p:txBody>
      </p:sp>
      <p:cxnSp>
        <p:nvCxnSpPr>
          <p:cNvPr id="32" name="Прямая со стрелкой 31"/>
          <p:cNvCxnSpPr/>
          <p:nvPr/>
        </p:nvCxnSpPr>
        <p:spPr>
          <a:xfrm>
            <a:off x="7749153" y="3254644"/>
            <a:ext cx="511444" cy="1549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solidFill>
                  <a:schemeClr val="tx1"/>
                </a:solidFill>
              </a:rPr>
              <a:t>Let’s speak about Nature </a:t>
            </a:r>
            <a:endParaRPr lang="ru-RU" dirty="0">
              <a:solidFill>
                <a:schemeClr val="tx1"/>
              </a:solidFill>
            </a:endParaRPr>
          </a:p>
        </p:txBody>
      </p:sp>
      <p:sp>
        <p:nvSpPr>
          <p:cNvPr id="3" name="Подзаголовок 2"/>
          <p:cNvSpPr>
            <a:spLocks noGrp="1"/>
          </p:cNvSpPr>
          <p:nvPr>
            <p:ph type="subTitle" idx="1"/>
          </p:nvPr>
        </p:nvSpPr>
        <p:spPr/>
        <p:txBody>
          <a:bodyPr/>
          <a:lstStyle/>
          <a:p>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Now we are going to train our listening skills. </a:t>
            </a:r>
            <a:br>
              <a:rPr lang="en-US" dirty="0" smtClean="0"/>
            </a:br>
            <a:r>
              <a:rPr lang="en-US" dirty="0" smtClean="0"/>
              <a:t>I’ll give pieces of sheet with </a:t>
            </a:r>
            <a:r>
              <a:rPr lang="en-US" dirty="0" smtClean="0"/>
              <a:t>the</a:t>
            </a:r>
            <a:r>
              <a:rPr lang="en-US" dirty="0" smtClean="0"/>
              <a:t> </a:t>
            </a:r>
            <a:r>
              <a:rPr lang="en-US" dirty="0" smtClean="0"/>
              <a:t>monologue from the video. Your task is to fill in the gaps with the missing words. </a:t>
            </a:r>
            <a:endParaRPr lang="ru-RU" dirty="0"/>
          </a:p>
        </p:txBody>
      </p:sp>
      <p:sp>
        <p:nvSpPr>
          <p:cNvPr id="3" name="Содержимое 2"/>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Now, let’s check. </a:t>
            </a:r>
            <a:br>
              <a:rPr lang="en-US" dirty="0" smtClean="0"/>
            </a:br>
            <a:r>
              <a:rPr lang="en-US" dirty="0" smtClean="0"/>
              <a:t>Read line by line and try to translate. </a:t>
            </a:r>
            <a:r>
              <a:rPr lang="ru-RU" dirty="0" smtClean="0"/>
              <a:t/>
            </a:r>
            <a:br>
              <a:rPr lang="ru-RU" dirty="0" smtClean="0"/>
            </a:br>
            <a:r>
              <a:rPr lang="en-US" dirty="0" smtClean="0"/>
              <a:t>If you couldn’t understand something, don’t worry we will watch a fragment of the video once again to understand.  </a:t>
            </a:r>
            <a:br>
              <a:rPr lang="en-US" dirty="0" smtClean="0"/>
            </a:br>
            <a:r>
              <a:rPr lang="en-US" i="1" dirty="0" smtClean="0"/>
              <a:t>(</a:t>
            </a:r>
            <a:r>
              <a:rPr lang="ru-RU" i="1" dirty="0" smtClean="0"/>
              <a:t>на следующем слайде учитель отметил все предложения и после того как ученик озвучит фразу учитель её показывает для самопроверки)</a:t>
            </a:r>
            <a:endParaRPr lang="ru-RU" i="1" dirty="0"/>
          </a:p>
        </p:txBody>
      </p:sp>
      <p:sp>
        <p:nvSpPr>
          <p:cNvPr id="3" name="Содержимое 2"/>
          <p:cNvSpPr>
            <a:spLocks noGrp="1"/>
          </p:cNvSpPr>
          <p:nvPr>
            <p:ph idx="1"/>
          </p:nvPr>
        </p:nvSpPr>
        <p:spPr/>
        <p:txBody>
          <a:bodyPr/>
          <a:lstStyle/>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36907" y="433952"/>
            <a:ext cx="11065790" cy="6059837"/>
          </a:xfrm>
        </p:spPr>
        <p:txBody>
          <a:bodyPr>
            <a:normAutofit/>
          </a:bodyPr>
          <a:lstStyle/>
          <a:p>
            <a:r>
              <a:rPr lang="en-US" sz="2400" b="1" dirty="0"/>
              <a:t>1)</a:t>
            </a:r>
            <a:r>
              <a:rPr lang="en-US" sz="2400" dirty="0"/>
              <a:t> Julia Roberts speaks for </a:t>
            </a:r>
            <a:r>
              <a:rPr lang="en-US" sz="2400" b="1" u="sng" dirty="0"/>
              <a:t>M</a:t>
            </a:r>
            <a:r>
              <a:rPr lang="en-US" sz="2400" b="1" u="sng" dirty="0" smtClean="0"/>
              <a:t>other</a:t>
            </a:r>
            <a:r>
              <a:rPr lang="en-US" sz="2400" dirty="0" smtClean="0"/>
              <a:t> Nature</a:t>
            </a:r>
            <a:r>
              <a:rPr lang="en-US" sz="2400" dirty="0"/>
              <a:t>.</a:t>
            </a:r>
            <a:endParaRPr lang="ru-RU" sz="2400" dirty="0"/>
          </a:p>
          <a:p>
            <a:r>
              <a:rPr lang="en-US" sz="2400" b="1" dirty="0"/>
              <a:t>2)  </a:t>
            </a:r>
            <a:r>
              <a:rPr lang="en-US" sz="2400" dirty="0"/>
              <a:t>I've been here for over 4 </a:t>
            </a:r>
            <a:r>
              <a:rPr lang="en-US" sz="2400" b="1" u="sng" dirty="0" smtClean="0"/>
              <a:t>and a half  billion </a:t>
            </a:r>
            <a:r>
              <a:rPr lang="en-US" sz="2400" dirty="0" smtClean="0"/>
              <a:t>years</a:t>
            </a:r>
            <a:r>
              <a:rPr lang="en-US" sz="2400" dirty="0"/>
              <a:t>, 22500 times longer than you.</a:t>
            </a:r>
            <a:endParaRPr lang="ru-RU" sz="2400" dirty="0"/>
          </a:p>
          <a:p>
            <a:r>
              <a:rPr lang="en-US" sz="2400" b="1" dirty="0"/>
              <a:t>3) </a:t>
            </a:r>
            <a:r>
              <a:rPr lang="en-US" sz="2400" dirty="0"/>
              <a:t>I </a:t>
            </a:r>
            <a:r>
              <a:rPr lang="en-US" sz="2400" b="1" u="sng" dirty="0" smtClean="0"/>
              <a:t>don’t</a:t>
            </a:r>
            <a:r>
              <a:rPr lang="en-US" sz="2400" dirty="0" smtClean="0"/>
              <a:t> </a:t>
            </a:r>
            <a:r>
              <a:rPr lang="en-US" sz="2400" b="1" u="sng" dirty="0" smtClean="0"/>
              <a:t>really</a:t>
            </a:r>
            <a:r>
              <a:rPr lang="en-US" sz="2400" dirty="0" smtClean="0"/>
              <a:t> need </a:t>
            </a:r>
            <a:r>
              <a:rPr lang="en-US" sz="2400" dirty="0"/>
              <a:t>people. </a:t>
            </a:r>
            <a:endParaRPr lang="ru-RU" sz="2400" dirty="0"/>
          </a:p>
          <a:p>
            <a:r>
              <a:rPr lang="en-US" sz="2400" b="1" dirty="0"/>
              <a:t>4) </a:t>
            </a:r>
            <a:r>
              <a:rPr lang="en-US" sz="2400" dirty="0"/>
              <a:t>Your </a:t>
            </a:r>
            <a:r>
              <a:rPr lang="en-US" sz="2400" b="1" u="sng" dirty="0" smtClean="0"/>
              <a:t>future</a:t>
            </a:r>
            <a:r>
              <a:rPr lang="en-US" sz="2400" dirty="0" smtClean="0"/>
              <a:t> depends </a:t>
            </a:r>
            <a:r>
              <a:rPr lang="en-US" sz="2400" dirty="0"/>
              <a:t>on me.</a:t>
            </a:r>
            <a:endParaRPr lang="ru-RU" sz="2400" dirty="0"/>
          </a:p>
          <a:p>
            <a:r>
              <a:rPr lang="en-US" sz="2400" b="1" dirty="0"/>
              <a:t>5) </a:t>
            </a:r>
            <a:r>
              <a:rPr lang="en-US" sz="2400" dirty="0"/>
              <a:t>When I </a:t>
            </a:r>
            <a:r>
              <a:rPr lang="en-US" sz="2400" b="1" u="sng" dirty="0" smtClean="0"/>
              <a:t>falter</a:t>
            </a:r>
            <a:r>
              <a:rPr lang="en-US" sz="2400" dirty="0" smtClean="0"/>
              <a:t> you </a:t>
            </a:r>
            <a:r>
              <a:rPr lang="en-US" sz="2400" dirty="0"/>
              <a:t>falter.</a:t>
            </a:r>
            <a:endParaRPr lang="ru-RU" sz="2400" dirty="0"/>
          </a:p>
          <a:p>
            <a:r>
              <a:rPr lang="en-US" sz="2400" b="1" dirty="0"/>
              <a:t>6) </a:t>
            </a:r>
            <a:r>
              <a:rPr lang="en-US" sz="2400" dirty="0"/>
              <a:t>I have </a:t>
            </a:r>
            <a:r>
              <a:rPr lang="en-US" sz="2400" b="1" u="sng" dirty="0" smtClean="0"/>
              <a:t>fed</a:t>
            </a:r>
            <a:r>
              <a:rPr lang="en-US" sz="2400" dirty="0" smtClean="0"/>
              <a:t> species </a:t>
            </a:r>
            <a:r>
              <a:rPr lang="en-US" sz="2400" dirty="0"/>
              <a:t>greater than you.</a:t>
            </a:r>
            <a:endParaRPr lang="ru-RU" sz="2400" dirty="0"/>
          </a:p>
          <a:p>
            <a:r>
              <a:rPr lang="en-US" sz="2400" b="1" dirty="0"/>
              <a:t>7)</a:t>
            </a:r>
            <a:r>
              <a:rPr lang="en-US" sz="2400" dirty="0"/>
              <a:t> </a:t>
            </a:r>
            <a:r>
              <a:rPr lang="en-US" sz="2400" dirty="0" smtClean="0"/>
              <a:t>My </a:t>
            </a:r>
            <a:r>
              <a:rPr lang="en-US" sz="2400" b="1" u="sng" dirty="0" smtClean="0"/>
              <a:t>oceans</a:t>
            </a:r>
            <a:r>
              <a:rPr lang="en-US" sz="2400" dirty="0" smtClean="0"/>
              <a:t>, my </a:t>
            </a:r>
            <a:r>
              <a:rPr lang="en-US" sz="2400" dirty="0"/>
              <a:t>soil, my flowing </a:t>
            </a:r>
            <a:r>
              <a:rPr lang="en-US" sz="2400" b="1" u="sng" dirty="0"/>
              <a:t>streams</a:t>
            </a:r>
            <a:r>
              <a:rPr lang="en-US" sz="2400" dirty="0"/>
              <a:t>, my </a:t>
            </a:r>
            <a:r>
              <a:rPr lang="en-US" sz="2400" b="1" u="sng" dirty="0" smtClean="0"/>
              <a:t>forests</a:t>
            </a:r>
            <a:r>
              <a:rPr lang="en-US" sz="2400" dirty="0" smtClean="0"/>
              <a:t> - </a:t>
            </a:r>
            <a:r>
              <a:rPr lang="en-US" sz="2400" dirty="0"/>
              <a:t>they all can take you or </a:t>
            </a:r>
            <a:r>
              <a:rPr lang="en-US" sz="2400" b="1" u="sng" dirty="0" smtClean="0"/>
              <a:t>leave</a:t>
            </a:r>
            <a:r>
              <a:rPr lang="en-US" sz="2400" dirty="0" smtClean="0"/>
              <a:t> you</a:t>
            </a:r>
            <a:r>
              <a:rPr lang="en-US" sz="2400" dirty="0"/>
              <a:t>.</a:t>
            </a:r>
            <a:endParaRPr lang="ru-RU" sz="2400" dirty="0"/>
          </a:p>
          <a:p>
            <a:r>
              <a:rPr lang="en-US" sz="2400" b="1" dirty="0"/>
              <a:t>8)</a:t>
            </a:r>
            <a:r>
              <a:rPr lang="en-US" sz="2400" dirty="0"/>
              <a:t> … whether you regard or </a:t>
            </a:r>
            <a:r>
              <a:rPr lang="en-US" sz="2400" dirty="0" smtClean="0"/>
              <a:t> </a:t>
            </a:r>
            <a:r>
              <a:rPr lang="en-US" sz="2400" b="1" u="sng" dirty="0" smtClean="0"/>
              <a:t>disregard</a:t>
            </a:r>
            <a:r>
              <a:rPr lang="en-US" sz="2400" dirty="0" smtClean="0"/>
              <a:t> me</a:t>
            </a:r>
            <a:r>
              <a:rPr lang="en-US" sz="2400" dirty="0"/>
              <a:t>, doesn’t really </a:t>
            </a:r>
            <a:r>
              <a:rPr lang="en-US" sz="2400" b="1" u="sng" dirty="0" smtClean="0"/>
              <a:t>matter</a:t>
            </a:r>
            <a:r>
              <a:rPr lang="en-US" sz="2400" dirty="0" smtClean="0"/>
              <a:t> </a:t>
            </a:r>
            <a:r>
              <a:rPr lang="en-US" sz="2400" b="1" u="sng" dirty="0" smtClean="0"/>
              <a:t>to</a:t>
            </a:r>
            <a:r>
              <a:rPr lang="en-US" sz="2400" dirty="0" smtClean="0"/>
              <a:t> </a:t>
            </a:r>
            <a:r>
              <a:rPr lang="en-US" sz="2400" dirty="0"/>
              <a:t>me.</a:t>
            </a:r>
            <a:endParaRPr lang="ru-RU" sz="2400" dirty="0"/>
          </a:p>
          <a:p>
            <a:r>
              <a:rPr lang="en-US" sz="2400" b="1" dirty="0"/>
              <a:t>9) </a:t>
            </a:r>
            <a:r>
              <a:rPr lang="en-US" sz="2400" dirty="0"/>
              <a:t>Your </a:t>
            </a:r>
            <a:r>
              <a:rPr lang="en-US" sz="2400" b="1" u="sng" dirty="0" smtClean="0"/>
              <a:t>actions</a:t>
            </a:r>
            <a:r>
              <a:rPr lang="en-US" sz="2400" dirty="0" smtClean="0"/>
              <a:t> will </a:t>
            </a:r>
            <a:r>
              <a:rPr lang="en-US" sz="2400" dirty="0"/>
              <a:t>determine your fate.</a:t>
            </a:r>
            <a:endParaRPr lang="ru-RU" sz="2400" dirty="0"/>
          </a:p>
          <a:p>
            <a:r>
              <a:rPr lang="en-US" sz="2400" b="1" dirty="0"/>
              <a:t>10)  </a:t>
            </a:r>
            <a:r>
              <a:rPr lang="en-US" sz="2400" dirty="0"/>
              <a:t>I'm </a:t>
            </a:r>
            <a:r>
              <a:rPr lang="en-US" sz="2400" b="1" u="sng" dirty="0"/>
              <a:t>prepared</a:t>
            </a:r>
            <a:r>
              <a:rPr lang="en-US" sz="2400" dirty="0"/>
              <a:t> to </a:t>
            </a:r>
            <a:r>
              <a:rPr lang="en-US" sz="2400" dirty="0" smtClean="0"/>
              <a:t>evolve Are </a:t>
            </a:r>
            <a:r>
              <a:rPr lang="en-US" sz="2400" dirty="0"/>
              <a:t>you?</a:t>
            </a:r>
            <a:endParaRPr lang="ru-RU" sz="2400" dirty="0"/>
          </a:p>
          <a:p>
            <a:endParaRPr lang="ru-RU" sz="2400" dirty="0"/>
          </a:p>
        </p:txBody>
      </p:sp>
    </p:spTree>
    <p:extLst>
      <p:ext uri="{BB962C8B-B14F-4D97-AF65-F5344CB8AC3E}">
        <p14:creationId xmlns="" xmlns:p14="http://schemas.microsoft.com/office/powerpoint/2010/main" val="2473971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Ok, well done. </a:t>
            </a:r>
            <a:br>
              <a:rPr lang="en-US" dirty="0" smtClean="0"/>
            </a:br>
            <a:r>
              <a:rPr lang="en-US" dirty="0" smtClean="0"/>
              <a:t>Now let’s watch at some useful words from the video once again and translate them. </a:t>
            </a:r>
            <a:endParaRPr lang="ru-RU" dirty="0"/>
          </a:p>
        </p:txBody>
      </p:sp>
      <p:sp>
        <p:nvSpPr>
          <p:cNvPr id="3" name="Содержимое 2"/>
          <p:cNvSpPr>
            <a:spLocks noGrp="1"/>
          </p:cNvSpPr>
          <p:nvPr>
            <p:ph idx="1"/>
          </p:nvPr>
        </p:nvSpPr>
        <p:spPr/>
        <p:txBody>
          <a:bodyPr/>
          <a:lstStyle/>
          <a:p>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082725" y="624110"/>
            <a:ext cx="4757980" cy="1280890"/>
          </a:xfrm>
        </p:spPr>
        <p:txBody>
          <a:bodyPr>
            <a:normAutofit/>
          </a:bodyPr>
          <a:lstStyle/>
          <a:p>
            <a:r>
              <a:rPr lang="en-US" dirty="0" smtClean="0"/>
              <a:t>Now, write down the words</a:t>
            </a:r>
            <a:r>
              <a:rPr lang="ru-RU" dirty="0" smtClean="0"/>
              <a:t> </a:t>
            </a:r>
            <a:r>
              <a:rPr lang="en-US" dirty="0" smtClean="0"/>
              <a:t>in bold.</a:t>
            </a:r>
            <a:endParaRPr lang="ru-RU" dirty="0"/>
          </a:p>
        </p:txBody>
      </p:sp>
      <p:sp>
        <p:nvSpPr>
          <p:cNvPr id="3" name="Содержимое 2"/>
          <p:cNvSpPr>
            <a:spLocks noGrp="1"/>
          </p:cNvSpPr>
          <p:nvPr>
            <p:ph idx="1"/>
          </p:nvPr>
        </p:nvSpPr>
        <p:spPr>
          <a:xfrm>
            <a:off x="1580827" y="945397"/>
            <a:ext cx="9923785" cy="5703375"/>
          </a:xfrm>
        </p:spPr>
        <p:txBody>
          <a:bodyPr>
            <a:normAutofit fontScale="92500" lnSpcReduction="10000"/>
          </a:bodyPr>
          <a:lstStyle/>
          <a:p>
            <a:r>
              <a:rPr lang="en-US" sz="2400" b="1" dirty="0" smtClean="0"/>
              <a:t>Depend on – </a:t>
            </a:r>
            <a:r>
              <a:rPr lang="ru-RU" sz="2400" b="1" dirty="0" smtClean="0"/>
              <a:t>зависеть от </a:t>
            </a:r>
          </a:p>
          <a:p>
            <a:r>
              <a:rPr lang="en-US" sz="2400" dirty="0" smtClean="0"/>
              <a:t>Thrive – </a:t>
            </a:r>
            <a:r>
              <a:rPr lang="ru-RU" sz="2400" dirty="0" smtClean="0"/>
              <a:t>процветать, преуспевать </a:t>
            </a:r>
          </a:p>
          <a:p>
            <a:r>
              <a:rPr lang="en-US" sz="2400" dirty="0" smtClean="0"/>
              <a:t>Falter – </a:t>
            </a:r>
            <a:r>
              <a:rPr lang="ru-RU" sz="2400" dirty="0" smtClean="0"/>
              <a:t>слабеть</a:t>
            </a:r>
          </a:p>
          <a:p>
            <a:r>
              <a:rPr lang="en-US" sz="2400" dirty="0" smtClean="0"/>
              <a:t>Eon – </a:t>
            </a:r>
            <a:r>
              <a:rPr lang="ru-RU" sz="2400" dirty="0" smtClean="0"/>
              <a:t>вечность, эра </a:t>
            </a:r>
          </a:p>
          <a:p>
            <a:r>
              <a:rPr lang="en-US" sz="2400" b="1" dirty="0" smtClean="0"/>
              <a:t>Starve – </a:t>
            </a:r>
            <a:r>
              <a:rPr lang="ru-RU" sz="2400" b="1" dirty="0" smtClean="0"/>
              <a:t>морить голодом, лишать пищи</a:t>
            </a:r>
          </a:p>
          <a:p>
            <a:r>
              <a:rPr lang="en-US" sz="2400" b="1" dirty="0" smtClean="0"/>
              <a:t>Regard </a:t>
            </a:r>
            <a:r>
              <a:rPr lang="ru-RU" sz="2400" b="1" dirty="0" smtClean="0"/>
              <a:t> </a:t>
            </a:r>
            <a:r>
              <a:rPr lang="en-US" sz="2400" b="1" dirty="0" smtClean="0"/>
              <a:t>somebody/something – </a:t>
            </a:r>
            <a:r>
              <a:rPr lang="ru-RU" sz="2400" b="1" dirty="0" smtClean="0"/>
              <a:t>считаться</a:t>
            </a:r>
            <a:r>
              <a:rPr lang="en-US" sz="2400" b="1" dirty="0" smtClean="0"/>
              <a:t> </a:t>
            </a:r>
            <a:r>
              <a:rPr lang="ru-RU" sz="2400" b="1" dirty="0" smtClean="0"/>
              <a:t>с кем-то / чем-то</a:t>
            </a:r>
          </a:p>
          <a:p>
            <a:r>
              <a:rPr lang="en-US" sz="2400" b="1" dirty="0" smtClean="0"/>
              <a:t>Disregard </a:t>
            </a:r>
          </a:p>
          <a:p>
            <a:r>
              <a:rPr lang="en-US" sz="2400" dirty="0" smtClean="0"/>
              <a:t>Matter – </a:t>
            </a:r>
            <a:r>
              <a:rPr lang="ru-RU" sz="2400" dirty="0" smtClean="0"/>
              <a:t>предмет, дело, вопрос, иметь значение</a:t>
            </a:r>
          </a:p>
          <a:p>
            <a:r>
              <a:rPr lang="en-US" sz="2400" b="1" dirty="0" smtClean="0"/>
              <a:t>It doesn’t really matter – </a:t>
            </a:r>
            <a:r>
              <a:rPr lang="ru-RU" sz="2400" b="1" dirty="0" smtClean="0"/>
              <a:t>это неважно, не имеет значение</a:t>
            </a:r>
            <a:endParaRPr lang="en-US" sz="2400" b="1" dirty="0" smtClean="0"/>
          </a:p>
          <a:p>
            <a:r>
              <a:rPr lang="en-US" sz="2400" b="1" dirty="0" smtClean="0"/>
              <a:t>Determine – </a:t>
            </a:r>
            <a:r>
              <a:rPr lang="ru-RU" sz="2400" b="1" dirty="0" smtClean="0"/>
              <a:t>определять </a:t>
            </a:r>
          </a:p>
          <a:p>
            <a:r>
              <a:rPr lang="en-US" sz="2400" b="1" dirty="0" smtClean="0"/>
              <a:t>Fate – </a:t>
            </a:r>
            <a:r>
              <a:rPr lang="ru-RU" sz="2400" b="1" dirty="0" smtClean="0"/>
              <a:t>судьба </a:t>
            </a:r>
          </a:p>
          <a:p>
            <a:r>
              <a:rPr lang="en-US" sz="2400" b="1" dirty="0" smtClean="0"/>
              <a:t>Prepare – </a:t>
            </a:r>
            <a:r>
              <a:rPr lang="ru-RU" sz="2400" b="1" dirty="0" smtClean="0"/>
              <a:t>подготавливать, готовить</a:t>
            </a:r>
          </a:p>
          <a:p>
            <a:r>
              <a:rPr lang="en-US" sz="2400" dirty="0" smtClean="0"/>
              <a:t>Evolve – </a:t>
            </a:r>
            <a:r>
              <a:rPr lang="ru-RU" sz="2400" dirty="0" smtClean="0"/>
              <a:t>эволюционировать, развиваться</a:t>
            </a:r>
            <a:endParaRPr lang="en-US" sz="2400" dirty="0" smtClean="0"/>
          </a:p>
          <a:p>
            <a:endParaRPr lang="ru-RU"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470</TotalTime>
  <Words>253</Words>
  <Application>Microsoft Office PowerPoint</Application>
  <PresentationFormat>Произвольный</PresentationFormat>
  <Paragraphs>52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Легкий дым</vt:lpstr>
      <vt:lpstr>Let’s watch a short video to say what we are going to speak about today: https://www.youtube.com/watch?v=WmVLcj-XKnM </vt:lpstr>
      <vt:lpstr>Look at the following spidergram and tell me what word unites all these ones. You can say this word in Russian. </vt:lpstr>
      <vt:lpstr>Слайд 3</vt:lpstr>
      <vt:lpstr>Let’s speak about Nature </vt:lpstr>
      <vt:lpstr>Now we are going to train our listening skills.  I’ll give pieces of sheet with the monologue from the video. Your task is to fill in the gaps with the missing words. </vt:lpstr>
      <vt:lpstr>Now, let’s check.  Read line by line and try to translate.  If you couldn’t understand something, don’t worry we will watch a fragment of the video once again to understand.   (на следующем слайде учитель отметил все предложения и после того как ученик озвучит фразу учитель её показывает для самопроверки)</vt:lpstr>
      <vt:lpstr>Слайд 7</vt:lpstr>
      <vt:lpstr>Ok, well done.  Now let’s watch at some useful words from the video once again and translate them. </vt:lpstr>
      <vt:lpstr>Now, write down the words in bold.</vt:lpstr>
      <vt:lpstr>Choose any three words and make a sentence for each word.  </vt:lpstr>
      <vt:lpstr>Express your opinion (Если ученикам удалось быстро справиться с предыдущими задания, то можно обсудить данные вопросы или задать в качестве домашней работы.) </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Я все виижу</dc:creator>
  <cp:lastModifiedBy>Наталья</cp:lastModifiedBy>
  <cp:revision>282</cp:revision>
  <dcterms:created xsi:type="dcterms:W3CDTF">2017-04-12T06:43:19Z</dcterms:created>
  <dcterms:modified xsi:type="dcterms:W3CDTF">2022-08-23T10:58:03Z</dcterms:modified>
</cp:coreProperties>
</file>