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1"/>
  </p:notesMasterIdLst>
  <p:sldIdLst>
    <p:sldId id="256" r:id="rId2"/>
    <p:sldId id="257" r:id="rId3"/>
    <p:sldId id="258" r:id="rId4"/>
    <p:sldId id="260" r:id="rId5"/>
    <p:sldId id="261" r:id="rId6"/>
    <p:sldId id="262" r:id="rId7"/>
    <p:sldId id="265" r:id="rId8"/>
    <p:sldId id="264" r:id="rId9"/>
    <p:sldId id="266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4" r:id="rId23"/>
    <p:sldId id="280" r:id="rId24"/>
    <p:sldId id="281" r:id="rId25"/>
    <p:sldId id="285" r:id="rId26"/>
    <p:sldId id="286" r:id="rId27"/>
    <p:sldId id="282" r:id="rId28"/>
    <p:sldId id="287" r:id="rId29"/>
    <p:sldId id="283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CB9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706" autoAdjust="0"/>
    <p:restoredTop sz="71186" autoAdjust="0"/>
  </p:normalViewPr>
  <p:slideViewPr>
    <p:cSldViewPr snapToGrid="0">
      <p:cViewPr>
        <p:scale>
          <a:sx n="66" d="100"/>
          <a:sy n="66" d="100"/>
        </p:scale>
        <p:origin x="-912" y="-2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BAE4F6-9416-422B-895E-3E51949200D3}" type="datetimeFigureOut">
              <a:rPr lang="en-US" smtClean="0"/>
              <a:pPr/>
              <a:t>10/8/2020</a:t>
            </a:fld>
            <a:endParaRPr lang="en-US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D8F2CD-6097-4B89-82F2-1954B8BFE5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34323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D8F2CD-6097-4B89-82F2-1954B8BFE58D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867883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AC188-5A95-4C05-9811-C3087980AABF}" type="datetimeFigureOut">
              <a:rPr lang="en-US" smtClean="0"/>
              <a:pPr/>
              <a:t>10/8/2020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C256A-0E57-4EA8-A0E5-678AF8D76A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521464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AC188-5A95-4C05-9811-C3087980AABF}" type="datetimeFigureOut">
              <a:rPr lang="en-US" smtClean="0"/>
              <a:pPr/>
              <a:t>10/8/2020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C256A-0E57-4EA8-A0E5-678AF8D76A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596596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AC188-5A95-4C05-9811-C3087980AABF}" type="datetimeFigureOut">
              <a:rPr lang="en-US" smtClean="0"/>
              <a:pPr/>
              <a:t>10/8/2020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C256A-0E57-4EA8-A0E5-678AF8D76A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42027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AC188-5A95-4C05-9811-C3087980AABF}" type="datetimeFigureOut">
              <a:rPr lang="en-US" smtClean="0"/>
              <a:pPr/>
              <a:t>10/8/2020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C256A-0E57-4EA8-A0E5-678AF8D76A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077443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AC188-5A95-4C05-9811-C3087980AABF}" type="datetimeFigureOut">
              <a:rPr lang="en-US" smtClean="0"/>
              <a:pPr/>
              <a:t>10/8/2020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C256A-0E57-4EA8-A0E5-678AF8D76A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77004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AC188-5A95-4C05-9811-C3087980AABF}" type="datetimeFigureOut">
              <a:rPr lang="en-US" smtClean="0"/>
              <a:pPr/>
              <a:t>10/8/2020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C256A-0E57-4EA8-A0E5-678AF8D76A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099106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AC188-5A95-4C05-9811-C3087980AABF}" type="datetimeFigureOut">
              <a:rPr lang="en-US" smtClean="0"/>
              <a:pPr/>
              <a:t>10/8/2020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C256A-0E57-4EA8-A0E5-678AF8D76A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410175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AC188-5A95-4C05-9811-C3087980AABF}" type="datetimeFigureOut">
              <a:rPr lang="en-US" smtClean="0"/>
              <a:pPr/>
              <a:t>10/8/2020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C256A-0E57-4EA8-A0E5-678AF8D76A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522015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AC188-5A95-4C05-9811-C3087980AABF}" type="datetimeFigureOut">
              <a:rPr lang="en-US" smtClean="0"/>
              <a:pPr/>
              <a:t>10/8/2020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C256A-0E57-4EA8-A0E5-678AF8D76A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86724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AC188-5A95-4C05-9811-C3087980AABF}" type="datetimeFigureOut">
              <a:rPr lang="en-US" smtClean="0"/>
              <a:pPr/>
              <a:t>10/8/2020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C256A-0E57-4EA8-A0E5-678AF8D76A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45383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AC188-5A95-4C05-9811-C3087980AABF}" type="datetimeFigureOut">
              <a:rPr lang="en-US" smtClean="0"/>
              <a:pPr/>
              <a:t>10/8/2020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C256A-0E57-4EA8-A0E5-678AF8D76A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511640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CAC188-5A95-4C05-9811-C3087980AABF}" type="datetimeFigureOut">
              <a:rPr lang="en-US" smtClean="0"/>
              <a:pPr/>
              <a:t>10/8/2020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C256A-0E57-4EA8-A0E5-678AF8D76A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46836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http://www.warheroes.ru/content/images/heroes/2hero/Shilin_A_P_0.jpg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https://russian7.ru/wp-content/uploads/2013/11/Katukov.jpg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gif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20.xml"/><Relationship Id="rId7" Type="http://schemas.openxmlformats.org/officeDocument/2006/relationships/slide" Target="slide14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5" Type="http://schemas.openxmlformats.org/officeDocument/2006/relationships/slide" Target="slide6.xml"/><Relationship Id="rId4" Type="http://schemas.openxmlformats.org/officeDocument/2006/relationships/slide" Target="slide23.xml"/><Relationship Id="rId9" Type="http://schemas.openxmlformats.org/officeDocument/2006/relationships/slide" Target="slide2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9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72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Есть такая профессия – Родину защищать!</a:t>
            </a:r>
            <a:endParaRPr lang="en-US" sz="72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03942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CB9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08344" y="185194"/>
            <a:ext cx="2245132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1265" name="Picture 1" descr="Маресье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8344" y="185194"/>
            <a:ext cx="4560426" cy="6454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896091" y="185194"/>
            <a:ext cx="7072132" cy="645475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896091" y="1219440"/>
            <a:ext cx="7072132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Маресьев</a:t>
            </a:r>
            <a:r>
              <a:rPr lang="ru-RU" sz="24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Алексей </a:t>
            </a:r>
            <a:r>
              <a:rPr lang="ru-RU" sz="2400" b="1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Петрович</a:t>
            </a:r>
            <a:endParaRPr lang="ru-RU" sz="2000" b="1" dirty="0" smtClean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ru-RU" sz="20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Летчик, полковник, Герой Советского </a:t>
            </a:r>
            <a:r>
              <a:rPr lang="ru-RU" sz="2000" b="1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Союза</a:t>
            </a:r>
          </a:p>
          <a:p>
            <a:endParaRPr lang="en-US" sz="2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4 апреля 1942г. в воздушном бою истребитель Маресьева был подбит. Пилот попытался совершить посадку на замершем озере, но самолет стал быстро терять высоту и упал на </a:t>
            </a:r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лес.</a:t>
            </a:r>
          </a:p>
          <a:p>
            <a:endParaRPr lang="ru-RU" sz="2000" dirty="0" smtClean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За беспримерное мужество, боевые заслуги и стремление защищать свою страну даже с ограниченными возможностями здоровья в 1943г. старшему лейтенанту Маресьеву было присвоено звание Героя Советского союза.</a:t>
            </a:r>
            <a:endParaRPr lang="en-US" sz="2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endParaRPr lang="en-US" dirty="0"/>
          </a:p>
        </p:txBody>
      </p:sp>
      <p:sp>
        <p:nvSpPr>
          <p:cNvPr id="7" name="Управляющая кнопка: возврат 6">
            <a:hlinkClick r:id="rId3" action="ppaction://hlinksldjump" highlightClick="1"/>
          </p:cNvPr>
          <p:cNvSpPr/>
          <p:nvPr/>
        </p:nvSpPr>
        <p:spPr>
          <a:xfrm>
            <a:off x="10868628" y="5651423"/>
            <a:ext cx="1099595" cy="988528"/>
          </a:xfrm>
          <a:prstGeom prst="actionButtonRetur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3405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CB9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67657" y="537028"/>
            <a:ext cx="10871200" cy="579120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62046" y="580571"/>
            <a:ext cx="1181775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Соберем </a:t>
            </a:r>
            <a:r>
              <a:rPr lang="ru-RU" sz="2400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пазл</a:t>
            </a:r>
            <a:r>
              <a:rPr lang="ru-RU" sz="2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и узнаем следующую </a:t>
            </a:r>
            <a:r>
              <a:rPr lang="ru-RU" sz="24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профессию.</a:t>
            </a:r>
            <a:endParaRPr lang="ru-RU" sz="2400" dirty="0" smtClean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endParaRPr lang="en-US" dirty="0"/>
          </a:p>
        </p:txBody>
      </p:sp>
      <p:pic>
        <p:nvPicPr>
          <p:cNvPr id="12292" name="Picture 4" descr="http://worldmilitary.org/img/2984130442-uzbekistan_artillery_troop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8068" y="1418895"/>
            <a:ext cx="4725706" cy="4741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37586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CB9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6400" y="391886"/>
            <a:ext cx="11306629" cy="597988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682171" y="986971"/>
            <a:ext cx="10755086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Артиллери́ст</a:t>
            </a:r>
            <a:endParaRPr lang="ru-RU" sz="2400" dirty="0" smtClean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ctr"/>
            <a:endParaRPr lang="ru-RU" sz="2000" dirty="0" smtClean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ctr"/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Артиллеристом называют военнослужащего, основной военной специальностью которого является служба в таком роде войск как артиллерия. </a:t>
            </a:r>
          </a:p>
          <a:p>
            <a:pPr algn="ctr"/>
            <a:endParaRPr lang="ru-RU" sz="2000" dirty="0" smtClean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ctr"/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Профессия напрямую связана с проведением обслуживания различных видов артиллерийских систем, становясь командиром орудия, наводчиком или заряжающим. </a:t>
            </a:r>
            <a:endParaRPr lang="ru-RU" sz="2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ctr"/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 качестве эмблемы артиллерийские войска используют 2 скрещенные диагональным образом пушки времен войны с Наполеоном. </a:t>
            </a:r>
          </a:p>
          <a:p>
            <a:pPr algn="ctr"/>
            <a:endParaRPr lang="ru-RU" sz="2000" dirty="0" smtClean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ctr"/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19 ноября отмечается день ракетных войск и артиллерии. В этот день в 1942 году произошло контрнаступление советских войск под Сталинградом. </a:t>
            </a:r>
          </a:p>
        </p:txBody>
      </p:sp>
    </p:spTree>
    <p:extLst>
      <p:ext uri="{BB962C8B-B14F-4D97-AF65-F5344CB8AC3E}">
        <p14:creationId xmlns:p14="http://schemas.microsoft.com/office/powerpoint/2010/main" xmlns="" val="2535449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CB9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208343" y="196769"/>
            <a:ext cx="2413104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3313" name="Picture 1" descr="Шилин Афанасий Петрович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8344" y="196769"/>
            <a:ext cx="4282633" cy="6409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29873" y="196769"/>
            <a:ext cx="7349924" cy="640980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629873" y="862516"/>
            <a:ext cx="7349925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Шилин</a:t>
            </a:r>
            <a:r>
              <a:rPr lang="ru-RU" sz="2400" b="1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ru-RU" sz="24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Афанасий Петрович</a:t>
            </a:r>
            <a:endParaRPr lang="en-US" sz="24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ru-RU" sz="20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Дважды Герой Советского Союза</a:t>
            </a:r>
            <a:endParaRPr lang="en-US" sz="2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ru-RU" sz="20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(наш земляк</a:t>
            </a:r>
            <a:r>
              <a:rPr lang="ru-RU" sz="2000" b="1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)</a:t>
            </a:r>
          </a:p>
          <a:p>
            <a:endParaRPr lang="en-US" sz="2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26 </a:t>
            </a: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октября 1943 года под сильнейшим огнём противника переправился через Днепр с целью захвата острова </a:t>
            </a:r>
            <a:r>
              <a:rPr lang="ru-RU" sz="2000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Хортица</a:t>
            </a: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в районе города Запорожье (Украина). </a:t>
            </a:r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А.П</a:t>
            </a: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 </a:t>
            </a:r>
            <a:r>
              <a:rPr lang="ru-RU" sz="2000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Шилин</a:t>
            </a: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вместе с пехотинцами пошёл в атаку. Автоматным огнём и ручными гранатами он уничтожил семь фашистов и первым ворвался в траншею противника</a:t>
            </a:r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</a:t>
            </a:r>
          </a:p>
          <a:p>
            <a:endParaRPr lang="en-US" sz="2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Во </a:t>
            </a: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время очередной атаки немецких войск А.П. </a:t>
            </a:r>
            <a:r>
              <a:rPr lang="ru-RU" sz="2000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Шилин</a:t>
            </a: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повёл разведчиков и связистов в контратаку. Ручными гранатами он лично уничтожил два пулемёта и четырёх гитлеровцев. </a:t>
            </a:r>
            <a:endParaRPr lang="en-US" sz="2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5" name="Управляющая кнопка: возврат 4">
            <a:hlinkClick r:id="rId4" action="ppaction://hlinksldjump" highlightClick="1"/>
          </p:cNvPr>
          <p:cNvSpPr/>
          <p:nvPr/>
        </p:nvSpPr>
        <p:spPr>
          <a:xfrm>
            <a:off x="11134725" y="5940829"/>
            <a:ext cx="845072" cy="665749"/>
          </a:xfrm>
          <a:prstGeom prst="actionButtonRetur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0673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CB9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7999" y="133350"/>
            <a:ext cx="11277601" cy="639807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33350" y="133349"/>
            <a:ext cx="119253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Чтобы узнать с какой профессией будем знакомиться дальше, разгадаем ребус. </a:t>
            </a:r>
            <a:endParaRPr lang="ru-RU" sz="2400" dirty="0" smtClean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ctr"/>
            <a:r>
              <a:rPr lang="ru-RU" sz="24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Найдите </a:t>
            </a:r>
            <a:r>
              <a:rPr lang="ru-RU" sz="2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среди букв название военной профессии.</a:t>
            </a:r>
            <a:endParaRPr lang="en-US" sz="24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14230441"/>
              </p:ext>
            </p:extLst>
          </p:nvPr>
        </p:nvGraphicFramePr>
        <p:xfrm>
          <a:off x="2981324" y="1085852"/>
          <a:ext cx="6248400" cy="53149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45592"/>
                <a:gridCol w="699939"/>
                <a:gridCol w="699939"/>
                <a:gridCol w="701587"/>
                <a:gridCol w="699939"/>
                <a:gridCol w="699939"/>
                <a:gridCol w="699939"/>
                <a:gridCol w="701587"/>
                <a:gridCol w="699939"/>
              </a:tblGrid>
              <a:tr h="590550"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Е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Я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Д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Й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Ш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Щ 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Х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Г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У 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590550"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К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Е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Е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У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Г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Д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Ю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К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О 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590550"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С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Ю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С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Ц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Н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И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П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Ф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Т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590550"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Н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Т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А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Е 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Е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Ы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М 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Я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П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590550"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Н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М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Н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П 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А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Ф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Ч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С 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Й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590550"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Т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Ы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Т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И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Т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Г 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Г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Ч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З 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590550"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Ж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Я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Н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М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Ю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Э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Ж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Ь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Ю 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590550"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И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С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И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Е 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Н 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Ш 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Д 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Ж 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Я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590550"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К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М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К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Р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О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О 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Р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Н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Е 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18980041"/>
              </p:ext>
            </p:extLst>
          </p:nvPr>
        </p:nvGraphicFramePr>
        <p:xfrm>
          <a:off x="2971800" y="1085852"/>
          <a:ext cx="6248400" cy="53149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45592"/>
                <a:gridCol w="699939"/>
                <a:gridCol w="699939"/>
                <a:gridCol w="701587"/>
                <a:gridCol w="699939"/>
                <a:gridCol w="699939"/>
                <a:gridCol w="699939"/>
                <a:gridCol w="701587"/>
                <a:gridCol w="699939"/>
              </a:tblGrid>
              <a:tr h="590550"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Е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Я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FF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Д</a:t>
                      </a:r>
                      <a:endParaRPr lang="en-US" sz="2000" dirty="0">
                        <a:solidFill>
                          <a:srgbClr val="FF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Й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Ш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Щ 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Х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Г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У 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590550"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К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Е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FF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Е</a:t>
                      </a:r>
                      <a:endParaRPr lang="en-US" sz="2000" dirty="0">
                        <a:solidFill>
                          <a:srgbClr val="FF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У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Г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Д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Ю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К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О 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590550"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С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Ю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FF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С</a:t>
                      </a:r>
                      <a:endParaRPr lang="en-US" sz="2000" dirty="0">
                        <a:solidFill>
                          <a:srgbClr val="FF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Ц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Н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И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П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Ф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Т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590550"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Н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Т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FF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А</a:t>
                      </a:r>
                      <a:endParaRPr lang="en-US" sz="2000" dirty="0">
                        <a:solidFill>
                          <a:srgbClr val="FF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Е 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Е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Ы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М 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Я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П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590550"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Н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М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FF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Н</a:t>
                      </a:r>
                      <a:endParaRPr lang="en-US" sz="2000" dirty="0">
                        <a:solidFill>
                          <a:srgbClr val="FF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П 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А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Ф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Ч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С 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Й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590550"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Т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Ы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FF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Т</a:t>
                      </a:r>
                      <a:endParaRPr lang="en-US" sz="2000" dirty="0">
                        <a:solidFill>
                          <a:srgbClr val="FF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И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Т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Г 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Г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Ч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З 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590550"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Ж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Я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FF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Н</a:t>
                      </a:r>
                      <a:endParaRPr lang="en-US" sz="2000" dirty="0">
                        <a:solidFill>
                          <a:srgbClr val="FF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М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Ю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Э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Ж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Ь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Ю 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590550"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И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С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FF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И</a:t>
                      </a:r>
                      <a:endParaRPr lang="en-US" sz="2000" dirty="0">
                        <a:solidFill>
                          <a:srgbClr val="FF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Е 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Н 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Ш 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Д 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Ж 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Я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590550"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К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М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FF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К</a:t>
                      </a:r>
                      <a:endParaRPr lang="en-US" sz="2000" dirty="0">
                        <a:solidFill>
                          <a:srgbClr val="FF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Р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О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О 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Р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Н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Е 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058272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CB9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" y="333829"/>
            <a:ext cx="11422744" cy="613954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49943" y="537030"/>
            <a:ext cx="11074400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t"/>
            <a:r>
              <a:rPr lang="ru-RU" sz="2400" b="1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Десантник</a:t>
            </a:r>
          </a:p>
          <a:p>
            <a:pPr algn="ctr" fontAlgn="t"/>
            <a:endParaRPr lang="en-US" sz="24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fontAlgn="t"/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Десантник </a:t>
            </a:r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– </a:t>
            </a: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это военный, входящий в состав подразделений, предназначенных для высадки в места проведения специальных боевых действий</a:t>
            </a:r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</a:t>
            </a:r>
          </a:p>
          <a:p>
            <a:pPr fontAlgn="t"/>
            <a:endParaRPr lang="en-US" sz="2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fontAlgn="t"/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Десант может </a:t>
            </a: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быть:</a:t>
            </a:r>
            <a:endParaRPr lang="en-US" sz="2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342900" indent="-342900" fontAlgn="t">
              <a:buFont typeface="Arial" panose="020B0604020202020204" pitchFamily="34" charset="0"/>
              <a:buChar char="•"/>
            </a:pP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сухопутным </a:t>
            </a:r>
            <a:endParaRPr lang="ru-RU" sz="2000" dirty="0" smtClean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342900" indent="-342900" fontAlgn="t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воздушным</a:t>
            </a: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 </a:t>
            </a:r>
            <a:endParaRPr lang="ru-RU" sz="2000" dirty="0" smtClean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342900" indent="-342900" fontAlgn="t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морским</a:t>
            </a: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 </a:t>
            </a:r>
            <a:endParaRPr lang="en-US" sz="2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342900" indent="-342900" fontAlgn="t">
              <a:buFont typeface="Arial" panose="020B0604020202020204" pitchFamily="34" charset="0"/>
              <a:buChar char="•"/>
            </a:pP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комбинированным </a:t>
            </a:r>
            <a:endParaRPr lang="ru-RU" sz="2000" dirty="0" smtClean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fontAlgn="t"/>
            <a:endParaRPr lang="en-US" sz="2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fontAlgn="t"/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Что делают десантники</a:t>
            </a:r>
            <a:r>
              <a:rPr lang="ru-RU" sz="2000" cap="all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:</a:t>
            </a:r>
            <a:endParaRPr lang="en-US" sz="2000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342900" lvl="0" indent="-342900" fontAlgn="t">
              <a:buFont typeface="Arial" panose="020B0604020202020204" pitchFamily="34" charset="0"/>
              <a:buChar char="•"/>
            </a:pP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проведение специальных военных </a:t>
            </a:r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операций</a:t>
            </a:r>
            <a:endParaRPr lang="en-US" sz="2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342900" lvl="0" indent="-342900" fontAlgn="t">
              <a:buFont typeface="Arial" panose="020B0604020202020204" pitchFamily="34" charset="0"/>
              <a:buChar char="•"/>
            </a:pP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высадка в тылу противника с целью захвата его штаба, окружения войск, ликвидации военной техники, проведения диверсий и т.д</a:t>
            </a:r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</a:t>
            </a:r>
            <a:endParaRPr lang="en-US" sz="2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342900" lvl="0" indent="-342900" fontAlgn="t">
              <a:buFont typeface="Arial" panose="020B0604020202020204" pitchFamily="34" charset="0"/>
              <a:buChar char="•"/>
            </a:pP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разведывательная </a:t>
            </a:r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деятельность</a:t>
            </a:r>
            <a:endParaRPr lang="en-US" sz="2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342900" lvl="0" indent="-342900" fontAlgn="t">
              <a:buFont typeface="Arial" panose="020B0604020202020204" pitchFamily="34" charset="0"/>
              <a:buChar char="•"/>
            </a:pP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подготовка «плацдарма» для наступления </a:t>
            </a:r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войск</a:t>
            </a:r>
            <a:endParaRPr lang="en-US" sz="2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15362" name="Picture 2" descr="https://atributia.ru/upload/iblock/488/4880d227f6274546082b981c1b0eece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13700" y="2095500"/>
            <a:ext cx="2276475" cy="227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3463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CB9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42874" y="142874"/>
            <a:ext cx="3076484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6385" name="Picture 1" descr="Леоно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75" y="142874"/>
            <a:ext cx="4619428" cy="6543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876800" y="142874"/>
            <a:ext cx="7143750" cy="65436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876799" y="447673"/>
            <a:ext cx="7143751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Леонов Виктор Николаевич</a:t>
            </a:r>
            <a:endParaRPr lang="en-US" sz="24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ru-RU" sz="20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Капитан 2-го ранга, дважды Герой Советского </a:t>
            </a:r>
            <a:r>
              <a:rPr lang="ru-RU" sz="2000" b="1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Союза</a:t>
            </a:r>
          </a:p>
          <a:p>
            <a:endParaRPr lang="en-US" sz="2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 канун 1 мая 1942г.отряд Леонова получил не совсем обычное задание. Было приказано привлечь внимание противника и вызвать главный удар на себя, чтобы обеспечить наступление советского десанта. </a:t>
            </a:r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Два взвода </a:t>
            </a: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разведчиков на катерах пересекли залив Баренцева моря. </a:t>
            </a:r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Разведчики </a:t>
            </a: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прыгали в ледяную воду, с криками «Ура!» добирались до суши и с ходу пускали в дело гранаты. Немцы не выдержали удара, и наши воины прорвались в горы над побережьем</a:t>
            </a:r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</a:t>
            </a:r>
          </a:p>
          <a:p>
            <a:endParaRPr lang="en-US" sz="2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</a:t>
            </a:r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били </a:t>
            </a: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 занятой возвышенности </a:t>
            </a:r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врага</a:t>
            </a: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</a:t>
            </a:r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Герои </a:t>
            </a: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оборонялись почти </a:t>
            </a:r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сутки. </a:t>
            </a: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Тем временем наши десантные части, высадившиеся в другом районе, быстро продвигались вперед. </a:t>
            </a:r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Противник </a:t>
            </a: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был окружен и разбит</a:t>
            </a:r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</a:t>
            </a:r>
            <a:endParaRPr lang="en-US" sz="2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5" name="Управляющая кнопка: возврат 4">
            <a:hlinkClick r:id="rId3" action="ppaction://hlinksldjump" highlightClick="1"/>
          </p:cNvPr>
          <p:cNvSpPr/>
          <p:nvPr/>
        </p:nvSpPr>
        <p:spPr>
          <a:xfrm>
            <a:off x="11363325" y="6141539"/>
            <a:ext cx="657225" cy="545010"/>
          </a:xfrm>
          <a:prstGeom prst="actionButtonRetur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53364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CB9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8000" y="464456"/>
            <a:ext cx="11205029" cy="590731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23825" y="142874"/>
            <a:ext cx="11896725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t"/>
            <a:endParaRPr lang="ru-RU" sz="2400" dirty="0" smtClean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ctr" fontAlgn="t"/>
            <a:r>
              <a:rPr lang="ru-RU" sz="24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Чтобы </a:t>
            </a:r>
            <a:r>
              <a:rPr lang="ru-RU" sz="2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узнать с какой профессией будем знакомиться дальше, разгадаем </a:t>
            </a:r>
            <a:r>
              <a:rPr lang="ru-RU" sz="24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загадку.</a:t>
            </a:r>
            <a:endParaRPr lang="ru-RU" sz="2400" dirty="0" smtClean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ctr" fontAlgn="t"/>
            <a:endParaRPr lang="ru-RU" sz="2400" dirty="0" smtClean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ctr" fontAlgn="t"/>
            <a:endParaRPr lang="en-US" sz="24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ctr"/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Я на «тракторе» служу,</a:t>
            </a:r>
            <a:b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Только так, я вам скажу:</a:t>
            </a:r>
            <a:b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«Ведь прежде чем пахать мне пашню,</a:t>
            </a:r>
            <a:b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Я разверну сначала башню».</a:t>
            </a:r>
            <a:endParaRPr lang="en-US" sz="2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17412" name="Picture 4" descr="https://wot-news.com/uploads/img/012014/t23e3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17383" y="3130196"/>
            <a:ext cx="5765799" cy="3027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77519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CB9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8342" y="304798"/>
            <a:ext cx="11306629" cy="605245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77370" y="304799"/>
            <a:ext cx="11234059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dirty="0" smtClean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ctr"/>
            <a:r>
              <a:rPr lang="ru-RU" sz="2400" b="1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Танкист</a:t>
            </a:r>
            <a:endParaRPr lang="ru-RU" sz="2400" b="1" dirty="0" smtClean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endParaRPr lang="en-US" sz="2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fontAlgn="t"/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Танкист - это военная специальность, объединившая всех членов экипажа танка: начиная от командира и заканчивая заряжающим</a:t>
            </a:r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</a:t>
            </a:r>
          </a:p>
          <a:p>
            <a:pPr fontAlgn="t"/>
            <a:endParaRPr lang="en-US" sz="2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fontAlgn="t"/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 зависимости </a:t>
            </a: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от </a:t>
            </a:r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специфики </a:t>
            </a: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службы</a:t>
            </a:r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 танкисты </a:t>
            </a: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выполняют и разный вид </a:t>
            </a:r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обязанностей:</a:t>
            </a:r>
          </a:p>
          <a:p>
            <a:pPr marL="342900" indent="-342900" fontAlgn="t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командир боевой машины</a:t>
            </a:r>
            <a:endParaRPr lang="en-US" sz="2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342900" lvl="0" indent="-342900" fontAlgn="t">
              <a:buFont typeface="Arial" panose="020B0604020202020204" pitchFamily="34" charset="0"/>
              <a:buChar char="•"/>
            </a:pP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наводчик </a:t>
            </a:r>
            <a:endParaRPr lang="ru-RU" sz="2000" dirty="0" smtClean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342900" lvl="0" indent="-342900" fontAlgn="t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заряжающий</a:t>
            </a:r>
            <a:endParaRPr lang="en-US" sz="2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342900" lvl="0" indent="-342900" fontAlgn="t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механик</a:t>
            </a:r>
            <a:endParaRPr lang="en-US" sz="2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18438" name="Picture 6" descr="https://im0-tub-ru.yandex.net/i?id=753f9f52d1baf074728563f16b7c2fe4-l&amp;ref=rim&amp;n=13&amp;w=2462&amp;h=179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65486" y="2605836"/>
            <a:ext cx="4432299" cy="3233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44862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CB9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33350" y="152399"/>
            <a:ext cx="2562386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9457" name="Picture 1" descr="https://russian7.ru/wp-content/uploads/2013/11/Katukov.jpg"/>
          <p:cNvPicPr>
            <a:picLocks noChangeAspect="1" noChangeArrowheads="1"/>
          </p:cNvPicPr>
          <p:nvPr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349" y="152400"/>
            <a:ext cx="5140903" cy="655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419725" y="152398"/>
            <a:ext cx="6610350" cy="655320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419726" y="1659284"/>
            <a:ext cx="6610349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Катуков Михаил Ефимович</a:t>
            </a:r>
            <a:endParaRPr lang="en-US" sz="24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ru-RU" sz="20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Маршал бронетанковых войск, дважды Герой Советского </a:t>
            </a:r>
            <a:r>
              <a:rPr lang="ru-RU" sz="2000" b="1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Союза</a:t>
            </a:r>
          </a:p>
          <a:p>
            <a:endParaRPr lang="en-US" sz="2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 </a:t>
            </a: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октябре 1941г. Катукова направили на фронт недалеко от Сталинграда – места ожесточенных боев. На этом направлении бригада Катукова за восемь дней непрерывных боев уничтожил 133 танка, 49 орудий, восемь самолетов противника и сорвал вражеский план обойти Москву с юго-востока</a:t>
            </a:r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</a:t>
            </a:r>
            <a:endParaRPr lang="en-US" sz="2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6" name="Управляющая кнопка: возврат 5">
            <a:hlinkClick r:id="rId4" action="ppaction://hlinksldjump" highlightClick="1"/>
          </p:cNvPr>
          <p:cNvSpPr/>
          <p:nvPr/>
        </p:nvSpPr>
        <p:spPr>
          <a:xfrm>
            <a:off x="11296891" y="6030410"/>
            <a:ext cx="733184" cy="675190"/>
          </a:xfrm>
          <a:prstGeom prst="actionButtonRetur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42590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CB9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04482"/>
            <a:ext cx="10515600" cy="132556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473440" y="2231135"/>
            <a:ext cx="2880360" cy="3945827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 descr="https://im0-tub-ru.yandex.net/i?id=9fcc8f094844cf27d11a492ac6fbc19c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456" y="218052"/>
            <a:ext cx="7317232" cy="505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239658" y="4151085"/>
            <a:ext cx="6660316" cy="21771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312229" y="4139952"/>
            <a:ext cx="646807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t"/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  </a:t>
            </a:r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«</a:t>
            </a: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Есть такая профессия - Родину защищать» – это </a:t>
            </a:r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призвание </a:t>
            </a: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военных. </a:t>
            </a:r>
            <a:endParaRPr lang="ru-RU" sz="2000" dirty="0" smtClean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fontAlgn="t"/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  </a:t>
            </a:r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Военные </a:t>
            </a:r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– </a:t>
            </a: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люди, которые первыми становятся на защиту страны, охраняя покой мирного населения.</a:t>
            </a:r>
            <a:endParaRPr lang="en-US" sz="2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fontAlgn="t"/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   Все </a:t>
            </a:r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военные </a:t>
            </a: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специальности одинаково важны и нужны армии. </a:t>
            </a:r>
            <a:endParaRPr lang="en-US" sz="2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3659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CB9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5429" y="377371"/>
            <a:ext cx="11263085" cy="602342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595086" y="1640113"/>
            <a:ext cx="597988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Чтобы узнать с какой профессией будем знакомиться дальше, необходимо внимательно посмотреть, подумать какие ассоциации возникают и определить следующую профессию.</a:t>
            </a:r>
            <a:endParaRPr lang="en-US" sz="24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20482" name="Picture 2" descr="https://lastday.club/wp-content/uploads/2016/04/Voennaya-forma-soldat-i-ofitserov-Vtoroj-Mirovoj-vojny-Last-Day-Club-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54622" y="604172"/>
            <a:ext cx="4266521" cy="5798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77973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CB9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6400" y="391886"/>
            <a:ext cx="11263086" cy="6096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78971" y="449942"/>
            <a:ext cx="11074400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Снайпер</a:t>
            </a:r>
          </a:p>
          <a:p>
            <a:endParaRPr lang="en-US" sz="2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Снайпер – стрелок, </a:t>
            </a: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прошедший специальную подготовку и в совершенстве владеющий огнестрельным оружием. </a:t>
            </a:r>
            <a:endParaRPr lang="en-US" sz="2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endParaRPr lang="ru-RU" sz="2000" dirty="0" smtClean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Снайпер </a:t>
            </a:r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должен: </a:t>
            </a:r>
            <a:endParaRPr lang="en-US" sz="2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метко </a:t>
            </a:r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стрелять</a:t>
            </a:r>
            <a:endParaRPr lang="en-US" sz="2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мастерски </a:t>
            </a:r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маскироваться</a:t>
            </a:r>
            <a:endParaRPr lang="en-US" sz="2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уметь скрытно наблюдать за изменениями </a:t>
            </a:r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обстановки </a:t>
            </a:r>
            <a:endParaRPr lang="en-US" sz="2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точно поражать различные виды целей, причем с первого </a:t>
            </a:r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выстрела </a:t>
            </a:r>
            <a:endParaRPr lang="en-US" sz="2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endParaRPr lang="ru-RU" sz="2000" dirty="0" smtClean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Важно </a:t>
            </a:r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знать</a:t>
            </a: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: </a:t>
            </a:r>
            <a:endParaRPr lang="ru-RU" sz="2000" dirty="0" smtClean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правила </a:t>
            </a:r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стрельбы, </a:t>
            </a: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 любую непогоду, с любых дистанций, </a:t>
            </a:r>
            <a:endParaRPr lang="ru-RU" sz="2000" dirty="0" smtClean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разбираться </a:t>
            </a: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 </a:t>
            </a:r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ситуации, </a:t>
            </a:r>
            <a:endParaRPr lang="ru-RU" sz="2000" dirty="0" smtClean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должен </a:t>
            </a: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ощущать обстановку. </a:t>
            </a:r>
            <a:endParaRPr lang="en-US" sz="2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22530" name="Picture 2" descr="https://art-apple.ru/albums/worldwar-photos/world-war-red-army-sniper-sidoro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79343" y="3527638"/>
            <a:ext cx="4384674" cy="2896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13400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CB9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33350" y="152399"/>
            <a:ext cx="2562386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Прямоугольник 3"/>
          <p:cNvSpPr/>
          <p:nvPr/>
        </p:nvSpPr>
        <p:spPr>
          <a:xfrm>
            <a:off x="8591549" y="152398"/>
            <a:ext cx="3438525" cy="655320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Павличенко Людмила Михайловна</a:t>
            </a:r>
            <a:endParaRPr lang="en-US" sz="2400" dirty="0" smtClean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ru-RU" sz="2000" b="1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Снайпер, гвардии рядовой, Герой Советского Союза</a:t>
            </a:r>
          </a:p>
          <a:p>
            <a:endParaRPr lang="en-US" sz="2000" dirty="0" smtClean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 октябре 1941г. ее взвод в составе Приморский армии был переброшен в Крым. 250дней и ночей </a:t>
            </a:r>
            <a:r>
              <a:rPr lang="ru-RU" sz="2000" dirty="0" err="1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Паличенко</a:t>
            </a:r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 давала отпор превосходящим силам врага под Севастополем. Уже к июлю 1942г. она уничтожила более 300 вражеских солдат и офицеров, среди которых было 36 снайперов</a:t>
            </a:r>
            <a:r>
              <a:rPr lang="ru-RU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 </a:t>
            </a:r>
            <a:endParaRPr lang="en-US" dirty="0" smtClean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ctr"/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33349" y="15239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1505" name="Picture 1" descr="Павличенко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350" r="6251"/>
          <a:stretch/>
        </p:blipFill>
        <p:spPr bwMode="auto">
          <a:xfrm>
            <a:off x="133348" y="152397"/>
            <a:ext cx="8277227" cy="6553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возврат 5">
            <a:hlinkClick r:id="rId3" action="ppaction://hlinksldjump" highlightClick="1"/>
          </p:cNvPr>
          <p:cNvSpPr/>
          <p:nvPr/>
        </p:nvSpPr>
        <p:spPr>
          <a:xfrm>
            <a:off x="11239018" y="5995686"/>
            <a:ext cx="791056" cy="709716"/>
          </a:xfrm>
          <a:prstGeom prst="actionButtonRetur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25497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CB9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4457" y="391886"/>
            <a:ext cx="11292114" cy="605245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638629" y="812800"/>
            <a:ext cx="110018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Чтобы узнать с какой профессией будем знакомиться дальше, </a:t>
            </a:r>
            <a:endParaRPr lang="ru-RU" sz="2400" dirty="0" smtClean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ctr"/>
            <a:r>
              <a:rPr lang="ru-RU" sz="24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необходимо </a:t>
            </a:r>
            <a:r>
              <a:rPr lang="ru-RU" sz="24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решить </a:t>
            </a:r>
            <a:r>
              <a:rPr lang="ru-RU" sz="24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ребус.</a:t>
            </a:r>
            <a:endParaRPr lang="en-US" sz="24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23559" name="Picture 7" descr="ребус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04974" y="2749123"/>
            <a:ext cx="238125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560" name="Picture 8" descr="ребус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57388" y="2749123"/>
            <a:ext cx="1590675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561" name="Picture 9" descr="ребусы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69469" y="2749123"/>
            <a:ext cx="238125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562" name="Picture 10" descr="ребусы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05263" y="2939623"/>
            <a:ext cx="1019175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563" name="Picture 11" descr="ребусы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81612" y="2844373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564" name="Picture 12" descr="ребусы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05622" y="2844373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565" name="Picture 13" descr="ребус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91560" y="2844373"/>
            <a:ext cx="238125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566" name="Picture 14" descr="ребус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43974" y="2844373"/>
            <a:ext cx="238125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567" name="Picture 15" descr="ребусы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82100" y="2844373"/>
            <a:ext cx="1590675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91074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CB9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7371" y="319315"/>
            <a:ext cx="11422744" cy="618308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06400" y="377372"/>
            <a:ext cx="11306629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Разведчик</a:t>
            </a:r>
          </a:p>
          <a:p>
            <a:endParaRPr lang="en-US" sz="24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Разведчик — сотрудник органов или военнослужащий службы разведки.</a:t>
            </a:r>
            <a:endParaRPr lang="en-US" sz="2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endParaRPr lang="ru-RU" sz="2000" dirty="0" smtClean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Все </a:t>
            </a: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разведчики делятся на два типа: тех,</a:t>
            </a:r>
            <a:r>
              <a:rPr lang="ru-RU" sz="20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 </a:t>
            </a: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кто работают в зоне боевых действий, и тех, кто проводит операции на территории формально нейтральных или дружественных государств. </a:t>
            </a:r>
            <a:endParaRPr lang="ru-RU" sz="2000" dirty="0" smtClean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endParaRPr lang="ru-RU" sz="2000" dirty="0" smtClean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Военные </a:t>
            </a: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разведчики</a:t>
            </a:r>
            <a:r>
              <a:rPr lang="ru-RU" sz="20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 </a:t>
            </a: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занимаются сбором </a:t>
            </a:r>
            <a:endParaRPr lang="ru-RU" sz="2000" dirty="0" smtClean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информации </a:t>
            </a: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 дислокации</a:t>
            </a:r>
            <a:r>
              <a:rPr lang="ru-RU" sz="20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 </a:t>
            </a: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численности и составе </a:t>
            </a:r>
            <a:endParaRPr lang="ru-RU" sz="2000" dirty="0" smtClean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вражеских </a:t>
            </a: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сил, проникновением на </a:t>
            </a:r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территорию </a:t>
            </a:r>
          </a:p>
          <a:p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противника</a:t>
            </a: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 подготовкой диверсий и физическим </a:t>
            </a:r>
            <a:endParaRPr lang="ru-RU" sz="2000" dirty="0" smtClean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устранением </a:t>
            </a: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живой силы противника. </a:t>
            </a:r>
            <a:endParaRPr lang="en-US" sz="2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24578" name="Picture 2" descr="https://avatars.mds.yandex.net/get-zen_doc/99101/pub_5d4ac61514f98000adfce9f4_5d4ac6462f4ad700ad4d1391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19622" y="2931886"/>
            <a:ext cx="5078411" cy="3385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89227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CB9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33350" y="152399"/>
            <a:ext cx="2562386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Прямоугольник 3"/>
          <p:cNvSpPr/>
          <p:nvPr/>
        </p:nvSpPr>
        <p:spPr>
          <a:xfrm>
            <a:off x="5162551" y="152398"/>
            <a:ext cx="6867524" cy="655320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Волошина Вера </a:t>
            </a:r>
            <a:r>
              <a:rPr lang="ru-RU" sz="2400" b="1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Даниловна</a:t>
            </a:r>
            <a:endParaRPr lang="en-US" sz="24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ru-RU" sz="20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Красноармеец, Герой Советского </a:t>
            </a:r>
            <a:r>
              <a:rPr lang="ru-RU" sz="2000" b="1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Союза</a:t>
            </a:r>
          </a:p>
          <a:p>
            <a:endParaRPr lang="en-US" sz="2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На своё первое задание Вера ушла 21 октября 1941 года в район подмосковной станции </a:t>
            </a:r>
            <a:r>
              <a:rPr lang="ru-RU" sz="2000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Завидово</a:t>
            </a: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 После этого у неё было ещё шесть удачных засылок в тыл к немцам</a:t>
            </a:r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</a:t>
            </a:r>
          </a:p>
          <a:p>
            <a:endParaRPr lang="en-US" sz="2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21 ноября 1941 в тыл </a:t>
            </a:r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немецких</a:t>
            </a:r>
            <a:r>
              <a:rPr lang="ru-RU" sz="2000" u="sng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войск</a:t>
            </a: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 уходили две боевые группы. Их боевым заданием были поджоги мест дислокации немецких частей. </a:t>
            </a:r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Но </a:t>
            </a: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между деревнями </a:t>
            </a:r>
            <a:r>
              <a:rPr lang="ru-RU" sz="2000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Якшино</a:t>
            </a: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и </a:t>
            </a:r>
            <a:r>
              <a:rPr lang="ru-RU" sz="2000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Головково</a:t>
            </a: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её группа попала под обстрел, наткнувшись на немецкую засаду. Вера была ранена и схвачена немцами. Утром двое из её группы попытались найти </a:t>
            </a:r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Веру. Позже </a:t>
            </a: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удалось узнать о том, как погибла Вера Волошина, и найти её могилу.</a:t>
            </a:r>
            <a:endParaRPr lang="en-US" sz="2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ctr"/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33349" y="15239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5602" name="Picture 2" descr="Вера Волошина: что сделали фашисты с девушкой с веслом во время войны |  Русская семерка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063" r="31276"/>
          <a:stretch/>
        </p:blipFill>
        <p:spPr bwMode="auto">
          <a:xfrm>
            <a:off x="133348" y="152398"/>
            <a:ext cx="4886325" cy="6553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возврат 4">
            <a:hlinkClick r:id="rId3" action="ppaction://hlinksldjump" highlightClick="1"/>
          </p:cNvPr>
          <p:cNvSpPr/>
          <p:nvPr/>
        </p:nvSpPr>
        <p:spPr>
          <a:xfrm>
            <a:off x="11204294" y="5972537"/>
            <a:ext cx="825781" cy="733063"/>
          </a:xfrm>
          <a:prstGeom prst="actionButtonRetur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97367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CB9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0914" y="333829"/>
            <a:ext cx="11321143" cy="6096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507999" y="464457"/>
            <a:ext cx="112050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Чтобы узнать с </a:t>
            </a:r>
            <a:r>
              <a:rPr lang="ru-RU" sz="24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какой последней на сегодня </a:t>
            </a:r>
            <a:r>
              <a:rPr lang="ru-RU" sz="2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профессией будем знакомиться дальше, необходимо </a:t>
            </a:r>
            <a:r>
              <a:rPr lang="ru-RU" sz="24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решить анаграмму</a:t>
            </a:r>
            <a:endParaRPr lang="en-US" sz="24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54576" y="2954922"/>
            <a:ext cx="3094024" cy="6096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754577" y="2875002"/>
            <a:ext cx="32159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ТАНРИЗАП</a:t>
            </a:r>
            <a:endParaRPr lang="en-US" sz="44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19" name="Picture 2" descr="http://library.tversu.ru/images/stories/fil2/partiz_kalin/partiz_kal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79516" y="1235759"/>
            <a:ext cx="3427042" cy="5165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4818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CB9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67640" y="152399"/>
            <a:ext cx="3135040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7649" name="Picture 1" descr="Космодемьянска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7640" y="152400"/>
            <a:ext cx="4914037" cy="6537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231757" y="152399"/>
            <a:ext cx="6759615" cy="653776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231756" y="1189903"/>
            <a:ext cx="6759615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Космодемьянская Зоя Анатольевна</a:t>
            </a:r>
            <a:endParaRPr lang="en-US" sz="24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ru-RU" sz="20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Партизанка, Герой Советского </a:t>
            </a:r>
            <a:r>
              <a:rPr lang="ru-RU" sz="2000" b="1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Союза</a:t>
            </a:r>
          </a:p>
          <a:p>
            <a:endParaRPr lang="en-US" sz="2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 1941г. Зоя Космодемьянская добровольно вступила в </a:t>
            </a:r>
            <a:r>
              <a:rPr lang="ru-RU" sz="2000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разведовательно</a:t>
            </a: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-диверсионную часть.</a:t>
            </a:r>
            <a:endParaRPr lang="en-US" sz="2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Диверсионная группа, где была Зоя, получила боевой приказ: уничтожить 10 населенных пунктов, в том числе деревню Петрищево в Московской области</a:t>
            </a:r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</a:t>
            </a:r>
          </a:p>
          <a:p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</a:p>
          <a:p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29 </a:t>
            </a: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ноября 1941г. оккупанты повесили </a:t>
            </a:r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Зою.</a:t>
            </a:r>
          </a:p>
          <a:p>
            <a:endParaRPr lang="ru-RU" sz="2000" dirty="0" smtClean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Зое </a:t>
            </a: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присвоено звание Героя Советского Союза посмертно. Она стала первой женщиной удостоенной этой чести в годы Великой Отечественной войны. </a:t>
            </a:r>
            <a:endParaRPr lang="en-US" sz="2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39001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CB9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7322" y="138896"/>
            <a:ext cx="11887200" cy="656284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27322" y="138896"/>
            <a:ext cx="1188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 заключение давайте вспомним военные профессии и соотнесем Героями войны, оставившие мужественный и отважный след в истории нашей страны</a:t>
            </a:r>
            <a:endParaRPr lang="en-US" sz="24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83646638"/>
              </p:ext>
            </p:extLst>
          </p:nvPr>
        </p:nvGraphicFramePr>
        <p:xfrm>
          <a:off x="1950977" y="1591348"/>
          <a:ext cx="2273782" cy="4488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73782"/>
              </a:tblGrid>
              <a:tr h="641277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Артиллерист</a:t>
                      </a:r>
                      <a:endParaRPr lang="en-US" sz="2000" dirty="0"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anchor="ctr"/>
                </a:tc>
              </a:tr>
              <a:tr h="641277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Военный летчик</a:t>
                      </a:r>
                      <a:endParaRPr lang="en-US" sz="2000" dirty="0"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anchor="ctr"/>
                </a:tc>
              </a:tr>
              <a:tr h="641277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Десантник</a:t>
                      </a:r>
                      <a:endParaRPr lang="en-US" sz="2000" dirty="0"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anchor="ctr"/>
                </a:tc>
              </a:tr>
              <a:tr h="641277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Разведчик</a:t>
                      </a:r>
                      <a:endParaRPr lang="en-US" sz="2000" dirty="0"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anchor="ctr"/>
                </a:tc>
              </a:tr>
              <a:tr h="641277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Снайпер</a:t>
                      </a:r>
                      <a:endParaRPr lang="en-US" sz="2000" dirty="0"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anchor="ctr"/>
                </a:tc>
              </a:tr>
              <a:tr h="641277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Танкист</a:t>
                      </a:r>
                      <a:endParaRPr lang="en-US" sz="2000" dirty="0"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anchor="ctr"/>
                </a:tc>
              </a:tr>
              <a:tr h="641277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Партизан</a:t>
                      </a:r>
                      <a:endParaRPr lang="en-US" sz="2000" dirty="0"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45863454"/>
              </p:ext>
            </p:extLst>
          </p:nvPr>
        </p:nvGraphicFramePr>
        <p:xfrm>
          <a:off x="6273478" y="1591348"/>
          <a:ext cx="4537276" cy="4488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37276"/>
              </a:tblGrid>
              <a:tr h="641277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Космодемьянская Зоя</a:t>
                      </a:r>
                      <a:r>
                        <a:rPr lang="ru-RU" sz="2000" baseline="0" dirty="0" smtClean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Анатольевна</a:t>
                      </a:r>
                      <a:endParaRPr lang="en-US" sz="2000" dirty="0"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anchor="ctr"/>
                </a:tc>
              </a:tr>
              <a:tr h="641277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err="1" smtClean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Шилин</a:t>
                      </a:r>
                      <a:r>
                        <a:rPr lang="ru-RU" sz="2000" dirty="0" smtClean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Афанасий</a:t>
                      </a:r>
                      <a:r>
                        <a:rPr lang="ru-RU" sz="2000" baseline="0" dirty="0" smtClean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Петрович</a:t>
                      </a:r>
                      <a:endParaRPr lang="en-US" sz="2000" dirty="0"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anchor="ctr"/>
                </a:tc>
              </a:tr>
              <a:tr h="641277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Катуков Михаил Ефимович</a:t>
                      </a:r>
                      <a:endParaRPr lang="en-US" sz="2000" dirty="0"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anchor="ctr"/>
                </a:tc>
              </a:tr>
              <a:tr h="641277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err="1" smtClean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Мересьев</a:t>
                      </a:r>
                      <a:r>
                        <a:rPr lang="ru-RU" sz="2000" dirty="0" smtClean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Алексей Петрович</a:t>
                      </a:r>
                      <a:endParaRPr lang="en-US" sz="2000" dirty="0"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anchor="ctr"/>
                </a:tc>
              </a:tr>
              <a:tr h="641277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Леонов Виктор Николаевич</a:t>
                      </a:r>
                      <a:endParaRPr lang="en-US" sz="2000" dirty="0"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anchor="ctr"/>
                </a:tc>
              </a:tr>
              <a:tr h="641277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Павличенко Людмила</a:t>
                      </a:r>
                      <a:r>
                        <a:rPr lang="ru-RU" sz="2000" baseline="0" dirty="0" smtClean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Михайловна</a:t>
                      </a:r>
                      <a:endParaRPr lang="en-US" sz="2000" dirty="0"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anchor="ctr"/>
                </a:tc>
              </a:tr>
              <a:tr h="641277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Ерохин</a:t>
                      </a:r>
                      <a:r>
                        <a:rPr lang="ru-RU" sz="2000" baseline="0" dirty="0" smtClean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Михаил Григорьевич</a:t>
                      </a:r>
                      <a:endParaRPr lang="en-US" sz="2000" dirty="0"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cxnSp>
        <p:nvCxnSpPr>
          <p:cNvPr id="10" name="Прямая со стрелкой 9"/>
          <p:cNvCxnSpPr/>
          <p:nvPr/>
        </p:nvCxnSpPr>
        <p:spPr>
          <a:xfrm>
            <a:off x="4328932" y="1921397"/>
            <a:ext cx="1944546" cy="7176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endCxn id="8" idx="1"/>
          </p:cNvCxnSpPr>
          <p:nvPr/>
        </p:nvCxnSpPr>
        <p:spPr>
          <a:xfrm>
            <a:off x="4328932" y="2523281"/>
            <a:ext cx="1944546" cy="13424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4328932" y="3194490"/>
            <a:ext cx="1944546" cy="134278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4328932" y="3865699"/>
            <a:ext cx="1944546" cy="196794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4247909" y="4537276"/>
            <a:ext cx="2025569" cy="68290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V="1">
            <a:off x="4247909" y="3194490"/>
            <a:ext cx="2025569" cy="19215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V="1">
            <a:off x="4247909" y="1921397"/>
            <a:ext cx="2025569" cy="39122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Orkestr_ministerstva_oborony_-_Marsh_Proshhanie_Slavyanki_b64f0d150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318826" y="6091041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823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3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CB9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слайд последни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75" y="4763"/>
            <a:ext cx="12188825" cy="812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913944" y="786844"/>
            <a:ext cx="6096000" cy="17912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0215" algn="ctr" fontAlgn="t">
              <a:lnSpc>
                <a:spcPct val="115000"/>
              </a:lnSpc>
            </a:pPr>
            <a:r>
              <a:rPr lang="ru-RU" sz="3200" b="1" dirty="0" smtClean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Через года,</a:t>
            </a:r>
            <a:endParaRPr lang="en-US" sz="3200" dirty="0" smtClean="0">
              <a:solidFill>
                <a:schemeClr val="bg1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indent="450215" algn="ctr" fontAlgn="t">
              <a:lnSpc>
                <a:spcPct val="115000"/>
              </a:lnSpc>
            </a:pPr>
            <a:r>
              <a:rPr lang="ru-RU" sz="3200" b="1" dirty="0" smtClean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Через века-</a:t>
            </a:r>
            <a:endParaRPr lang="en-US" sz="3200" dirty="0" smtClean="0">
              <a:solidFill>
                <a:schemeClr val="bg1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indent="450215" algn="ctr" fontAlgn="t">
              <a:lnSpc>
                <a:spcPct val="115000"/>
              </a:lnSpc>
            </a:pPr>
            <a:r>
              <a:rPr lang="ru-RU" sz="3200" b="1" dirty="0" smtClean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Помните!</a:t>
            </a:r>
            <a:endParaRPr lang="en-US" sz="3200" dirty="0">
              <a:solidFill>
                <a:schemeClr val="bg1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2654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CB9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m0-tub-ru.yandex.net/i?id=b692416a0ef7b0fe8ee34e0473624db6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4507" y="199449"/>
            <a:ext cx="4400985" cy="295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im0-tub-ru.yandex.net/i?id=8b9ccc6934eccb2ba2e1b79f602b03a4-l&amp;n=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46232" y="199449"/>
            <a:ext cx="4089003" cy="2998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im0-tub-ru.yandex.net/i?id=6c69b3f0e5d70a5f610c4c06e105147d-l&amp;n=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4508" y="3761772"/>
            <a:ext cx="4405308" cy="2799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im0-tub-ru.yandex.net/i?id=da5da6a95a1f9279d29fca0331e203dd-l&amp;n=1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32755" y="3748326"/>
            <a:ext cx="4102480" cy="2812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81942" y="2917372"/>
            <a:ext cx="6763657" cy="139337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481944" y="3004456"/>
            <a:ext cx="67346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Пограничники охраняют границы Родины, пехота </a:t>
            </a: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и танкисты сдерживают наступления врага, десантники обезвреживают нападающих, а военный флот осуществляет операции в море. </a:t>
            </a:r>
            <a:endParaRPr lang="en-US" sz="2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0145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3" y="4763"/>
            <a:ext cx="12187237" cy="7410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806651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 descr="http://bosarts.ru.net/upload/iblock/948/948cb5c41c4e3971f0864becfa29b2f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51133"/>
            <a:ext cx="12192000" cy="812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5-конечная звезда 3">
            <a:hlinkClick r:id="rId3" action="ppaction://hlinksldjump"/>
          </p:cNvPr>
          <p:cNvSpPr/>
          <p:nvPr/>
        </p:nvSpPr>
        <p:spPr>
          <a:xfrm>
            <a:off x="2131345" y="5242026"/>
            <a:ext cx="1181402" cy="1181402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</a:t>
            </a:r>
            <a:endParaRPr lang="en-US" dirty="0"/>
          </a:p>
        </p:txBody>
      </p:sp>
      <p:sp>
        <p:nvSpPr>
          <p:cNvPr id="6" name="5-конечная звезда 5">
            <a:hlinkClick r:id="rId4" action="ppaction://hlinksldjump"/>
          </p:cNvPr>
          <p:cNvSpPr/>
          <p:nvPr/>
        </p:nvSpPr>
        <p:spPr>
          <a:xfrm>
            <a:off x="9927771" y="3930890"/>
            <a:ext cx="964006" cy="1134595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</a:t>
            </a:r>
            <a:endParaRPr lang="en-US" dirty="0"/>
          </a:p>
        </p:txBody>
      </p:sp>
      <p:sp>
        <p:nvSpPr>
          <p:cNvPr id="7" name="5-конечная звезда 6">
            <a:hlinkClick r:id="rId5" action="ppaction://hlinksldjump"/>
          </p:cNvPr>
          <p:cNvSpPr/>
          <p:nvPr/>
        </p:nvSpPr>
        <p:spPr>
          <a:xfrm>
            <a:off x="3355091" y="230187"/>
            <a:ext cx="1144337" cy="1148669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en-US" dirty="0"/>
          </a:p>
        </p:txBody>
      </p:sp>
      <p:sp>
        <p:nvSpPr>
          <p:cNvPr id="8" name="5-конечная звезда 7">
            <a:hlinkClick r:id="rId6" action="ppaction://hlinksldjump"/>
          </p:cNvPr>
          <p:cNvSpPr/>
          <p:nvPr/>
        </p:nvSpPr>
        <p:spPr>
          <a:xfrm>
            <a:off x="2282534" y="2280212"/>
            <a:ext cx="1258952" cy="1246759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en-US" dirty="0"/>
          </a:p>
        </p:txBody>
      </p:sp>
      <p:sp>
        <p:nvSpPr>
          <p:cNvPr id="9" name="5-конечная звезда 8">
            <a:hlinkClick r:id="rId7" action="ppaction://hlinksldjump"/>
          </p:cNvPr>
          <p:cNvSpPr/>
          <p:nvPr/>
        </p:nvSpPr>
        <p:spPr>
          <a:xfrm>
            <a:off x="10324798" y="96687"/>
            <a:ext cx="1029002" cy="1029002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en-US" dirty="0"/>
          </a:p>
        </p:txBody>
      </p:sp>
      <p:sp>
        <p:nvSpPr>
          <p:cNvPr id="10" name="5-конечная звезда 9">
            <a:hlinkClick r:id="rId8" action="ppaction://hlinksldjump"/>
          </p:cNvPr>
          <p:cNvSpPr/>
          <p:nvPr/>
        </p:nvSpPr>
        <p:spPr>
          <a:xfrm>
            <a:off x="6698275" y="1380203"/>
            <a:ext cx="950754" cy="1014654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4</a:t>
            </a:r>
            <a:endParaRPr lang="en-US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1" name="5-конечная звезда 10">
            <a:hlinkClick r:id="rId9" action="ppaction://hlinksldjump"/>
          </p:cNvPr>
          <p:cNvSpPr/>
          <p:nvPr/>
        </p:nvSpPr>
        <p:spPr>
          <a:xfrm>
            <a:off x="10933613" y="1828800"/>
            <a:ext cx="1084215" cy="1117432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52294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CB9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</p:nvPr>
        </p:nvGraphicFramePr>
        <p:xfrm>
          <a:off x="5026342" y="3265202"/>
          <a:ext cx="2139315" cy="14721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18795"/>
                <a:gridCol w="1620520"/>
              </a:tblGrid>
              <a:tr h="0"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ч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54-21+30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ё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100-30-45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48+2+49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л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17+40-57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и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30+30+30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т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55-35+21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406400" y="377371"/>
            <a:ext cx="11379200" cy="611051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85196" y="493486"/>
            <a:ext cx="117714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Чтобы </a:t>
            </a:r>
            <a:r>
              <a:rPr lang="ru-RU" sz="2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узнать с какой профессией будем знакомиться, разгадаем математический ребус. Ответы запиши в таблицу в порядке </a:t>
            </a:r>
            <a:r>
              <a:rPr lang="ru-RU" sz="24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возрастания.</a:t>
            </a:r>
            <a:endParaRPr lang="en-US" sz="24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3433161"/>
              </p:ext>
            </p:extLst>
          </p:nvPr>
        </p:nvGraphicFramePr>
        <p:xfrm>
          <a:off x="3333508" y="5301205"/>
          <a:ext cx="5023413" cy="9954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3759"/>
                <a:gridCol w="841761"/>
                <a:gridCol w="841761"/>
                <a:gridCol w="842610"/>
                <a:gridCol w="841761"/>
                <a:gridCol w="841761"/>
              </a:tblGrid>
              <a:tr h="497711"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0</a:t>
                      </a:r>
                      <a:endParaRPr lang="en-US" sz="20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25</a:t>
                      </a:r>
                      <a:endParaRPr lang="en-US" sz="20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41</a:t>
                      </a:r>
                      <a:endParaRPr lang="en-US" sz="20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63</a:t>
                      </a:r>
                      <a:endParaRPr lang="en-US" sz="20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90</a:t>
                      </a:r>
                      <a:endParaRPr lang="en-US" sz="20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99</a:t>
                      </a:r>
                      <a:endParaRPr lang="en-US" sz="20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/>
                </a:tc>
              </a:tr>
              <a:tr h="497711"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4156597" y="5631124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30914576"/>
              </p:ext>
            </p:extLst>
          </p:nvPr>
        </p:nvGraphicFramePr>
        <p:xfrm>
          <a:off x="3298784" y="1604526"/>
          <a:ext cx="5069711" cy="36113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29432"/>
                <a:gridCol w="3840279"/>
              </a:tblGrid>
              <a:tr h="601884"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ч</a:t>
                      </a:r>
                      <a:endParaRPr lang="en-US" sz="20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54-21+30</a:t>
                      </a:r>
                      <a:endParaRPr lang="en-US" sz="20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/>
                </a:tc>
              </a:tr>
              <a:tr h="601884"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ё</a:t>
                      </a:r>
                      <a:endParaRPr lang="en-US" sz="20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100-30-45</a:t>
                      </a:r>
                      <a:endParaRPr lang="en-US" sz="20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/>
                </a:tc>
              </a:tr>
              <a:tr h="601884"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к</a:t>
                      </a:r>
                      <a:endParaRPr lang="en-US" sz="20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48+2+49</a:t>
                      </a:r>
                      <a:endParaRPr lang="en-US" sz="20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/>
                </a:tc>
              </a:tr>
              <a:tr h="601884"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л</a:t>
                      </a:r>
                      <a:endParaRPr lang="en-US" sz="20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17+40-57</a:t>
                      </a:r>
                      <a:endParaRPr lang="en-US" sz="20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/>
                </a:tc>
              </a:tr>
              <a:tr h="601884"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и</a:t>
                      </a:r>
                      <a:endParaRPr lang="en-US" sz="20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30+30+30</a:t>
                      </a:r>
                      <a:endParaRPr lang="en-US" sz="20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/>
                </a:tc>
              </a:tr>
              <a:tr h="601884"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т</a:t>
                      </a:r>
                      <a:endParaRPr lang="en-US" sz="20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55-35+21</a:t>
                      </a:r>
                      <a:endParaRPr lang="en-US" sz="20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7047048"/>
              </p:ext>
            </p:extLst>
          </p:nvPr>
        </p:nvGraphicFramePr>
        <p:xfrm>
          <a:off x="3335437" y="5303134"/>
          <a:ext cx="5023413" cy="9954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3759"/>
                <a:gridCol w="841761"/>
                <a:gridCol w="841761"/>
                <a:gridCol w="842610"/>
                <a:gridCol w="841761"/>
                <a:gridCol w="841761"/>
              </a:tblGrid>
              <a:tr h="497711"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0</a:t>
                      </a:r>
                      <a:endParaRPr lang="en-US" sz="20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25</a:t>
                      </a:r>
                      <a:endParaRPr lang="en-US" sz="20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41</a:t>
                      </a:r>
                      <a:endParaRPr lang="en-US" sz="20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63</a:t>
                      </a:r>
                      <a:endParaRPr lang="en-US" sz="20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90</a:t>
                      </a:r>
                      <a:endParaRPr lang="en-US" sz="20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99</a:t>
                      </a:r>
                      <a:endParaRPr lang="en-US" sz="20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/>
                </a:tc>
              </a:tr>
              <a:tr h="497711"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л</a:t>
                      </a:r>
                      <a:endParaRPr lang="en-US" sz="20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ё</a:t>
                      </a:r>
                      <a:r>
                        <a:rPr lang="ru-RU" sz="20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</a:t>
                      </a:r>
                      <a:endParaRPr lang="en-US" sz="20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т</a:t>
                      </a:r>
                      <a:r>
                        <a:rPr lang="ru-RU" sz="20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</a:t>
                      </a:r>
                      <a:endParaRPr lang="en-US" sz="20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ч</a:t>
                      </a:r>
                      <a:r>
                        <a:rPr lang="ru-RU" sz="20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</a:t>
                      </a:r>
                      <a:endParaRPr lang="en-US" sz="20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и</a:t>
                      </a:r>
                      <a:r>
                        <a:rPr lang="ru-RU" sz="20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</a:t>
                      </a:r>
                      <a:endParaRPr lang="en-US" sz="20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к</a:t>
                      </a:r>
                      <a:r>
                        <a:rPr lang="ru-RU" sz="20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</a:t>
                      </a:r>
                      <a:endParaRPr lang="en-US" sz="20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562648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CB9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Прямоугольник 3"/>
          <p:cNvSpPr/>
          <p:nvPr/>
        </p:nvSpPr>
        <p:spPr>
          <a:xfrm>
            <a:off x="185196" y="196770"/>
            <a:ext cx="7326774" cy="645867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85196" y="196770"/>
            <a:ext cx="7326774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Военный летчик</a:t>
            </a:r>
          </a:p>
          <a:p>
            <a:pPr algn="ctr"/>
            <a:endParaRPr lang="ru-RU" sz="2400" dirty="0" smtClean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Летчики – это элитная часть армии любой страны.</a:t>
            </a:r>
          </a:p>
          <a:p>
            <a:endParaRPr lang="ru-RU" sz="2000" dirty="0" smtClean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Виды воздушного транспорта: истребители, бомбардировщики, разведчики, военно-транспортные самолеты, вертолеты.</a:t>
            </a:r>
          </a:p>
          <a:p>
            <a:endParaRPr lang="ru-RU" sz="2000" dirty="0" smtClean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Основные задачи: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у</a:t>
            </a:r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правлять доверенным летательным средством</a:t>
            </a:r>
          </a:p>
          <a:p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•    выполнять испытательные полеты;</a:t>
            </a:r>
          </a:p>
          <a:p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•    выполнять технику безопасности;</a:t>
            </a:r>
          </a:p>
          <a:p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•    выполнять свои обязанности в соответствии с действующим законодательством, а также внутренними приказами;</a:t>
            </a:r>
          </a:p>
          <a:p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•     контроль общего состояния самолета, корректность работы всех систем;</a:t>
            </a:r>
          </a:p>
          <a:p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•    делать анализ метеорологических условий и т. д.</a:t>
            </a:r>
          </a:p>
          <a:p>
            <a:endParaRPr lang="ru-RU" sz="2000" dirty="0" smtClean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ru-RU" sz="20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1909 год – год рождения авиации</a:t>
            </a:r>
            <a:endParaRPr lang="en-US" sz="2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4156597" y="5631124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172" name="Picture 4" descr="https://mirageswar.com/uploads/posts/2010-05/1273393890_sam_uss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17701" y="221787"/>
            <a:ext cx="4289103" cy="6433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43996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 descr="слайд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3" y="3175"/>
            <a:ext cx="12187237" cy="8060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20623" y="4397829"/>
            <a:ext cx="10816633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Все на рассвете мирно спали,</a:t>
            </a:r>
            <a:br>
              <a:rPr lang="ru-RU" sz="24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24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Ночь таяла </a:t>
            </a:r>
            <a:r>
              <a:rPr lang="ru-RU" sz="2400" b="1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как будто </a:t>
            </a:r>
            <a:r>
              <a:rPr lang="ru-RU" sz="24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тень</a:t>
            </a:r>
            <a:br>
              <a:rPr lang="ru-RU" sz="24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24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И жители Земли ещё не знали</a:t>
            </a:r>
            <a:br>
              <a:rPr lang="ru-RU" sz="24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24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Какой рождался страшный день.</a:t>
            </a:r>
            <a:endParaRPr lang="en-US" sz="2400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32480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CB9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9219" name="Picture 3" descr="слайд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33843" y="207420"/>
            <a:ext cx="7437113" cy="4972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" descr="слайд 3 текст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5194" y="1889684"/>
            <a:ext cx="6377651" cy="4782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53451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1181</TotalTime>
  <Words>1113</Words>
  <Application>Microsoft Office PowerPoint</Application>
  <PresentationFormat>Произвольный</PresentationFormat>
  <Paragraphs>371</Paragraphs>
  <Slides>29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Есть такая профессия – Родину защищать!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Есть такая профессия – Родину защищать!</dc:title>
  <dc:creator>Windows User</dc:creator>
  <cp:lastModifiedBy>Admin</cp:lastModifiedBy>
  <cp:revision>35</cp:revision>
  <dcterms:created xsi:type="dcterms:W3CDTF">2020-10-06T21:32:50Z</dcterms:created>
  <dcterms:modified xsi:type="dcterms:W3CDTF">2020-10-07T17:17:45Z</dcterms:modified>
</cp:coreProperties>
</file>