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  <p:sldMasterId id="2147483660" r:id="rId2"/>
    <p:sldMasterId id="2147483972" r:id="rId3"/>
    <p:sldMasterId id="2147483984" r:id="rId4"/>
  </p:sldMasterIdLst>
  <p:notesMasterIdLst>
    <p:notesMasterId r:id="rId17"/>
  </p:notesMasterIdLst>
  <p:sldIdLst>
    <p:sldId id="347" r:id="rId5"/>
    <p:sldId id="263" r:id="rId6"/>
    <p:sldId id="361" r:id="rId7"/>
    <p:sldId id="368" r:id="rId8"/>
    <p:sldId id="369" r:id="rId9"/>
    <p:sldId id="286" r:id="rId10"/>
    <p:sldId id="362" r:id="rId11"/>
    <p:sldId id="371" r:id="rId12"/>
    <p:sldId id="373" r:id="rId13"/>
    <p:sldId id="375" r:id="rId14"/>
    <p:sldId id="360" r:id="rId15"/>
    <p:sldId id="372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FDD5"/>
    <a:srgbClr val="FF99FF"/>
    <a:srgbClr val="99F32D"/>
    <a:srgbClr val="E3F315"/>
    <a:srgbClr val="FFFFCC"/>
    <a:srgbClr val="CCFF99"/>
    <a:srgbClr val="C0FC84"/>
    <a:srgbClr val="66FF99"/>
    <a:srgbClr val="EDFEDC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049" autoAdjust="0"/>
    <p:restoredTop sz="94660"/>
  </p:normalViewPr>
  <p:slideViewPr>
    <p:cSldViewPr>
      <p:cViewPr varScale="1">
        <p:scale>
          <a:sx n="80" d="100"/>
          <a:sy n="80" d="100"/>
        </p:scale>
        <p:origin x="1218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EA6E38-82B1-47BB-A812-313B295FEFF2}" type="datetimeFigureOut">
              <a:rPr lang="en-US" smtClean="0"/>
              <a:pPr/>
              <a:t>3/18/2022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089E94-532B-494D-AD7A-712B16D9F5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0983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/>
              <a:pPr/>
              <a:t>3/18/2022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/>
              <a:pPr/>
              <a:t>3/18/2022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/>
              <a:pPr/>
              <a:t>3/18/2022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3/18/2022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3/18/2022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3/18/2022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3/18/2022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3/18/2022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3/18/2022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3/18/2022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3/18/2022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/>
              <a:pPr/>
              <a:t>3/18/2022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3/18/2022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3/18/2022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3/18/2022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760484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553179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00570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448103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59152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15333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92574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/>
              <a:pPr/>
              <a:t>3/18/2022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363821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262853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837747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561356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srgbClr val="343434">
                    <a:tint val="75000"/>
                  </a:srgbClr>
                </a:solidFill>
              </a:rPr>
              <a:pPr/>
              <a:t>3/18/2022</a:t>
            </a:fld>
            <a:endParaRPr lang="en-US">
              <a:solidFill>
                <a:srgbClr val="343434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343434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srgbClr val="343434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343434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819264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srgbClr val="343434">
                    <a:tint val="75000"/>
                  </a:srgbClr>
                </a:solidFill>
              </a:rPr>
              <a:pPr/>
              <a:t>3/18/2022</a:t>
            </a:fld>
            <a:endParaRPr lang="en-US">
              <a:solidFill>
                <a:srgbClr val="343434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343434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srgbClr val="343434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343434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324409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srgbClr val="343434">
                    <a:tint val="75000"/>
                  </a:srgbClr>
                </a:solidFill>
              </a:rPr>
              <a:pPr/>
              <a:t>3/18/2022</a:t>
            </a:fld>
            <a:endParaRPr lang="en-US">
              <a:solidFill>
                <a:srgbClr val="343434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343434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srgbClr val="343434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343434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852816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srgbClr val="343434">
                    <a:tint val="75000"/>
                  </a:srgbClr>
                </a:solidFill>
              </a:rPr>
              <a:pPr/>
              <a:t>3/18/2022</a:t>
            </a:fld>
            <a:endParaRPr lang="en-US">
              <a:solidFill>
                <a:srgbClr val="343434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343434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srgbClr val="343434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343434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789371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srgbClr val="343434">
                    <a:tint val="75000"/>
                  </a:srgbClr>
                </a:solidFill>
              </a:rPr>
              <a:pPr/>
              <a:t>3/18/2022</a:t>
            </a:fld>
            <a:endParaRPr lang="en-US">
              <a:solidFill>
                <a:srgbClr val="343434">
                  <a:tint val="7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343434">
                  <a:tint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srgbClr val="343434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343434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431519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srgbClr val="343434">
                    <a:tint val="75000"/>
                  </a:srgbClr>
                </a:solidFill>
              </a:rPr>
              <a:pPr/>
              <a:t>3/18/2022</a:t>
            </a:fld>
            <a:endParaRPr lang="en-US">
              <a:solidFill>
                <a:srgbClr val="343434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343434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srgbClr val="343434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343434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29001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/>
              <a:pPr/>
              <a:t>3/18/2022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srgbClr val="343434">
                    <a:tint val="75000"/>
                  </a:srgbClr>
                </a:solidFill>
              </a:rPr>
              <a:pPr/>
              <a:t>3/18/2022</a:t>
            </a:fld>
            <a:endParaRPr lang="en-US">
              <a:solidFill>
                <a:srgbClr val="343434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343434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srgbClr val="343434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343434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674632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srgbClr val="343434">
                    <a:tint val="75000"/>
                  </a:srgbClr>
                </a:solidFill>
              </a:rPr>
              <a:pPr/>
              <a:t>3/18/2022</a:t>
            </a:fld>
            <a:endParaRPr lang="en-US">
              <a:solidFill>
                <a:srgbClr val="343434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343434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srgbClr val="343434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343434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005962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srgbClr val="343434">
                    <a:tint val="75000"/>
                  </a:srgbClr>
                </a:solidFill>
              </a:rPr>
              <a:pPr/>
              <a:t>3/18/2022</a:t>
            </a:fld>
            <a:endParaRPr lang="en-US">
              <a:solidFill>
                <a:srgbClr val="343434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343434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srgbClr val="343434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343434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82481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srgbClr val="343434">
                    <a:tint val="75000"/>
                  </a:srgbClr>
                </a:solidFill>
              </a:rPr>
              <a:pPr/>
              <a:t>3/18/2022</a:t>
            </a:fld>
            <a:endParaRPr lang="en-US">
              <a:solidFill>
                <a:srgbClr val="343434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343434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srgbClr val="343434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343434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896875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srgbClr val="343434">
                    <a:tint val="75000"/>
                  </a:srgbClr>
                </a:solidFill>
              </a:rPr>
              <a:pPr/>
              <a:t>3/18/2022</a:t>
            </a:fld>
            <a:endParaRPr lang="en-US">
              <a:solidFill>
                <a:srgbClr val="343434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343434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srgbClr val="343434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343434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349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/>
              <a:pPr/>
              <a:t>3/18/2022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/>
              <a:pPr/>
              <a:t>3/18/2022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/>
              <a:pPr/>
              <a:t>3/18/2022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/>
              <a:pPr/>
              <a:t>3/18/2022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/>
              <a:pPr/>
              <a:t>3/18/2022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3545F7-77F9-4401-AA0E-BF14C26D8903}" type="datetimeFigureOut">
              <a:rPr lang="en-US" smtClean="0"/>
              <a:pPr/>
              <a:t>3/18/2022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6E0586-5A1C-41FD-AA9D-07A4E729E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6B7A0F-5B99-4F35-9BDD-321CD3C098FF}" type="datetimeFigureOut">
              <a:rPr lang="en-US" smtClean="0"/>
              <a:pPr/>
              <a:t>3/18/2022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160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6B7A0F-5B99-4F35-9BDD-321CD3C098FF}" type="datetimeFigureOut">
              <a:rPr lang="en-US" smtClean="0">
                <a:solidFill>
                  <a:srgbClr val="343434">
                    <a:tint val="75000"/>
                  </a:srgbClr>
                </a:solidFill>
              </a:rPr>
              <a:pPr/>
              <a:t>3/18/2022</a:t>
            </a:fld>
            <a:endParaRPr lang="en-US">
              <a:solidFill>
                <a:srgbClr val="343434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srgbClr val="343434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AB3369-7666-44EB-AEA9-5FA9440DB40A}" type="slidenum">
              <a:rPr lang="en-US" smtClean="0">
                <a:solidFill>
                  <a:srgbClr val="343434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343434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41957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5"/>
          <p:cNvSpPr txBox="1">
            <a:spLocks noChangeArrowheads="1"/>
          </p:cNvSpPr>
          <p:nvPr/>
        </p:nvSpPr>
        <p:spPr>
          <a:xfrm>
            <a:off x="5029200" y="4267200"/>
            <a:ext cx="3733800" cy="12954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49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Rectangle 8"/>
          <p:cNvSpPr txBox="1">
            <a:spLocks noChangeArrowheads="1"/>
          </p:cNvSpPr>
          <p:nvPr/>
        </p:nvSpPr>
        <p:spPr>
          <a:xfrm>
            <a:off x="5560820" y="5636861"/>
            <a:ext cx="2659380" cy="564039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endParaRPr lang="ru-RU" sz="2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6200" y="76200"/>
            <a:ext cx="358140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Муниципальное бюджетное дошкольное образовательное учреждение детский сад №20 </a:t>
            </a:r>
            <a:b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427984" y="4303295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indent="449263" algn="r" fontAlgn="base">
              <a:spcBef>
                <a:spcPct val="0"/>
              </a:spcBef>
              <a:spcAft>
                <a:spcPct val="0"/>
              </a:spcAft>
            </a:pPr>
            <a:r>
              <a:rPr lang="ru-RU" b="1" i="1" dirty="0">
                <a:solidFill>
                  <a:srgbClr val="C00000"/>
                </a:solidFill>
                <a:latin typeface="Times New Roman" pitchFamily="18" charset="0"/>
                <a:cs typeface="Aharoni" pitchFamily="2" charset="-79"/>
              </a:rPr>
              <a:t>Подготовила: Николаева И.П. </a:t>
            </a:r>
          </a:p>
          <a:p>
            <a:pPr lvl="0" indent="449263" algn="r" fontAlgn="base">
              <a:spcBef>
                <a:spcPct val="0"/>
              </a:spcBef>
              <a:spcAft>
                <a:spcPct val="0"/>
              </a:spcAft>
            </a:pPr>
            <a:r>
              <a:rPr lang="ru-RU" b="1" i="1" dirty="0">
                <a:solidFill>
                  <a:srgbClr val="C00000"/>
                </a:solidFill>
                <a:latin typeface="Times New Roman" pitchFamily="18" charset="0"/>
                <a:cs typeface="Aharoni" pitchFamily="2" charset="-79"/>
              </a:rPr>
              <a:t>учитель - дефектолог высшей квалификационной категории</a:t>
            </a:r>
            <a:endParaRPr lang="ru-RU" i="1" dirty="0">
              <a:solidFill>
                <a:srgbClr val="C00000"/>
              </a:solidFill>
              <a:latin typeface="Arial" pitchFamily="34" charset="0"/>
              <a:cs typeface="Aharoni" pitchFamily="2" charset="-79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347864" y="6093869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>
              <a:defRPr/>
            </a:pPr>
            <a:r>
              <a:rPr lang="ru-RU" altLang="ru-RU" sz="1600" b="1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г. Новочеркасск</a:t>
            </a:r>
          </a:p>
          <a:p>
            <a:pPr lvl="0" algn="ctr">
              <a:defRPr/>
            </a:pPr>
            <a:r>
              <a:rPr lang="ru-RU" altLang="ru-RU" sz="1600" b="1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2021г.</a:t>
            </a:r>
            <a:br>
              <a:rPr lang="ru-RU" altLang="ru-RU" sz="1600" b="1" kern="0" dirty="0">
                <a:solidFill>
                  <a:srgbClr val="7030A0"/>
                </a:solidFill>
                <a:latin typeface="Georgia" pitchFamily="18" charset="0"/>
                <a:cs typeface="Aharoni" pitchFamily="2" charset="-79"/>
              </a:rPr>
            </a:br>
            <a:endParaRPr lang="ru-RU" sz="1600" kern="0" dirty="0">
              <a:solidFill>
                <a:srgbClr val="7030A0"/>
              </a:solidFill>
              <a:cs typeface="Aharoni" pitchFamily="2" charset="-79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191000" y="1655361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работы воспитателей групп компенсирующей направленности и учителей- логопедов с детьми с задержкой психического развития» </a:t>
            </a:r>
          </a:p>
        </p:txBody>
      </p:sp>
    </p:spTree>
    <p:extLst>
      <p:ext uri="{BB962C8B-B14F-4D97-AF65-F5344CB8AC3E}">
        <p14:creationId xmlns:p14="http://schemas.microsoft.com/office/powerpoint/2010/main" val="2049956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67944" y="6259496"/>
            <a:ext cx="4632792" cy="52322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>
              <a:buFont typeface="Wingdings" pitchFamily="2" charset="2"/>
              <a:buChar char="Ø"/>
            </a:pPr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Включение в занятия заданий, направленных на активизацию познавательной активности.</a:t>
            </a:r>
          </a:p>
        </p:txBody>
      </p:sp>
      <p:sp>
        <p:nvSpPr>
          <p:cNvPr id="3" name="Выноска со стрелкой вниз 2"/>
          <p:cNvSpPr/>
          <p:nvPr/>
        </p:nvSpPr>
        <p:spPr>
          <a:xfrm>
            <a:off x="1633538" y="168709"/>
            <a:ext cx="6250830" cy="1084421"/>
          </a:xfrm>
          <a:prstGeom prst="downArrowCallou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ru-RU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Методические подходы </a:t>
            </a:r>
          </a:p>
          <a:p>
            <a:pPr lvl="0" algn="ctr"/>
            <a:r>
              <a:rPr lang="ru-RU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 проведению коррекционных занятий.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92373" y="1277272"/>
            <a:ext cx="4582790" cy="52322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>
              <a:buFont typeface="Wingdings" pitchFamily="2" charset="2"/>
              <a:buChar char="Ø"/>
            </a:pPr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Необходимость более частой смены видов деятельности при работе с детьми с ЗПР.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19572" y="1915244"/>
            <a:ext cx="4536504" cy="52322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>
              <a:buFont typeface="Wingdings" pitchFamily="2" charset="2"/>
              <a:buChar char="Ø"/>
            </a:pPr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Необходимость смены ведущего анализатора в ходе занятия (</a:t>
            </a:r>
            <a:r>
              <a:rPr lang="ru-RU" sz="14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полисенсорный</a:t>
            </a:r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подход).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043608" y="2533258"/>
            <a:ext cx="5184576" cy="738664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>
              <a:buFont typeface="Wingdings" pitchFamily="2" charset="2"/>
              <a:buChar char="Ø"/>
            </a:pPr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При выборе ведущих методов педагогической деятельности (наглядных, словесных,  практических) следует учитывать характер ведущего нарушения.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727684" y="3388510"/>
            <a:ext cx="4968552" cy="55399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>
              <a:buFont typeface="Wingdings" pitchFamily="2" charset="2"/>
              <a:buChar char="Ø"/>
            </a:pPr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Включение всех детей в образовательную деятельность на уровне посильной трудности.</a:t>
            </a:r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	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146871" y="4059096"/>
            <a:ext cx="5256584" cy="738664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>
              <a:buFont typeface="Wingdings" pitchFamily="2" charset="2"/>
              <a:buChar char="Ø"/>
            </a:pPr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Сочетание в образовательном процессе учебных технологий, предполагающих индивидуализацию учебного процесса с технологиями воспитательными.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119634" y="4932969"/>
            <a:ext cx="4730353" cy="52322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>
              <a:buFont typeface="Wingdings" pitchFamily="2" charset="2"/>
              <a:buChar char="Ø"/>
            </a:pPr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Оценка достижений ребёнка на занятиях с позиции личной успешности.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638330" y="5595083"/>
            <a:ext cx="4680520" cy="52322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>
              <a:buFont typeface="Wingdings" pitchFamily="2" charset="2"/>
              <a:buChar char="Ø"/>
            </a:pPr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Мотивация учебной деятельности путём постоянной опоры на их личный жизненный опыт и знания.</a:t>
            </a:r>
          </a:p>
        </p:txBody>
      </p:sp>
    </p:spTree>
    <p:extLst>
      <p:ext uri="{BB962C8B-B14F-4D97-AF65-F5344CB8AC3E}">
        <p14:creationId xmlns:p14="http://schemas.microsoft.com/office/powerpoint/2010/main" val="30947681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07704" y="260648"/>
            <a:ext cx="5472608" cy="80021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Примерные результаты </a:t>
            </a:r>
            <a:r>
              <a:rPr lang="ru-RU" sz="2000" b="1" dirty="0" err="1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коррекционно</a:t>
            </a: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- образовательной деятельности с детьми  ЗПР</a:t>
            </a:r>
            <a:endParaRPr lang="ru-RU" sz="2000" b="1" dirty="0">
              <a:solidFill>
                <a:srgbClr val="C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1280303"/>
            <a:ext cx="5112568" cy="1083374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положительная динамика в развитии компенсаторных функций, познавательной активности, речи, коммуникативных навыков, точности движений и мобильности;</a:t>
            </a:r>
            <a:endParaRPr lang="ru-RU" sz="1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331640" y="2629372"/>
            <a:ext cx="6516216" cy="1331134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увеличение  скорости приема и переработки сенсорной информации, количества правильно сформированных умственных операций и действий, появление познавательной активности, целостности знаний и представлений об окружающем, хотя бы частичную эмоциональную устойчивость и </a:t>
            </a:r>
            <a:r>
              <a:rPr lang="ru-RU" sz="1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саморегуляцию</a:t>
            </a:r>
            <a:r>
              <a:rPr lang="ru-RU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поведения;</a:t>
            </a:r>
            <a:endParaRPr lang="ru-RU" sz="1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44008" y="5555988"/>
            <a:ext cx="4149031" cy="340093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снижение </a:t>
            </a:r>
            <a:r>
              <a:rPr lang="ru-RU" sz="1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гиперактивности</a:t>
            </a:r>
            <a:r>
              <a:rPr lang="ru-RU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для детей с ЗПР;</a:t>
            </a:r>
            <a:endParaRPr lang="ru-RU" sz="1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059832" y="4197877"/>
            <a:ext cx="5832648" cy="1083374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положительная динамика в развитии навыков целенаправленного восприятия (определение в предмете частей, определение формы, величины, цвета), увеличение объемов внимания, произвольного внимания;</a:t>
            </a:r>
            <a:endParaRPr lang="ru-RU" sz="1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508104" y="6198472"/>
            <a:ext cx="3513526" cy="340093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снижение интеллектуальных дефектов.</a:t>
            </a:r>
            <a:endParaRPr lang="ru-RU" sz="1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57537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900igr.net/up/datas/114108/03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296"/>
            <a:ext cx="916327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85072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1295400" y="1244600"/>
            <a:ext cx="7010400" cy="4165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60000"/>
              </a:lnSpc>
            </a:pP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  <a:latin typeface="Arial" charset="0"/>
              <a:ea typeface="굴림" pitchFamily="34" charset="-127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27584" y="1077218"/>
            <a:ext cx="8072494" cy="531847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285750" indent="-285750" algn="just">
              <a:buFont typeface="Wingdings" panose="05000000000000000000" pitchFamily="2" charset="2"/>
              <a:buChar char="Ø"/>
              <a:defRPr/>
            </a:pPr>
            <a:r>
              <a:rPr lang="ru-RU" sz="17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Федеральный Закон от 29.12.2012 №373-ФЗ «Об образовании в Российской Федерации».</a:t>
            </a:r>
          </a:p>
          <a:p>
            <a:pPr marL="285750" indent="-285750" algn="just">
              <a:buFont typeface="Wingdings" panose="05000000000000000000" pitchFamily="2" charset="2"/>
              <a:buChar char="Ø"/>
              <a:defRPr/>
            </a:pPr>
            <a:r>
              <a:rPr lang="ru-RU" sz="17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Приказ Минобрнауки России от 17.10.2013 № 1155 «Об утверждении федерального государственного образовательного стандарта дошкольного образования».</a:t>
            </a:r>
          </a:p>
          <a:p>
            <a:pPr marL="285750" indent="-285750" algn="just">
              <a:buFont typeface="Wingdings" panose="05000000000000000000" pitchFamily="2" charset="2"/>
              <a:buChar char="Ø"/>
              <a:defRPr/>
            </a:pPr>
            <a:r>
              <a:rPr lang="ru-RU" sz="17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Конвенция о правах инвалидов (принята резолюцией 61/106  Генеральной Ассамблеи ООН от 13.12.2006).</a:t>
            </a:r>
          </a:p>
          <a:p>
            <a:pPr marL="285750" indent="-285750" algn="just">
              <a:buFont typeface="Wingdings" panose="05000000000000000000" pitchFamily="2" charset="2"/>
              <a:buChar char="Ø"/>
              <a:defRPr/>
            </a:pPr>
            <a:r>
              <a:rPr lang="ru-RU" sz="17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Письмо Минобразования России от 16.01.2002  №03-51-5ин/23-03 «Об интегрированном воспитании и обучении детей с отклонениями в развитии в дошкольных образовательных учреждениях»;</a:t>
            </a:r>
          </a:p>
          <a:p>
            <a:pPr marL="285750" indent="-285750" algn="just">
              <a:buFont typeface="Wingdings" panose="05000000000000000000" pitchFamily="2" charset="2"/>
              <a:buChar char="Ø"/>
              <a:defRPr/>
            </a:pPr>
            <a:r>
              <a:rPr lang="ru-RU" sz="17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Письмо Минобразования России от 16.04.2001 №29/1524-6 «О концепции интегрированного обучения лиц с ограниченными возможностями здоровья (со специальными образовательными потребностями)».</a:t>
            </a:r>
          </a:p>
          <a:p>
            <a:pPr marL="285750" indent="-285750" algn="just">
              <a:buFont typeface="Wingdings" panose="05000000000000000000" pitchFamily="2" charset="2"/>
              <a:buChar char="Ø"/>
              <a:defRPr/>
            </a:pPr>
            <a:r>
              <a:rPr lang="ru-RU" sz="17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Приказ </a:t>
            </a:r>
            <a:r>
              <a:rPr lang="ru-RU" sz="1700" b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Минобрнауки</a:t>
            </a:r>
            <a:r>
              <a:rPr lang="ru-RU" sz="17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России от 30 августа 2013 г. n 1014 об утверждении порядка организации и осуществления образовательной деятельности по основным общеобразовательным программам - образовательным программам дошкольного образования.</a:t>
            </a:r>
          </a:p>
          <a:p>
            <a:pPr marL="285750" indent="-285750" algn="just">
              <a:buFont typeface="Wingdings" panose="05000000000000000000" pitchFamily="2" charset="2"/>
              <a:buChar char="Ø"/>
              <a:defRPr/>
            </a:pPr>
            <a:r>
              <a:rPr lang="ru-RU" sz="17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Письмо Минобразования России от 18.04.2008 № АФ-150/06  «О создании условий для получения образования детьми с ограниченными возможностями здоровья и детьми-инвалидами».</a:t>
            </a:r>
          </a:p>
          <a:p>
            <a:pPr marL="285750" indent="-285750" algn="just">
              <a:buFont typeface="Wingdings" panose="05000000000000000000" pitchFamily="2" charset="2"/>
              <a:buChar char="Ø"/>
              <a:defRPr/>
            </a:pPr>
            <a:endParaRPr lang="ru-RU" sz="1600" b="1" dirty="0">
              <a:solidFill>
                <a:srgbClr val="7030A0"/>
              </a:solidFill>
              <a:cs typeface="Aharoni" pitchFamily="2" charset="-79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952500" y="91728"/>
            <a:ext cx="76962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Нормативно-правовая база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71902"/>
            <a:ext cx="8301608" cy="15788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000" b="1" i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Задержка психического развития (ЗПР)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это особый тип аномального развития, для которого характерен замедленный темп развития одной или нескольких психических функций, которые, в большинстве случаев,  компенсируются под воздействием медикаментозного лечения, специального коррекционного обучения и под влиянием временного фактора.</a:t>
            </a:r>
            <a:endParaRPr lang="ru-RU" sz="16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83968" y="5548385"/>
            <a:ext cx="4310136" cy="72943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ЗПР </a:t>
            </a:r>
            <a:r>
              <a:rPr lang="ru-RU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церебрально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- органического генеза.</a:t>
            </a:r>
            <a:endParaRPr lang="ru-RU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Выноска со стрелкой вниз 5"/>
          <p:cNvSpPr/>
          <p:nvPr/>
        </p:nvSpPr>
        <p:spPr>
          <a:xfrm>
            <a:off x="2051720" y="2089980"/>
            <a:ext cx="5472607" cy="1280874"/>
          </a:xfrm>
          <a:prstGeom prst="downArrowCallou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Классификация детей с ЗПР по </a:t>
            </a:r>
          </a:p>
          <a:p>
            <a:pPr algn="ctr">
              <a:spcAft>
                <a:spcPts val="1000"/>
              </a:spcAft>
            </a:pP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К. С. Лебединской.</a:t>
            </a:r>
            <a:endParaRPr lang="ru-RU" sz="2000" b="1" dirty="0">
              <a:solidFill>
                <a:srgbClr val="C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3451121"/>
            <a:ext cx="5112104" cy="390684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ЗПР конституционального происхождения.</a:t>
            </a:r>
            <a:endParaRPr lang="ru-RU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017440" y="4151460"/>
            <a:ext cx="4137992" cy="41088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ЗПР соматогенного происхождения.</a:t>
            </a:r>
            <a:endParaRPr lang="ru-RU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045502" y="4901459"/>
            <a:ext cx="4023987" cy="390684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ЗПР психогенного происхождения.</a:t>
            </a:r>
            <a:endParaRPr lang="ru-RU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48456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043608" y="476672"/>
            <a:ext cx="7128792" cy="864095"/>
          </a:xfrm>
          <a:prstGeom prst="rect">
            <a:avLst/>
          </a:prstGeom>
          <a:solidFill>
            <a:srgbClr val="1F497D">
              <a:lumMod val="60000"/>
              <a:lumOff val="40000"/>
            </a:srgbClr>
          </a:solidFill>
          <a:ln>
            <a:solidFill>
              <a:srgbClr val="4F81BD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Недостаточное развитие</a:t>
            </a:r>
          </a:p>
        </p:txBody>
      </p:sp>
      <p:sp>
        <p:nvSpPr>
          <p:cNvPr id="5" name="Выгнутая влево стрелка 4"/>
          <p:cNvSpPr/>
          <p:nvPr/>
        </p:nvSpPr>
        <p:spPr>
          <a:xfrm>
            <a:off x="395536" y="908720"/>
            <a:ext cx="648072" cy="1224136"/>
          </a:xfrm>
          <a:prstGeom prst="curvedRightArrow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43608" y="1484784"/>
            <a:ext cx="1800200" cy="914400"/>
          </a:xfrm>
          <a:prstGeom prst="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Тотальное недоразвитие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351921" y="1484784"/>
            <a:ext cx="1932043" cy="914400"/>
          </a:xfrm>
          <a:prstGeom prst="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Задержанное развитие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728185" y="1513582"/>
            <a:ext cx="2448272" cy="914400"/>
          </a:xfrm>
          <a:prstGeom prst="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Парциальная </a:t>
            </a:r>
            <a:r>
              <a:rPr kumimoji="0" lang="ru-RU" sz="1400" b="1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несформированность</a:t>
            </a:r>
            <a:r>
              <a:rPr kumimoji="0" lang="ru-RU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ВНФ</a:t>
            </a:r>
          </a:p>
        </p:txBody>
      </p:sp>
      <p:sp>
        <p:nvSpPr>
          <p:cNvPr id="9" name="Стрелка вправо 8"/>
          <p:cNvSpPr/>
          <p:nvPr/>
        </p:nvSpPr>
        <p:spPr>
          <a:xfrm>
            <a:off x="2843808" y="1700808"/>
            <a:ext cx="508113" cy="484632"/>
          </a:xfrm>
          <a:prstGeom prst="rightArrow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0" name="Стрелка вправо 9"/>
          <p:cNvSpPr/>
          <p:nvPr/>
        </p:nvSpPr>
        <p:spPr>
          <a:xfrm>
            <a:off x="5288022" y="1700808"/>
            <a:ext cx="436105" cy="484632"/>
          </a:xfrm>
          <a:prstGeom prst="rightArrow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1" name="Стрелка вниз 10"/>
          <p:cNvSpPr/>
          <p:nvPr/>
        </p:nvSpPr>
        <p:spPr>
          <a:xfrm>
            <a:off x="6660232" y="2420888"/>
            <a:ext cx="484632" cy="360040"/>
          </a:xfrm>
          <a:prstGeom prst="downArrow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724128" y="2780928"/>
            <a:ext cx="2376264" cy="914400"/>
          </a:xfrm>
          <a:prstGeom prst="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С преобладанием </a:t>
            </a:r>
            <a:r>
              <a:rPr kumimoji="0" lang="ru-RU" sz="1400" b="1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несформированности</a:t>
            </a:r>
            <a:endParaRPr kumimoji="0" lang="ru-RU" sz="14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Регуляторного компонента</a:t>
            </a:r>
          </a:p>
        </p:txBody>
      </p:sp>
      <p:sp>
        <p:nvSpPr>
          <p:cNvPr id="13" name="Выгнутая влево стрелка 12"/>
          <p:cNvSpPr/>
          <p:nvPr/>
        </p:nvSpPr>
        <p:spPr>
          <a:xfrm flipH="1">
            <a:off x="8172400" y="836712"/>
            <a:ext cx="504056" cy="1216152"/>
          </a:xfrm>
          <a:prstGeom prst="curvedRightArrow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4" name="Стрелка вниз 13"/>
          <p:cNvSpPr/>
          <p:nvPr/>
        </p:nvSpPr>
        <p:spPr>
          <a:xfrm>
            <a:off x="6660232" y="3717032"/>
            <a:ext cx="432048" cy="360040"/>
          </a:xfrm>
          <a:prstGeom prst="downArrow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724128" y="4077072"/>
            <a:ext cx="2376264" cy="914400"/>
          </a:xfrm>
          <a:prstGeom prst="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 преобладанием </a:t>
            </a:r>
            <a:r>
              <a:rPr kumimoji="0" lang="ru-RU" sz="1400" b="1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несформированности</a:t>
            </a:r>
            <a:r>
              <a:rPr kumimoji="0" lang="ru-RU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вербального и вербально – логического компонента </a:t>
            </a:r>
          </a:p>
        </p:txBody>
      </p:sp>
      <p:sp>
        <p:nvSpPr>
          <p:cNvPr id="16" name="Стрелка вниз 15"/>
          <p:cNvSpPr/>
          <p:nvPr/>
        </p:nvSpPr>
        <p:spPr>
          <a:xfrm>
            <a:off x="6660232" y="5013176"/>
            <a:ext cx="504056" cy="360040"/>
          </a:xfrm>
          <a:prstGeom prst="downArrow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724128" y="5373216"/>
            <a:ext cx="2304256" cy="914400"/>
          </a:xfrm>
          <a:prstGeom prst="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Парциальная </a:t>
            </a:r>
            <a:r>
              <a:rPr kumimoji="0" lang="ru-RU" sz="1400" b="1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несформированность</a:t>
            </a:r>
            <a:r>
              <a:rPr kumimoji="0" lang="ru-RU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смешанного типа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3167844" y="2794832"/>
            <a:ext cx="2304256" cy="914400"/>
          </a:xfrm>
          <a:prstGeom prst="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1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Темпово</a:t>
            </a:r>
            <a:r>
              <a:rPr kumimoji="0" lang="ru-RU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задержанный тип развития (гармонический инфантилизм)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3179735" y="4104880"/>
            <a:ext cx="2304256" cy="914400"/>
          </a:xfrm>
          <a:prstGeom prst="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Неравномерно задержанный (дисгармоничный инфантилизм)</a:t>
            </a:r>
          </a:p>
        </p:txBody>
      </p:sp>
      <p:sp>
        <p:nvSpPr>
          <p:cNvPr id="20" name="Стрелка вниз 19"/>
          <p:cNvSpPr/>
          <p:nvPr/>
        </p:nvSpPr>
        <p:spPr>
          <a:xfrm>
            <a:off x="4089547" y="2413107"/>
            <a:ext cx="484632" cy="360040"/>
          </a:xfrm>
          <a:prstGeom prst="downArrow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4123372" y="3734317"/>
            <a:ext cx="484632" cy="360040"/>
          </a:xfrm>
          <a:prstGeom prst="downArrow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817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>
            <a:spLocks noGrp="1"/>
          </p:cNvSpPr>
          <p:nvPr>
            <p:ph type="title"/>
          </p:nvPr>
        </p:nvSpPr>
        <p:spPr>
          <a:xfrm>
            <a:off x="1907704" y="188640"/>
            <a:ext cx="5532272" cy="639762"/>
          </a:xfrm>
          <a:prstGeom prst="downArrowCallou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 eaLnBrk="0" fontAlgn="base" hangingPunct="0">
              <a:spcAft>
                <a:spcPct val="0"/>
              </a:spcAft>
              <a:defRPr/>
            </a:pPr>
            <a:r>
              <a:rPr lang="ru-RU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Особенности развития детей с ОВЗ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251520" y="1208744"/>
            <a:ext cx="1937656" cy="1077218"/>
          </a:xfrm>
          <a:prstGeom prst="rect">
            <a:avLst/>
          </a:prstGeom>
          <a:gradFill>
            <a:gsLst>
              <a:gs pos="16874">
                <a:schemeClr val="accent3"/>
              </a:gs>
              <a:gs pos="15749">
                <a:srgbClr val="F6E7E7"/>
              </a:gs>
              <a:gs pos="13499">
                <a:srgbClr val="EEE6DB"/>
              </a:gs>
              <a:gs pos="8999">
                <a:schemeClr val="accent3"/>
              </a:gs>
              <a:gs pos="0">
                <a:srgbClr val="FFC000"/>
              </a:gs>
              <a:gs pos="17999">
                <a:srgbClr val="FEE7F2"/>
              </a:gs>
              <a:gs pos="36000">
                <a:schemeClr val="accent3">
                  <a:lumMod val="60000"/>
                  <a:lumOff val="40000"/>
                </a:schemeClr>
              </a:gs>
              <a:gs pos="61000">
                <a:schemeClr val="accent3">
                  <a:lumMod val="60000"/>
                  <a:lumOff val="40000"/>
                </a:schemeClr>
              </a:gs>
              <a:gs pos="82001">
                <a:schemeClr val="accent3">
                  <a:lumMod val="60000"/>
                  <a:lumOff val="40000"/>
                </a:schemeClr>
              </a:gs>
              <a:gs pos="100000">
                <a:srgbClr val="FEE7F2"/>
              </a:gs>
            </a:gsLst>
            <a:lin ang="5400000" scaled="0"/>
          </a:gradFill>
          <a:ln w="25400" cmpd="thickThin">
            <a:solidFill>
              <a:schemeClr val="accent6">
                <a:lumMod val="75000"/>
              </a:schemeClr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Парциальная недостаточность ВПФ смешанного типа (ЗПР)</a:t>
            </a:r>
            <a:endParaRPr 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51520" y="3191708"/>
            <a:ext cx="2392383" cy="1323439"/>
          </a:xfrm>
          <a:prstGeom prst="rect">
            <a:avLst/>
          </a:prstGeom>
          <a:gradFill>
            <a:gsLst>
              <a:gs pos="16874">
                <a:schemeClr val="accent3"/>
              </a:gs>
              <a:gs pos="15749">
                <a:srgbClr val="F6E7E7"/>
              </a:gs>
              <a:gs pos="13499">
                <a:srgbClr val="EEE6DB"/>
              </a:gs>
              <a:gs pos="8999">
                <a:schemeClr val="accent3"/>
              </a:gs>
              <a:gs pos="0">
                <a:srgbClr val="FFC000"/>
              </a:gs>
              <a:gs pos="17999">
                <a:srgbClr val="FEE7F2"/>
              </a:gs>
              <a:gs pos="36000">
                <a:schemeClr val="accent3">
                  <a:lumMod val="60000"/>
                  <a:lumOff val="40000"/>
                </a:schemeClr>
              </a:gs>
              <a:gs pos="61000">
                <a:schemeClr val="accent3">
                  <a:lumMod val="60000"/>
                  <a:lumOff val="40000"/>
                </a:schemeClr>
              </a:gs>
              <a:gs pos="82001">
                <a:schemeClr val="accent3">
                  <a:lumMod val="60000"/>
                  <a:lumOff val="40000"/>
                </a:schemeClr>
              </a:gs>
              <a:gs pos="100000">
                <a:srgbClr val="FEE7F2"/>
              </a:gs>
            </a:gsLst>
            <a:lin ang="5400000" scaled="0"/>
          </a:gradFill>
          <a:ln w="25400" cmpd="thickThin">
            <a:solidFill>
              <a:schemeClr val="accent6">
                <a:lumMod val="75000"/>
              </a:schemeClr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38100" dir="8100000" algn="tr" rotWithShape="0">
              <a:schemeClr val="accent1">
                <a:lumMod val="20000"/>
                <a:lumOff val="80000"/>
                <a:alpha val="40000"/>
              </a:scheme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Парциальная недостаточность ВПФ с признаками искаженного развития (аутизм) </a:t>
            </a:r>
            <a:endParaRPr 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635896" y="4005064"/>
            <a:ext cx="4896544" cy="1785104"/>
          </a:xfrm>
          <a:prstGeom prst="rect">
            <a:avLst/>
          </a:prstGeom>
          <a:gradFill>
            <a:gsLst>
              <a:gs pos="16874">
                <a:schemeClr val="accent3"/>
              </a:gs>
              <a:gs pos="15749">
                <a:srgbClr val="F6E7E7"/>
              </a:gs>
              <a:gs pos="13499">
                <a:srgbClr val="EEE6DB"/>
              </a:gs>
              <a:gs pos="8999">
                <a:schemeClr val="accent3"/>
              </a:gs>
              <a:gs pos="0">
                <a:srgbClr val="FFC000"/>
              </a:gs>
              <a:gs pos="17999">
                <a:srgbClr val="FEE7F2"/>
              </a:gs>
              <a:gs pos="36000">
                <a:schemeClr val="accent3">
                  <a:lumMod val="60000"/>
                  <a:lumOff val="40000"/>
                </a:schemeClr>
              </a:gs>
              <a:gs pos="61000">
                <a:schemeClr val="accent3">
                  <a:lumMod val="60000"/>
                  <a:lumOff val="40000"/>
                </a:schemeClr>
              </a:gs>
              <a:gs pos="82001">
                <a:schemeClr val="accent3">
                  <a:lumMod val="60000"/>
                  <a:lumOff val="40000"/>
                </a:schemeClr>
              </a:gs>
              <a:gs pos="100000">
                <a:srgbClr val="FEE7F2"/>
              </a:gs>
            </a:gsLst>
            <a:lin ang="5400000" scaled="0"/>
          </a:gradFill>
          <a:ln w="25400" cmpd="thickThin">
            <a:solidFill>
              <a:schemeClr val="accent6">
                <a:lumMod val="75000"/>
              </a:schemeClr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38100" dir="8100000" algn="tr" rotWithShape="0">
              <a:schemeClr val="accent1">
                <a:lumMod val="20000"/>
                <a:lumOff val="80000"/>
                <a:alpha val="40000"/>
              </a:scheme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Ребенок избегает контакты с людьми, редко улыбается взрослым и откликается на своё имя; практически не проявляет эмоций; наблюдаются неадекватные сенсорные реакции, стереотипия поведения, нарушение речевого развития и вербальной коммуникации.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491879" y="1208744"/>
            <a:ext cx="5040561" cy="2308324"/>
          </a:xfrm>
          <a:prstGeom prst="rect">
            <a:avLst/>
          </a:prstGeom>
          <a:gradFill>
            <a:gsLst>
              <a:gs pos="16874">
                <a:schemeClr val="accent3"/>
              </a:gs>
              <a:gs pos="15749">
                <a:srgbClr val="F6E7E7"/>
              </a:gs>
              <a:gs pos="13499">
                <a:srgbClr val="EEE6DB"/>
              </a:gs>
              <a:gs pos="8999">
                <a:schemeClr val="accent3"/>
              </a:gs>
              <a:gs pos="0">
                <a:srgbClr val="FFC000"/>
              </a:gs>
              <a:gs pos="17999">
                <a:srgbClr val="FEE7F2"/>
              </a:gs>
              <a:gs pos="36000">
                <a:schemeClr val="accent3">
                  <a:lumMod val="60000"/>
                  <a:lumOff val="40000"/>
                </a:schemeClr>
              </a:gs>
              <a:gs pos="61000">
                <a:schemeClr val="accent3">
                  <a:lumMod val="60000"/>
                  <a:lumOff val="40000"/>
                </a:schemeClr>
              </a:gs>
              <a:gs pos="82001">
                <a:schemeClr val="accent3">
                  <a:lumMod val="60000"/>
                  <a:lumOff val="40000"/>
                </a:schemeClr>
              </a:gs>
              <a:gs pos="100000">
                <a:srgbClr val="FEE7F2"/>
              </a:gs>
            </a:gsLst>
            <a:lin ang="5400000" scaled="0"/>
          </a:gradFill>
          <a:ln w="25400" cmpd="thickThin">
            <a:solidFill>
              <a:schemeClr val="accent6">
                <a:lumMod val="75000"/>
              </a:schemeClr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38100" dir="8100000" algn="tr" rotWithShape="0">
              <a:schemeClr val="accent1">
                <a:lumMod val="20000"/>
                <a:lumOff val="80000"/>
                <a:alpha val="40000"/>
              </a:scheme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1.Страдает сфера коммуникации; используется лишь ситуативно-деловое общение; слабо ориентируются в нравственно-эстетических нормах поведения; дети либо неусидчивы, постоянно находятся в движении, либо малоподвижны. </a:t>
            </a: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2.Наблюдается общее отставание физического развития; недоразвитие мелкой моторики, зрительной моторной координации, трудности в формировании сложных серийных движений.</a:t>
            </a:r>
          </a:p>
        </p:txBody>
      </p:sp>
      <p:cxnSp>
        <p:nvCxnSpPr>
          <p:cNvPr id="40" name="Прямая со стрелкой 39"/>
          <p:cNvCxnSpPr>
            <a:endCxn id="39" idx="1"/>
          </p:cNvCxnSpPr>
          <p:nvPr/>
        </p:nvCxnSpPr>
        <p:spPr>
          <a:xfrm>
            <a:off x="2180115" y="1665540"/>
            <a:ext cx="1311764" cy="697366"/>
          </a:xfrm>
          <a:prstGeom prst="straightConnector1">
            <a:avLst/>
          </a:prstGeom>
          <a:ln cmpd="sng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/>
          <p:nvPr/>
        </p:nvCxnSpPr>
        <p:spPr>
          <a:xfrm>
            <a:off x="2643903" y="3842427"/>
            <a:ext cx="991993" cy="882717"/>
          </a:xfrm>
          <a:prstGeom prst="straightConnector1">
            <a:avLst/>
          </a:prstGeom>
          <a:ln cmpd="sng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34757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05000" y="859809"/>
            <a:ext cx="2667000" cy="923330"/>
          </a:xfrm>
          <a:prstGeom prst="rect">
            <a:avLst/>
          </a:prstGeom>
          <a:pattFill prst="pct40">
            <a:fgClr>
              <a:schemeClr val="accent1"/>
            </a:fgClr>
            <a:bgClr>
              <a:schemeClr val="bg1"/>
            </a:bgClr>
          </a:pattFill>
          <a:ln cmpd="sng">
            <a:solidFill>
              <a:schemeClr val="accent2">
                <a:lumMod val="75000"/>
              </a:schemeClr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52400" h="50800" prst="softRound"/>
            <a:bevelB w="139700" prst="cross"/>
          </a:sp3d>
        </p:spPr>
        <p:txBody>
          <a:bodyPr wrap="square" rtlCol="0">
            <a:spAutoFit/>
          </a:bodyPr>
          <a:lstStyle/>
          <a:p>
            <a:pPr lvl="0" algn="ctr"/>
            <a:r>
              <a:rPr lang="ru-RU" b="1" dirty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Парциальная недостаточность ВПФ смешанного типа (ЗПР)</a:t>
            </a:r>
            <a:endParaRPr lang="en-US" b="1" dirty="0">
              <a:solidFill>
                <a:schemeClr val="tx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187624" y="1"/>
            <a:ext cx="7923719" cy="762000"/>
          </a:xfrm>
        </p:spPr>
        <p:txBody>
          <a:bodyPr>
            <a:noAutofit/>
          </a:bodyPr>
          <a:lstStyle/>
          <a:p>
            <a:pPr lvl="0" eaLnBrk="0" fontAlgn="base" hangingPunct="0">
              <a:spcAft>
                <a:spcPct val="0"/>
              </a:spcAft>
              <a:defRPr/>
            </a:pPr>
            <a:r>
              <a:rPr lang="ru-RU" sz="2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Педагогическое взаимодействие </a:t>
            </a:r>
            <a:br>
              <a:rPr lang="ru-RU" sz="2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«педагог-ребенок»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142015" y="838200"/>
            <a:ext cx="3660569" cy="830997"/>
          </a:xfrm>
          <a:prstGeom prst="rect">
            <a:avLst/>
          </a:prstGeom>
          <a:pattFill prst="pct40">
            <a:fgClr>
              <a:schemeClr val="accent2">
                <a:lumMod val="60000"/>
                <a:lumOff val="40000"/>
              </a:schemeClr>
            </a:fgClr>
            <a:bgClr>
              <a:schemeClr val="bg1"/>
            </a:bgClr>
          </a:pattFill>
          <a:ln cmpd="sng">
            <a:solidFill>
              <a:schemeClr val="accent2">
                <a:lumMod val="75000"/>
              </a:schemeClr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52400" h="50800" prst="softRound"/>
            <a:bevelB w="139700" prst="cross"/>
          </a:sp3d>
        </p:spPr>
        <p:txBody>
          <a:bodyPr wrap="square" rtlCol="0">
            <a:spAutoFit/>
          </a:bodyPr>
          <a:lstStyle/>
          <a:p>
            <a:pPr lvl="0" algn="ctr"/>
            <a:r>
              <a:rPr lang="ru-RU" sz="1600" b="1" dirty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Парциальная недостаточность ВПФ с признаками искаженного развития (аутизм)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763688" y="2133600"/>
            <a:ext cx="2952328" cy="4044377"/>
          </a:xfrm>
          <a:prstGeom prst="rect">
            <a:avLst/>
          </a:prstGeom>
          <a:pattFill prst="pct90">
            <a:fgClr>
              <a:srgbClr val="99F32D"/>
            </a:fgClr>
            <a:bgClr>
              <a:schemeClr val="bg1"/>
            </a:bgClr>
          </a:pattFill>
          <a:ln cmpd="sng">
            <a:solidFill>
              <a:schemeClr val="accent2">
                <a:lumMod val="75000"/>
              </a:schemeClr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76200" contourW="12700">
            <a:bevelT/>
            <a:bevelB/>
            <a:extrusionClr>
              <a:schemeClr val="accent3">
                <a:lumMod val="75000"/>
              </a:schemeClr>
            </a:extrusionClr>
            <a:contourClr>
              <a:schemeClr val="accent3">
                <a:lumMod val="75000"/>
              </a:schemeClr>
            </a:contourClr>
          </a:sp3d>
        </p:spPr>
        <p:txBody>
          <a:bodyPr wrap="square" rtlCol="0">
            <a:spAutoFit/>
          </a:bodyPr>
          <a:lstStyle/>
          <a:p>
            <a:pPr lvl="0">
              <a:lnSpc>
                <a:spcPct val="107000"/>
              </a:lnSpc>
              <a:defRPr/>
            </a:pP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 время занятий не допускается переутомление ребёнка, нельзя принуждать ребёнка к деятельности, ругать его за ошибки, требовать большей скорости выполнения заданий и точности ответов. </a:t>
            </a:r>
          </a:p>
          <a:p>
            <a:pPr lvl="0">
              <a:lnSpc>
                <a:spcPct val="107000"/>
              </a:lnSpc>
              <a:defRPr/>
            </a:pP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Обязательное использование в работе заданий на развитие мелкой моторики. </a:t>
            </a:r>
          </a:p>
          <a:p>
            <a:pPr lvl="0">
              <a:lnSpc>
                <a:spcPct val="107000"/>
              </a:lnSpc>
              <a:defRPr/>
            </a:pP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Обогащение чувственного опыта через все анализаторы.</a:t>
            </a:r>
          </a:p>
          <a:p>
            <a:pPr lvl="0">
              <a:lnSpc>
                <a:spcPct val="107000"/>
              </a:lnSpc>
              <a:defRPr/>
            </a:pP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Развитие и коррекция речи.  </a:t>
            </a:r>
          </a:p>
        </p:txBody>
      </p:sp>
      <p:cxnSp>
        <p:nvCxnSpPr>
          <p:cNvPr id="18" name="Прямая со стрелкой 17"/>
          <p:cNvCxnSpPr/>
          <p:nvPr/>
        </p:nvCxnSpPr>
        <p:spPr>
          <a:xfrm>
            <a:off x="3203848" y="1783139"/>
            <a:ext cx="34652" cy="274261"/>
          </a:xfrm>
          <a:prstGeom prst="straightConnector1">
            <a:avLst/>
          </a:prstGeom>
          <a:ln cmpd="sng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7016830" y="1703430"/>
            <a:ext cx="3442" cy="213402"/>
          </a:xfrm>
          <a:prstGeom prst="straightConnector1">
            <a:avLst/>
          </a:prstGeom>
          <a:ln cmpd="sng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142015" y="1983722"/>
            <a:ext cx="3660569" cy="4770537"/>
          </a:xfrm>
          <a:prstGeom prst="rect">
            <a:avLst/>
          </a:prstGeom>
          <a:pattFill prst="pct90">
            <a:fgClr>
              <a:srgbClr val="99F32D"/>
            </a:fgClr>
            <a:bgClr>
              <a:schemeClr val="bg1"/>
            </a:bgClr>
          </a:pattFill>
          <a:ln cmpd="sng">
            <a:solidFill>
              <a:schemeClr val="accent2">
                <a:lumMod val="75000"/>
              </a:schemeClr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76200" contourW="12700">
            <a:bevelT/>
            <a:bevelB/>
            <a:extrusionClr>
              <a:schemeClr val="accent3">
                <a:lumMod val="75000"/>
              </a:schemeClr>
            </a:extrusionClr>
            <a:contourClr>
              <a:schemeClr val="accent3">
                <a:lumMod val="75000"/>
              </a:schemeClr>
            </a:contourClr>
          </a:sp3d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Формирование доверительных отношений  педагога с ребёнком. Педагог сохраняет спокойствие при любой форме поведения ребёнка, старается понять, что ребёнок хочет, помогает ему выйти из состояния дискомфорта. Используется метод телесного ориентирования в сочетании с воздействием на все сенсорные системы. На первых этапах работы отрабатываются реакции оживления и слежения, формируется зрительно-моторный комплекс. В последующем, в процессе манипуляций с предметами, развивают тактильное, зрительно-тактильное, кинестетическое, мышечное восприятие. </a:t>
            </a:r>
          </a:p>
        </p:txBody>
      </p:sp>
    </p:spTree>
    <p:extLst>
      <p:ext uri="{BB962C8B-B14F-4D97-AF65-F5344CB8AC3E}">
        <p14:creationId xmlns:p14="http://schemas.microsoft.com/office/powerpoint/2010/main" val="19947375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05000" y="838201"/>
            <a:ext cx="2955032" cy="923330"/>
          </a:xfrm>
          <a:prstGeom prst="rect">
            <a:avLst/>
          </a:prstGeom>
          <a:solidFill>
            <a:srgbClr val="FFFF00"/>
          </a:solidFill>
          <a:ln cmpd="sng">
            <a:solidFill>
              <a:schemeClr val="accent2">
                <a:lumMod val="75000"/>
              </a:schemeClr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52400" h="50800" prst="softRound"/>
            <a:bevelB w="139700" prst="cross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92D050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Парциальная недостаточность ВПФ смешанного типа (ЗПР)</a:t>
            </a:r>
            <a:endParaRPr lang="en-US" b="1" dirty="0">
              <a:solidFill>
                <a:srgbClr val="92D050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19943" y="1"/>
            <a:ext cx="7391400" cy="762000"/>
          </a:xfrm>
        </p:spPr>
        <p:txBody>
          <a:bodyPr>
            <a:normAutofit/>
          </a:bodyPr>
          <a:lstStyle/>
          <a:p>
            <a:pPr lvl="0" eaLnBrk="0" fontAlgn="base" hangingPunct="0">
              <a:spcAft>
                <a:spcPct val="0"/>
              </a:spcAft>
              <a:defRPr/>
            </a:pPr>
            <a:r>
              <a:rPr lang="ru-RU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Особенности коррекционной среды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148064" y="791774"/>
            <a:ext cx="3452167" cy="923330"/>
          </a:xfrm>
          <a:prstGeom prst="rect">
            <a:avLst/>
          </a:prstGeom>
          <a:solidFill>
            <a:srgbClr val="FFFF00"/>
          </a:solidFill>
          <a:ln cmpd="sng">
            <a:solidFill>
              <a:schemeClr val="accent2">
                <a:lumMod val="75000"/>
              </a:schemeClr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52400" h="50800" prst="softRound"/>
            <a:bevelB w="139700" prst="cross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92D050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Парциальная недостаточность ВПФ с признаками искаженного развития (аутизм)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905000" y="2133600"/>
            <a:ext cx="2955032" cy="299049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cmpd="sng">
            <a:solidFill>
              <a:schemeClr val="accent2">
                <a:lumMod val="75000"/>
              </a:schemeClr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76200" contourW="12700">
            <a:bevelT/>
            <a:bevelB/>
            <a:extrusionClr>
              <a:schemeClr val="accent3">
                <a:lumMod val="75000"/>
              </a:schemeClr>
            </a:extrusionClr>
            <a:contourClr>
              <a:schemeClr val="accent3">
                <a:lumMod val="75000"/>
              </a:schemeClr>
            </a:contourClr>
          </a:sp3d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Организация среды для детей с ЗПР ничем не отличается от среды для детей с условной нормой развития. Главные требования к организации среды: помещение и оборудование выбираются в соответствии с возрастом ребёнка, программой ДОУ  и учётом индивидуального маршрута.</a:t>
            </a:r>
          </a:p>
        </p:txBody>
      </p:sp>
      <p:cxnSp>
        <p:nvCxnSpPr>
          <p:cNvPr id="18" name="Прямая со стрелкой 17"/>
          <p:cNvCxnSpPr/>
          <p:nvPr/>
        </p:nvCxnSpPr>
        <p:spPr>
          <a:xfrm>
            <a:off x="3203848" y="1761531"/>
            <a:ext cx="34652" cy="295869"/>
          </a:xfrm>
          <a:prstGeom prst="straightConnector1">
            <a:avLst/>
          </a:prstGeom>
          <a:ln cmpd="sng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6705600" y="1746973"/>
            <a:ext cx="0" cy="353970"/>
          </a:xfrm>
          <a:prstGeom prst="straightConnector1">
            <a:avLst/>
          </a:prstGeom>
          <a:ln cmpd="sng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292080" y="2119993"/>
            <a:ext cx="3168351" cy="338554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cmpd="sng">
            <a:solidFill>
              <a:schemeClr val="accent2">
                <a:lumMod val="75000"/>
              </a:schemeClr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76200" contourW="12700">
            <a:bevelT/>
            <a:bevelB/>
            <a:extrusionClr>
              <a:schemeClr val="accent3">
                <a:lumMod val="75000"/>
              </a:schemeClr>
            </a:extrusionClr>
            <a:contourClr>
              <a:schemeClr val="accent3">
                <a:lumMod val="75000"/>
              </a:schemeClr>
            </a:contourClr>
          </a:sp3d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Для успешной адаптации в группе помогает создание устойчивого адекватного стереотипа поведения внутри неё, т.е. занятия должны проводиться в одно и то же время, в одной и той же группе, в одном помещении. Структура занятия всегда должна быть одинаковой.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1600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85159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1763688" y="188640"/>
            <a:ext cx="6324600" cy="708025"/>
          </a:xfrm>
          <a:prstGeom prst="rect">
            <a:avLst/>
          </a:prstGeom>
          <a:solidFill>
            <a:sysClr val="window" lastClr="FFFFFF"/>
          </a:solidFill>
          <a:ln w="25400" cap="rnd" cmpd="sng" algn="ctr">
            <a:solidFill>
              <a:srgbClr val="C0504D"/>
            </a:solidFill>
            <a:prstDash val="solid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Реализация задач воспитательно-образовательного и коррекционного процесса специалистами ДОУ</a:t>
            </a:r>
            <a:endParaRPr kumimoji="0" lang="ru-RU" sz="2000" b="0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2830488" y="1026840"/>
            <a:ext cx="6019800" cy="738188"/>
          </a:xfrm>
          <a:prstGeom prst="rect">
            <a:avLst/>
          </a:prstGeom>
          <a:solidFill>
            <a:sysClr val="window" lastClr="FFFFFF"/>
          </a:solidFill>
          <a:ln w="25400" cap="rnd" cmpd="sng" algn="ctr">
            <a:solidFill>
              <a:srgbClr val="4F81BD"/>
            </a:solidFill>
            <a:prstDash val="solid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Обследование  в рамках </a:t>
            </a:r>
            <a:r>
              <a:rPr kumimoji="0" lang="ru-RU" sz="14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психолого-медико-педагогического</a:t>
            </a:r>
            <a:r>
              <a:rPr kumimoji="0" lang="ru-RU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консилиума, а также контролирует состояние здоровья каждого ребёнка в течение его нахождения в ДОУ.</a:t>
            </a:r>
            <a:endParaRPr kumimoji="0" lang="ru-RU" sz="1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Пятиугольник 11"/>
          <p:cNvSpPr/>
          <p:nvPr/>
        </p:nvSpPr>
        <p:spPr>
          <a:xfrm>
            <a:off x="392088" y="1026840"/>
            <a:ext cx="2286000" cy="646113"/>
          </a:xfrm>
          <a:prstGeom prst="homePlate">
            <a:avLst/>
          </a:prstGeom>
          <a:solidFill>
            <a:sysClr val="window" lastClr="FFFFFF"/>
          </a:solidFill>
          <a:ln w="25400" cap="rnd" cmpd="sng" algn="ctr">
            <a:solidFill>
              <a:srgbClr val="4F81BD"/>
            </a:solidFill>
            <a:prstDash val="solid"/>
          </a:ln>
          <a:effectLst/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Медицинский персонал </a:t>
            </a:r>
            <a:endParaRPr kumimoji="0" lang="ru-RU" sz="1800" b="1" i="0" u="none" strike="noStrike" kern="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4" name="Rectangle 5"/>
          <p:cNvSpPr>
            <a:spLocks noChangeArrowheads="1"/>
          </p:cNvSpPr>
          <p:nvPr/>
        </p:nvSpPr>
        <p:spPr bwMode="auto">
          <a:xfrm>
            <a:off x="2830488" y="1941240"/>
            <a:ext cx="6019800" cy="954088"/>
          </a:xfrm>
          <a:prstGeom prst="rect">
            <a:avLst/>
          </a:prstGeom>
          <a:solidFill>
            <a:sysClr val="window" lastClr="FFFFFF"/>
          </a:solidFill>
          <a:ln w="25400" cap="rnd" cmpd="sng" algn="ctr">
            <a:solidFill>
              <a:srgbClr val="4F81BD"/>
            </a:solidFill>
            <a:prstDash val="solid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Психолого-педагогическое обследование ребёнка; проводят коррекционные занятия на развитие эмоционально-волевой, познавательной сферы, психических процессов, консультируют родителей и педагогов; могут выступать в качестве </a:t>
            </a:r>
            <a:r>
              <a:rPr kumimoji="0" lang="ru-RU" sz="14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тьюторов</a:t>
            </a:r>
            <a:r>
              <a:rPr kumimoji="0" lang="ru-RU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Пятиугольник 15"/>
          <p:cNvSpPr/>
          <p:nvPr/>
        </p:nvSpPr>
        <p:spPr>
          <a:xfrm>
            <a:off x="392088" y="1941240"/>
            <a:ext cx="2286000" cy="923925"/>
          </a:xfrm>
          <a:prstGeom prst="homePlate">
            <a:avLst/>
          </a:prstGeom>
          <a:solidFill>
            <a:sysClr val="window" lastClr="FFFFFF"/>
          </a:solidFill>
          <a:ln w="25400" cap="rnd" cmpd="sng" algn="ctr">
            <a:solidFill>
              <a:srgbClr val="4F81BD"/>
            </a:solidFill>
            <a:prstDash val="solid"/>
          </a:ln>
          <a:effectLst/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Учитель –дефектолог, психолог</a:t>
            </a:r>
            <a:endParaRPr kumimoji="0" lang="ru-RU" sz="1800" b="1" i="0" u="none" strike="noStrike" kern="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7" name="Пятиугольник 16"/>
          <p:cNvSpPr/>
          <p:nvPr/>
        </p:nvSpPr>
        <p:spPr>
          <a:xfrm>
            <a:off x="315888" y="3312840"/>
            <a:ext cx="2286000" cy="369888"/>
          </a:xfrm>
          <a:prstGeom prst="homePlate">
            <a:avLst/>
          </a:prstGeom>
          <a:solidFill>
            <a:sysClr val="window" lastClr="FFFFFF"/>
          </a:solidFill>
          <a:ln w="25400" cap="rnd" cmpd="sng" algn="ctr">
            <a:solidFill>
              <a:srgbClr val="4F81BD"/>
            </a:solidFill>
            <a:prstDash val="solid"/>
          </a:ln>
          <a:effectLst/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Учитель -логопед</a:t>
            </a:r>
            <a:endParaRPr kumimoji="0" lang="ru-RU" sz="1800" b="1" i="0" u="none" strike="noStrike" kern="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20" name="Rectangle 6"/>
          <p:cNvSpPr>
            <a:spLocks noChangeArrowheads="1"/>
          </p:cNvSpPr>
          <p:nvPr/>
        </p:nvSpPr>
        <p:spPr bwMode="auto">
          <a:xfrm>
            <a:off x="2830488" y="3084240"/>
            <a:ext cx="6019800" cy="738188"/>
          </a:xfrm>
          <a:prstGeom prst="rect">
            <a:avLst/>
          </a:prstGeom>
          <a:solidFill>
            <a:sysClr val="window" lastClr="FFFFFF"/>
          </a:solidFill>
          <a:ln w="25400" cap="rnd" cmpd="sng" algn="ctr">
            <a:solidFill>
              <a:srgbClr val="4F81BD"/>
            </a:solidFill>
            <a:prstDash val="solid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Развитие  у детей понимание речи, формирует обобщающие понятия, правильное звукопроизношение, развивает фонематический слух и восприятие.</a:t>
            </a:r>
            <a:endParaRPr kumimoji="0" lang="ru-RU" sz="1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Пятиугольник 20"/>
          <p:cNvSpPr/>
          <p:nvPr/>
        </p:nvSpPr>
        <p:spPr>
          <a:xfrm>
            <a:off x="392088" y="4227240"/>
            <a:ext cx="2209800" cy="646113"/>
          </a:xfrm>
          <a:prstGeom prst="homePlate">
            <a:avLst/>
          </a:prstGeom>
          <a:solidFill>
            <a:sysClr val="window" lastClr="FFFFFF"/>
          </a:solidFill>
          <a:ln w="25400" cap="rnd" cmpd="sng" algn="ctr">
            <a:solidFill>
              <a:srgbClr val="4F81BD"/>
            </a:solidFill>
            <a:prstDash val="solid"/>
          </a:ln>
          <a:effectLst/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Музыкальный руководитель </a:t>
            </a:r>
          </a:p>
        </p:txBody>
      </p:sp>
      <p:sp>
        <p:nvSpPr>
          <p:cNvPr id="22" name="Rectangle 7"/>
          <p:cNvSpPr>
            <a:spLocks noChangeArrowheads="1"/>
          </p:cNvSpPr>
          <p:nvPr/>
        </p:nvSpPr>
        <p:spPr bwMode="auto">
          <a:xfrm>
            <a:off x="2830488" y="3998640"/>
            <a:ext cx="6019800" cy="954088"/>
          </a:xfrm>
          <a:prstGeom prst="rect">
            <a:avLst/>
          </a:prstGeom>
          <a:solidFill>
            <a:sysClr val="window" lastClr="FFFFFF"/>
          </a:solidFill>
          <a:ln w="25400" cap="rnd" cmpd="sng" algn="ctr">
            <a:solidFill>
              <a:srgbClr val="4F81BD"/>
            </a:solidFill>
            <a:prstDash val="solid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Создание  личностного комфорта, тренирует процессы возбуждения и торможения; развивает память, чувство ритма, ориентировку в пространстве, работает над речевым дыханием и координацией речи с движением.</a:t>
            </a:r>
            <a:endParaRPr kumimoji="0" lang="ru-RU" sz="1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Пятиугольник 22"/>
          <p:cNvSpPr/>
          <p:nvPr/>
        </p:nvSpPr>
        <p:spPr>
          <a:xfrm>
            <a:off x="392088" y="5370240"/>
            <a:ext cx="2438400" cy="923925"/>
          </a:xfrm>
          <a:prstGeom prst="homePlate">
            <a:avLst/>
          </a:prstGeom>
          <a:solidFill>
            <a:sysClr val="window" lastClr="FFFFFF"/>
          </a:solidFill>
          <a:ln w="25400" cap="rnd" cmpd="sng" algn="ctr">
            <a:solidFill>
              <a:srgbClr val="4F81BD"/>
            </a:solidFill>
            <a:prstDash val="solid"/>
          </a:ln>
          <a:effectLst/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Инструктор по физической культуре</a:t>
            </a:r>
          </a:p>
        </p:txBody>
      </p:sp>
      <p:sp>
        <p:nvSpPr>
          <p:cNvPr id="24" name="Rectangle 8"/>
          <p:cNvSpPr>
            <a:spLocks noChangeArrowheads="1"/>
          </p:cNvSpPr>
          <p:nvPr/>
        </p:nvSpPr>
        <p:spPr bwMode="auto">
          <a:xfrm>
            <a:off x="2830488" y="5065440"/>
            <a:ext cx="6019800" cy="1169988"/>
          </a:xfrm>
          <a:prstGeom prst="rect">
            <a:avLst/>
          </a:prstGeom>
          <a:solidFill>
            <a:sysClr val="window" lastClr="FFFFFF"/>
          </a:solidFill>
          <a:ln w="25400" cap="rnd" cmpd="sng" algn="ctr">
            <a:solidFill>
              <a:srgbClr val="4F81BD"/>
            </a:solidFill>
            <a:prstDash val="solid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Работа  над статической и динамической организацией движений; переключаемостью; пространственной организацией движений; развитием речевого дыхания, пространственного восприятия, мелко- и </a:t>
            </a:r>
            <a:r>
              <a:rPr kumimoji="0" lang="ru-RU" sz="14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крупномоторных</a:t>
            </a:r>
            <a:r>
              <a:rPr kumimoji="0" lang="ru-RU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навыков; развитием мышечной и костной системы организма ребёнка, психофизических качеств.</a:t>
            </a:r>
            <a:endParaRPr kumimoji="0" lang="ru-RU" sz="1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84799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79712" y="1223665"/>
            <a:ext cx="6840760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000" b="1" i="1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ЧТО 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- необходимо изменить, скорректировать, развить у ребенка?</a:t>
            </a:r>
            <a:b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</a:br>
            <a:b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1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КОГДА 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- в образовательном процессе должна проводиться эта</a:t>
            </a:r>
            <a:r>
              <a:rPr kumimoji="0" lang="ru-RU" sz="2000" b="0" i="0" u="none" strike="noStrike" kern="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работа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?</a:t>
            </a:r>
            <a:b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</a:br>
            <a:b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</a:br>
            <a:r>
              <a:rPr kumimoji="0" lang="ru-RU" sz="2000" b="1" i="1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КАК</a:t>
            </a: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– преодолеть имеющиеся нарушения?</a:t>
            </a:r>
            <a:b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</a:br>
            <a:endParaRPr kumimoji="0" lang="ru-RU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" name="Выноска со стрелкой вниз 2"/>
          <p:cNvSpPr/>
          <p:nvPr/>
        </p:nvSpPr>
        <p:spPr>
          <a:xfrm>
            <a:off x="2195736" y="116632"/>
            <a:ext cx="6120680" cy="1084421"/>
          </a:xfrm>
          <a:prstGeom prst="downArrowCallou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2000" b="1" kern="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Для определения содержания и организации коррекционной работы воспитатель должен знать: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491880" y="3501008"/>
            <a:ext cx="4572000" cy="70788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lvl="0" algn="ctr">
              <a:defRPr/>
            </a:pPr>
            <a:r>
              <a:rPr lang="ru-RU" sz="2000" b="1" i="1" kern="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Определение коррекционной задачи занятия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403649" y="5038636"/>
            <a:ext cx="3600400" cy="1323439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ru-RU" sz="1600" b="1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Какие аспекты  познавательной деятельности (мышление, внимание, память, моторика) будут активно работать в процессе занятия?</a:t>
            </a:r>
            <a:endParaRPr lang="ru-RU" sz="16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122507" y="5038636"/>
            <a:ext cx="3865562" cy="1323439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ru-RU" sz="1600" b="1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Какие черты личности (воля, работоспособность, целеустремленность,  контактность) необходимо задействовать для решения дидактической задачи?</a:t>
            </a:r>
            <a:endParaRPr lang="ru-RU" sz="1600" dirty="0"/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5940152" y="4208894"/>
            <a:ext cx="1115136" cy="8297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H="1">
            <a:off x="3779912" y="4208894"/>
            <a:ext cx="1476164" cy="8297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88131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4">
      <a:dk1>
        <a:srgbClr val="343434"/>
      </a:dk1>
      <a:lt1>
        <a:srgbClr val="FFFFFF"/>
      </a:lt1>
      <a:dk2>
        <a:srgbClr val="343434"/>
      </a:dk2>
      <a:lt2>
        <a:srgbClr val="1D6FA7"/>
      </a:lt2>
      <a:accent1>
        <a:srgbClr val="18A8F0"/>
      </a:accent1>
      <a:accent2>
        <a:srgbClr val="1DC4FF"/>
      </a:accent2>
      <a:accent3>
        <a:srgbClr val="92D050"/>
      </a:accent3>
      <a:accent4>
        <a:srgbClr val="4CC7FE"/>
      </a:accent4>
      <a:accent5>
        <a:srgbClr val="0FB2FD"/>
      </a:accent5>
      <a:accent6>
        <a:srgbClr val="4B99E6"/>
      </a:accent6>
      <a:hlink>
        <a:srgbClr val="69CFFE"/>
      </a:hlink>
      <a:folHlink>
        <a:srgbClr val="FFFF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Custom 14">
      <a:dk1>
        <a:srgbClr val="343434"/>
      </a:dk1>
      <a:lt1>
        <a:srgbClr val="FFFFFF"/>
      </a:lt1>
      <a:dk2>
        <a:srgbClr val="343434"/>
      </a:dk2>
      <a:lt2>
        <a:srgbClr val="1D6FA7"/>
      </a:lt2>
      <a:accent1>
        <a:srgbClr val="18A8F0"/>
      </a:accent1>
      <a:accent2>
        <a:srgbClr val="1DC4FF"/>
      </a:accent2>
      <a:accent3>
        <a:srgbClr val="92D050"/>
      </a:accent3>
      <a:accent4>
        <a:srgbClr val="4CC7FE"/>
      </a:accent4>
      <a:accent5>
        <a:srgbClr val="0FB2FD"/>
      </a:accent5>
      <a:accent6>
        <a:srgbClr val="4B99E6"/>
      </a:accent6>
      <a:hlink>
        <a:srgbClr val="69CFFE"/>
      </a:hlink>
      <a:folHlink>
        <a:srgbClr val="FFFF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5_Office Theme">
  <a:themeElements>
    <a:clrScheme name="Custom 14">
      <a:dk1>
        <a:srgbClr val="343434"/>
      </a:dk1>
      <a:lt1>
        <a:srgbClr val="FFFFFF"/>
      </a:lt1>
      <a:dk2>
        <a:srgbClr val="343434"/>
      </a:dk2>
      <a:lt2>
        <a:srgbClr val="1D6FA7"/>
      </a:lt2>
      <a:accent1>
        <a:srgbClr val="18A8F0"/>
      </a:accent1>
      <a:accent2>
        <a:srgbClr val="1DC4FF"/>
      </a:accent2>
      <a:accent3>
        <a:srgbClr val="92D050"/>
      </a:accent3>
      <a:accent4>
        <a:srgbClr val="4CC7FE"/>
      </a:accent4>
      <a:accent5>
        <a:srgbClr val="0FB2FD"/>
      </a:accent5>
      <a:accent6>
        <a:srgbClr val="4B99E6"/>
      </a:accent6>
      <a:hlink>
        <a:srgbClr val="69CFFE"/>
      </a:hlink>
      <a:folHlink>
        <a:srgbClr val="FFFF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Office Theme">
  <a:themeElements>
    <a:clrScheme name="Custom 14">
      <a:dk1>
        <a:srgbClr val="343434"/>
      </a:dk1>
      <a:lt1>
        <a:srgbClr val="FFFFFF"/>
      </a:lt1>
      <a:dk2>
        <a:srgbClr val="343434"/>
      </a:dk2>
      <a:lt2>
        <a:srgbClr val="1D6FA7"/>
      </a:lt2>
      <a:accent1>
        <a:srgbClr val="18A8F0"/>
      </a:accent1>
      <a:accent2>
        <a:srgbClr val="1DC4FF"/>
      </a:accent2>
      <a:accent3>
        <a:srgbClr val="92D050"/>
      </a:accent3>
      <a:accent4>
        <a:srgbClr val="4CC7FE"/>
      </a:accent4>
      <a:accent5>
        <a:srgbClr val="0FB2FD"/>
      </a:accent5>
      <a:accent6>
        <a:srgbClr val="4B99E6"/>
      </a:accent6>
      <a:hlink>
        <a:srgbClr val="69CFFE"/>
      </a:hlink>
      <a:folHlink>
        <a:srgbClr val="FFFF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3311</TotalTime>
  <Words>1123</Words>
  <Application>Microsoft Office PowerPoint</Application>
  <PresentationFormat>Экран (4:3)</PresentationFormat>
  <Paragraphs>83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4</vt:i4>
      </vt:variant>
      <vt:variant>
        <vt:lpstr>Заголовки слайдов</vt:lpstr>
      </vt:variant>
      <vt:variant>
        <vt:i4>12</vt:i4>
      </vt:variant>
    </vt:vector>
  </HeadingPairs>
  <TitlesOfParts>
    <vt:vector size="24" baseType="lpstr">
      <vt:lpstr>굴림</vt:lpstr>
      <vt:lpstr>Aharoni</vt:lpstr>
      <vt:lpstr>Arial</vt:lpstr>
      <vt:lpstr>Calibri</vt:lpstr>
      <vt:lpstr>Cambria Math</vt:lpstr>
      <vt:lpstr>Georgia</vt:lpstr>
      <vt:lpstr>Times New Roman</vt:lpstr>
      <vt:lpstr>Wingdings</vt:lpstr>
      <vt:lpstr>Office Theme</vt:lpstr>
      <vt:lpstr>1_Office Theme</vt:lpstr>
      <vt:lpstr>15_Office Theme</vt:lpstr>
      <vt:lpstr>2_Office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Особенности развития детей с ОВЗ</vt:lpstr>
      <vt:lpstr>Педагогическое взаимодействие  «педагог-ребенок»</vt:lpstr>
      <vt:lpstr>Особенности коррекционной среды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</dc:creator>
  <cp:lastModifiedBy>Кузя</cp:lastModifiedBy>
  <cp:revision>329</cp:revision>
  <dcterms:created xsi:type="dcterms:W3CDTF">2012-04-26T17:06:14Z</dcterms:created>
  <dcterms:modified xsi:type="dcterms:W3CDTF">2022-03-18T10:18:15Z</dcterms:modified>
</cp:coreProperties>
</file>