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Old Standard Bold" charset="1" panose="02040503050505020303"/>
      <p:regular r:id="rId19"/>
    </p:embeddedFont>
    <p:embeddedFont>
      <p:font typeface="Old Standard" charset="1" panose="02040503050505020303"/>
      <p:regular r:id="rId20"/>
    </p:embeddedFont>
    <p:embeddedFont>
      <p:font typeface="Evolventa" charset="1" panose="020B0502020202020204"/>
      <p:regular r:id="rId21"/>
    </p:embeddedFont>
    <p:embeddedFont>
      <p:font typeface="Evolventa Bold" charset="1" panose="020B0702020202020204"/>
      <p:regular r:id="rId22"/>
    </p:embeddedFont>
    <p:embeddedFont>
      <p:font typeface="Scripter" charset="1" panose="0000000000000000000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8.png" Type="http://schemas.openxmlformats.org/officeDocument/2006/relationships/image"/><Relationship Id="rId4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816412" y="2117657"/>
            <a:ext cx="12655177" cy="4606528"/>
            <a:chOff x="0" y="0"/>
            <a:chExt cx="2744666" cy="99906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744666" cy="999068"/>
            </a:xfrm>
            <a:custGeom>
              <a:avLst/>
              <a:gdLst/>
              <a:ahLst/>
              <a:cxnLst/>
              <a:rect r="r" b="b" t="t" l="l"/>
              <a:pathLst>
                <a:path h="999068" w="2744666">
                  <a:moveTo>
                    <a:pt x="0" y="0"/>
                  </a:moveTo>
                  <a:lnTo>
                    <a:pt x="2744666" y="0"/>
                  </a:lnTo>
                  <a:lnTo>
                    <a:pt x="2744666" y="999068"/>
                  </a:lnTo>
                  <a:lnTo>
                    <a:pt x="0" y="999068"/>
                  </a:lnTo>
                  <a:close/>
                </a:path>
              </a:pathLst>
            </a:custGeom>
            <a:solidFill>
              <a:srgbClr val="BDDBDD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2744666" cy="1027643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353252">
            <a:off x="-2573552" y="728901"/>
            <a:ext cx="4711133" cy="599599"/>
          </a:xfrm>
          <a:custGeom>
            <a:avLst/>
            <a:gdLst/>
            <a:ahLst/>
            <a:cxnLst/>
            <a:rect r="r" b="b" t="t" l="l"/>
            <a:pathLst>
              <a:path h="599599" w="4711133">
                <a:moveTo>
                  <a:pt x="0" y="0"/>
                </a:moveTo>
                <a:lnTo>
                  <a:pt x="4711133" y="0"/>
                </a:lnTo>
                <a:lnTo>
                  <a:pt x="4711133" y="599598"/>
                </a:lnTo>
                <a:lnTo>
                  <a:pt x="0" y="599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7370534">
            <a:off x="15736002" y="-1605678"/>
            <a:ext cx="3046596" cy="4189069"/>
          </a:xfrm>
          <a:custGeom>
            <a:avLst/>
            <a:gdLst/>
            <a:ahLst/>
            <a:cxnLst/>
            <a:rect r="r" b="b" t="t" l="l"/>
            <a:pathLst>
              <a:path h="4189069" w="3046596">
                <a:moveTo>
                  <a:pt x="0" y="0"/>
                </a:moveTo>
                <a:lnTo>
                  <a:pt x="3046596" y="0"/>
                </a:lnTo>
                <a:lnTo>
                  <a:pt x="3046596" y="4189069"/>
                </a:lnTo>
                <a:lnTo>
                  <a:pt x="0" y="4189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837360">
            <a:off x="-756873" y="7754962"/>
            <a:ext cx="3947159" cy="4494695"/>
          </a:xfrm>
          <a:custGeom>
            <a:avLst/>
            <a:gdLst/>
            <a:ahLst/>
            <a:cxnLst/>
            <a:rect r="r" b="b" t="t" l="l"/>
            <a:pathLst>
              <a:path h="4494695" w="3947159">
                <a:moveTo>
                  <a:pt x="0" y="0"/>
                </a:moveTo>
                <a:lnTo>
                  <a:pt x="3947159" y="0"/>
                </a:lnTo>
                <a:lnTo>
                  <a:pt x="3947159" y="4494695"/>
                </a:lnTo>
                <a:lnTo>
                  <a:pt x="0" y="44946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048768" y="2380787"/>
            <a:ext cx="12190465" cy="3956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6"/>
              </a:lnSpc>
            </a:pPr>
            <a:r>
              <a:rPr lang="en-US" sz="4900" b="true">
                <a:solidFill>
                  <a:srgbClr val="000000"/>
                </a:solidFill>
                <a:latin typeface="Old Standard Bold"/>
                <a:ea typeface="Old Standard Bold"/>
                <a:cs typeface="Old Standard Bold"/>
                <a:sym typeface="Old Standard Bold"/>
              </a:rPr>
              <a:t>ОПЫТ РАБОТЫ ПО ФОРМИРОВАНИЮ ФУНКЦИОНАЛЬНОЙ ГРАМОТНОСТИ НА УРОКАХ ЛИТЕРАТУРНОГО ЧТЕНИЯ В НАЧАЛЬНОЙ ШКОЛЕ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016951" y="7499884"/>
            <a:ext cx="12907097" cy="1404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473"/>
              </a:lnSpc>
            </a:pPr>
            <a:r>
              <a:rPr lang="en-US" sz="3399">
                <a:solidFill>
                  <a:srgbClr val="000000"/>
                </a:solidFill>
                <a:latin typeface="Old Standard"/>
                <a:ea typeface="Old Standard"/>
                <a:cs typeface="Old Standard"/>
                <a:sym typeface="Old Standard"/>
              </a:rPr>
              <a:t>Колесникова Татьяна Михайловна, учитель начальных классов</a:t>
            </a:r>
          </a:p>
          <a:p>
            <a:pPr algn="r">
              <a:lnSpc>
                <a:spcPts val="5473"/>
              </a:lnSpc>
            </a:pPr>
            <a:r>
              <a:rPr lang="en-US" sz="3399">
                <a:solidFill>
                  <a:srgbClr val="000000"/>
                </a:solidFill>
                <a:latin typeface="Old Standard"/>
                <a:ea typeface="Old Standard"/>
                <a:cs typeface="Old Standard"/>
                <a:sym typeface="Old Standard"/>
              </a:rPr>
              <a:t> МКОУ "Староалейская СОШ 1", с. Староалейское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2535238"/>
            <a:ext cx="11046147" cy="4934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📖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Рассказ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В. Осеева «Синие листья»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🎭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 про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тен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ия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щиеся обсуждают поступки героев и делаю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 вывод: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«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Прир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ду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нужно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бе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чь,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же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сли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кто не видит».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🧩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Мы используе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 дра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атизацию и мини-дискуссию, чтобы каждый ребёнок почувствовал себя участником истории.</a:t>
            </a:r>
          </a:p>
          <a:p>
            <a:pPr algn="just">
              <a:lnSpc>
                <a:spcPts val="48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2780115" y="3794645"/>
            <a:ext cx="5136268" cy="6774454"/>
          </a:xfrm>
          <a:custGeom>
            <a:avLst/>
            <a:gdLst/>
            <a:ahLst/>
            <a:cxnLst/>
            <a:rect r="r" b="b" t="t" l="l"/>
            <a:pathLst>
              <a:path h="6774454" w="5136268">
                <a:moveTo>
                  <a:pt x="0" y="0"/>
                </a:moveTo>
                <a:lnTo>
                  <a:pt x="5136268" y="0"/>
                </a:lnTo>
                <a:lnTo>
                  <a:pt x="5136268" y="6774454"/>
                </a:lnTo>
                <a:lnTo>
                  <a:pt x="0" y="67744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Пример 2. Работа с нравственным содержанием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5013" y="7756748"/>
            <a:ext cx="12372965" cy="16712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80"/>
              </a:lnSpc>
              <a:spcBef>
                <a:spcPct val="0"/>
              </a:spcBef>
            </a:pPr>
            <a:r>
              <a:rPr lang="en-US" sz="4700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✨ Так рождается эмоциональное понимание текста — шаг к осознанному чтению.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2605015" y="2744788"/>
            <a:ext cx="5017971" cy="5788172"/>
          </a:xfrm>
          <a:custGeom>
            <a:avLst/>
            <a:gdLst/>
            <a:ahLst/>
            <a:cxnLst/>
            <a:rect r="r" b="b" t="t" l="l"/>
            <a:pathLst>
              <a:path h="5788172" w="5017971">
                <a:moveTo>
                  <a:pt x="0" y="0"/>
                </a:moveTo>
                <a:lnTo>
                  <a:pt x="5017972" y="0"/>
                </a:lnTo>
                <a:lnTo>
                  <a:pt x="5017972" y="5788172"/>
                </a:lnTo>
                <a:lnTo>
                  <a:pt x="0" y="57881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2571658"/>
            <a:ext cx="11046147" cy="4934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📚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Каждый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ученик создавал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соб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ств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енную мини-презентац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ию: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назван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ие книги;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кра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ткое соде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ржание;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«ч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ему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меня научила».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🎨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Презентации сопровождались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рисунка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и, цитатами, мини-выступлениями.</a:t>
            </a:r>
          </a:p>
          <a:p>
            <a:pPr algn="just">
              <a:lnSpc>
                <a:spcPts val="480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Проект «Моя любимая книга»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0" y="8390085"/>
            <a:ext cx="18288000" cy="1716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  <a:spcBef>
                <a:spcPct val="0"/>
              </a:spcBef>
            </a:pPr>
            <a:r>
              <a:rPr lang="en-US" sz="4800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💡 Проект показал, что дети начинают видеть в книгах не просто истории, а жизненные уроки.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2073053"/>
            <a:ext cx="11046147" cy="67630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📊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Методы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оценки уровня функциональной грамотности: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наблюдение за деятельностью учащихся;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анализ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устных и пи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сьм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енных ответов;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мини-тесты на пониман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ие текста;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самооценка и рефлексия.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✨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Использую «Лесенку успеха»: де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ти отмечают, насколько легко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им было понять текст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что помогло.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🧩 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акая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рефлексия учит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детей анализировать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собственное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мышлен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ие — важнейший элемент функциональной грамотности.</a:t>
            </a:r>
          </a:p>
          <a:p>
            <a:pPr algn="just">
              <a:lnSpc>
                <a:spcPts val="48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2510783" y="3453494"/>
            <a:ext cx="5487647" cy="6172200"/>
          </a:xfrm>
          <a:custGeom>
            <a:avLst/>
            <a:gdLst/>
            <a:ahLst/>
            <a:cxnLst/>
            <a:rect r="r" b="b" t="t" l="l"/>
            <a:pathLst>
              <a:path h="6172200" w="5487647">
                <a:moveTo>
                  <a:pt x="0" y="0"/>
                </a:moveTo>
                <a:lnTo>
                  <a:pt x="5487647" y="0"/>
                </a:lnTo>
                <a:lnTo>
                  <a:pt x="5487647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Оценка и рефлексия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2019185"/>
            <a:ext cx="16230600" cy="3304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119"/>
              </a:lnSpc>
            </a:pP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🌈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Формирование функциональной грамотности на уроках литературного чтения- 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это процесс, объединяющ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ий мысль, эмоцию и творчество.</a:t>
            </a:r>
          </a:p>
          <a:p>
            <a:pPr algn="just">
              <a:lnSpc>
                <a:spcPts val="5119"/>
              </a:lnSpc>
            </a:pP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💬 Когда ребёнок умее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 читать с пониман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ием, рассуждать, сопереживать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и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делать выводы — 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он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ст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ановится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не просто уч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еником, а личностью,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готовой к жиз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</a:t>
            </a:r>
            <a:r>
              <a:rPr lang="en-US" sz="3199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 в современном обществе.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Заключение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6468537"/>
            <a:ext cx="16230600" cy="1806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>
                <a:solidFill>
                  <a:srgbClr val="D04752"/>
                </a:solidFill>
                <a:latin typeface="Scripter"/>
                <a:ea typeface="Scripter"/>
                <a:cs typeface="Scripter"/>
                <a:sym typeface="Scripter"/>
              </a:rPr>
              <a:t>📖 «Чтение — это не просто знание слов, это искусство понимать жизнь через слово».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807655"/>
            <a:ext cx="11636599" cy="79822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📚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Сегодня школа стоит перед задачей не просто научить читать, а научить думать через чтение.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b="true" sz="3000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Функциональная г</a:t>
            </a:r>
            <a:r>
              <a:rPr lang="en-US" b="true" sz="3000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рамотность 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— э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то способность ребёнка осознанно использовать знания для решения жизненных задач.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🔹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В современном мире поток информации огромен, и важно не только воспринимать её, но и уметь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анализировать, оценивать и применять.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🔹 Формирование функциональной грамотности в младшем возрасте — это основа успешного обучения, социализации и саморазвития.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💡</a:t>
            </a:r>
            <a:r>
              <a:rPr lang="en-US" b="true" sz="3000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Литературное чтение становится ключевым инструментом этого процесса.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465676" y="2834175"/>
            <a:ext cx="4518671" cy="5295701"/>
          </a:xfrm>
          <a:custGeom>
            <a:avLst/>
            <a:gdLst/>
            <a:ahLst/>
            <a:cxnLst/>
            <a:rect r="r" b="b" t="t" l="l"/>
            <a:pathLst>
              <a:path h="5295701" w="4518671">
                <a:moveTo>
                  <a:pt x="0" y="0"/>
                </a:moveTo>
                <a:lnTo>
                  <a:pt x="4518672" y="0"/>
                </a:lnTo>
                <a:lnTo>
                  <a:pt x="4518672" y="5295701"/>
                </a:lnTo>
                <a:lnTo>
                  <a:pt x="0" y="52957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Введение и актуальность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2470294" y="4188064"/>
            <a:ext cx="5564626" cy="5564626"/>
          </a:xfrm>
          <a:custGeom>
            <a:avLst/>
            <a:gdLst/>
            <a:ahLst/>
            <a:cxnLst/>
            <a:rect r="r" b="b" t="t" l="l"/>
            <a:pathLst>
              <a:path h="5564626" w="5564626">
                <a:moveTo>
                  <a:pt x="0" y="0"/>
                </a:moveTo>
                <a:lnTo>
                  <a:pt x="5564626" y="0"/>
                </a:lnTo>
                <a:lnTo>
                  <a:pt x="5564626" y="5564626"/>
                </a:lnTo>
                <a:lnTo>
                  <a:pt x="0" y="55646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807655"/>
            <a:ext cx="16179693" cy="1886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 b="true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🎯</a:t>
            </a:r>
            <a:r>
              <a:rPr lang="en-US" sz="3000" b="true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Цель: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Развитие ф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ункциональн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ой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г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рамотност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и младших школьников через исполь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зование потенциала уроков ли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тературно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го</a:t>
            </a:r>
            <a:r>
              <a:rPr lang="en-US" sz="3000">
                <a:solidFill>
                  <a:srgbClr val="1B1B1B"/>
                </a:solidFill>
                <a:latin typeface="Evolventa"/>
                <a:ea typeface="Evolventa"/>
                <a:cs typeface="Evolventa"/>
                <a:sym typeface="Evolventa"/>
              </a:rPr>
              <a:t> чтения.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Цель и задачи работы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77793" y="4093724"/>
            <a:ext cx="10941178" cy="5543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🧩 Задачи: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Научить детей понимать текст, а не просто читать его.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Формировать способность выделять главное, анализировать, сопоставлять.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Развивать умение высказывать мнение и аргументировать его.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Создавать условия для творческого самовыражения.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Повышать интерес к литературе через активные формы работы.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387627" y="3084051"/>
            <a:ext cx="7235360" cy="5564649"/>
          </a:xfrm>
          <a:custGeom>
            <a:avLst/>
            <a:gdLst/>
            <a:ahLst/>
            <a:cxnLst/>
            <a:rect r="r" b="b" t="t" l="l"/>
            <a:pathLst>
              <a:path h="5564649" w="7235360">
                <a:moveTo>
                  <a:pt x="0" y="0"/>
                </a:moveTo>
                <a:lnTo>
                  <a:pt x="7235360" y="0"/>
                </a:lnTo>
                <a:lnTo>
                  <a:pt x="7235360" y="5564649"/>
                </a:lnTo>
                <a:lnTo>
                  <a:pt x="0" y="55646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788605"/>
            <a:ext cx="16179693" cy="13615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119"/>
              </a:lnSpc>
            </a:pPr>
            <a:r>
              <a:rPr lang="en-US" b="true" sz="3199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📖</a:t>
            </a:r>
            <a:r>
              <a:rPr lang="en-US" b="true" sz="3199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Литературное чтение — это не только н</a:t>
            </a:r>
            <a:r>
              <a:rPr lang="en-US" b="true" sz="3199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авык, но </a:t>
            </a:r>
            <a:r>
              <a:rPr lang="en-US" b="true" sz="3199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и инструмент дух</a:t>
            </a:r>
            <a:r>
              <a:rPr lang="en-US" b="true" sz="3199">
                <a:solidFill>
                  <a:srgbClr val="1B1B1B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овного и эмоционального развития личности.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Почему именно литературное чтение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943823"/>
            <a:ext cx="8972996" cy="3105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💬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Через текст ребёнок: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учится понимать мотивы поступков людей;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анализирует нравственные выборы;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развивает воображение и речь;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переживает эмоции и осознаёт их.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67394" y="8515350"/>
            <a:ext cx="17605697" cy="16357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💡 Каждое произведение становится зеркалом, в котором ребёнок видит себя и мир вокруг.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1144873" y="4115565"/>
            <a:ext cx="6819265" cy="6171435"/>
          </a:xfrm>
          <a:custGeom>
            <a:avLst/>
            <a:gdLst/>
            <a:ahLst/>
            <a:cxnLst/>
            <a:rect r="r" b="b" t="t" l="l"/>
            <a:pathLst>
              <a:path h="6171435" w="6819265">
                <a:moveTo>
                  <a:pt x="0" y="0"/>
                </a:moveTo>
                <a:lnTo>
                  <a:pt x="6819265" y="0"/>
                </a:lnTo>
                <a:lnTo>
                  <a:pt x="6819265" y="6171435"/>
                </a:lnTo>
                <a:lnTo>
                  <a:pt x="0" y="61714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Основные направления работы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038235"/>
            <a:ext cx="8972996" cy="5543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Осмысленное чтение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 от механического воспроизведения к пониманию смысла.</a:t>
            </a:r>
          </a:p>
          <a:p>
            <a:pPr algn="just">
              <a:lnSpc>
                <a:spcPts val="4800"/>
              </a:lnSpc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🔸 Анализ текста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развитие критического мышления и умения рассуждать.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🔸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Коммуникация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диалог, дискуссия, формирование устной и письменной речи.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🔸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Творчество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написание собственных текстов, создание иллюстраций, инсценировок.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5013" y="8048717"/>
            <a:ext cx="10843274" cy="1467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🎨 Каждый из этих элементов формирует часть </a:t>
            </a:r>
          </a:p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функциональной грамотности.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2198217"/>
            <a:ext cx="9786511" cy="6153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📚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Применяемые приёмы: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«Чтение с остановками»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развитие прогностического мышления.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«Кластер»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структурирование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инф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маци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«Инсерт»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активное чтение с пометками.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«Толстые и тонкие вопросы»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умение задавать и анализировать.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«Логическая цепочка»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построение причинно-следственных связей.</a:t>
            </a:r>
          </a:p>
          <a:p>
            <a:pPr algn="just">
              <a:lnSpc>
                <a:spcPts val="48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1487656" y="1943215"/>
            <a:ext cx="5771644" cy="6172200"/>
          </a:xfrm>
          <a:custGeom>
            <a:avLst/>
            <a:gdLst/>
            <a:ahLst/>
            <a:cxnLst/>
            <a:rect r="r" b="b" t="t" l="l"/>
            <a:pathLst>
              <a:path h="6172200" w="5771644">
                <a:moveTo>
                  <a:pt x="0" y="0"/>
                </a:moveTo>
                <a:lnTo>
                  <a:pt x="5771644" y="0"/>
                </a:lnTo>
                <a:lnTo>
                  <a:pt x="5771644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Методические приёмы формирования навыков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98606" y="8503996"/>
            <a:ext cx="17369515" cy="15481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20"/>
              </a:lnSpc>
              <a:spcBef>
                <a:spcPct val="0"/>
              </a:spcBef>
            </a:pPr>
            <a:r>
              <a:rPr lang="en-US" sz="4300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💡 Использование этих техник превращает ребёнка из пассивного слушателя в активного исследователя текста.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815211" y="4367929"/>
            <a:ext cx="7472789" cy="5919071"/>
          </a:xfrm>
          <a:custGeom>
            <a:avLst/>
            <a:gdLst/>
            <a:ahLst/>
            <a:cxnLst/>
            <a:rect r="r" b="b" t="t" l="l"/>
            <a:pathLst>
              <a:path h="5919071" w="7472789">
                <a:moveTo>
                  <a:pt x="0" y="0"/>
                </a:moveTo>
                <a:lnTo>
                  <a:pt x="7472789" y="0"/>
                </a:lnTo>
                <a:lnTo>
                  <a:pt x="7472789" y="5919071"/>
                </a:lnTo>
                <a:lnTo>
                  <a:pt x="0" y="59190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2266847"/>
            <a:ext cx="9786511" cy="5543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👥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Раб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ота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в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рах и группах учит сотрудничеству и аргументации.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🗣️ Де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 учатся: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формулировать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собст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венное мнение;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доказыва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ь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то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з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ения фактами из текста;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слушать других и уважать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х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по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зицию.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✨ 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кие приёмы способствуют развитию эмоционального интеллекта и коммуникативных навыков.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Диалог и групповая работа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2266847"/>
            <a:ext cx="9786511" cy="67630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🎭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Творчество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это двигатель интереса к чтению.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🧩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Формы: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сочинение альтернативного финала;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письмо ав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тор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или герою;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здание мини-комикса по тексту;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иллюстрации и коллаж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 к проч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итанному;</a:t>
            </a:r>
          </a:p>
          <a:p>
            <a:pPr algn="just" marL="647700" indent="-323850" lvl="1">
              <a:lnSpc>
                <a:spcPts val="48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инсценировка фр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агм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ента произведения.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💬 Через творчество дети переживают текст, делают его личным и значимым.</a:t>
            </a:r>
          </a:p>
          <a:p>
            <a:pPr algn="just">
              <a:lnSpc>
                <a:spcPts val="48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815211" y="3007373"/>
            <a:ext cx="6725044" cy="5172170"/>
          </a:xfrm>
          <a:custGeom>
            <a:avLst/>
            <a:gdLst/>
            <a:ahLst/>
            <a:cxnLst/>
            <a:rect r="r" b="b" t="t" l="l"/>
            <a:pathLst>
              <a:path h="5172170" w="6725044">
                <a:moveTo>
                  <a:pt x="0" y="0"/>
                </a:moveTo>
                <a:lnTo>
                  <a:pt x="6725044" y="0"/>
                </a:lnTo>
                <a:lnTo>
                  <a:pt x="6725044" y="5172170"/>
                </a:lnTo>
                <a:lnTo>
                  <a:pt x="0" y="51721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Творческие формы работы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7793" y="400993"/>
            <a:ext cx="16230600" cy="1255414"/>
            <a:chOff x="0" y="0"/>
            <a:chExt cx="3520106" cy="2722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520106" cy="272275"/>
            </a:xfrm>
            <a:custGeom>
              <a:avLst/>
              <a:gdLst/>
              <a:ahLst/>
              <a:cxnLst/>
              <a:rect r="r" b="b" t="t" l="l"/>
              <a:pathLst>
                <a:path h="272275" w="3520106">
                  <a:moveTo>
                    <a:pt x="0" y="0"/>
                  </a:moveTo>
                  <a:lnTo>
                    <a:pt x="3520106" y="0"/>
                  </a:lnTo>
                  <a:lnTo>
                    <a:pt x="3520106" y="272275"/>
                  </a:lnTo>
                  <a:lnTo>
                    <a:pt x="0" y="272275"/>
                  </a:lnTo>
                  <a:close/>
                </a:path>
              </a:pathLst>
            </a:custGeom>
            <a:solidFill>
              <a:srgbClr val="2A9D8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520106" cy="300850"/>
            </a:xfrm>
            <a:prstGeom prst="rect">
              <a:avLst/>
            </a:prstGeom>
          </p:spPr>
          <p:txBody>
            <a:bodyPr anchor="ctr" rtlCol="false" tIns="61690" lIns="61690" bIns="61690" rIns="61690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570298" y="2639979"/>
            <a:ext cx="7276977" cy="4114800"/>
          </a:xfrm>
          <a:custGeom>
            <a:avLst/>
            <a:gdLst/>
            <a:ahLst/>
            <a:cxnLst/>
            <a:rect r="r" b="b" t="t" l="l"/>
            <a:pathLst>
              <a:path h="4114800" w="7276977">
                <a:moveTo>
                  <a:pt x="0" y="0"/>
                </a:moveTo>
                <a:lnTo>
                  <a:pt x="7276977" y="0"/>
                </a:lnTo>
                <a:lnTo>
                  <a:pt x="72769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2430268"/>
            <a:ext cx="9287905" cy="49341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📘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Произведение: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К. Паустовский «Тёплый хлеб»</a:t>
            </a:r>
          </a:p>
          <a:p>
            <a:pPr algn="just">
              <a:lnSpc>
                <a:spcPts val="4800"/>
              </a:lnSpc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🪶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«Тонкие» вопросы — требуют точного ответа: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Где происходит действие?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К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то главный герой?</a:t>
            </a:r>
          </a:p>
          <a:p>
            <a:pPr algn="just">
              <a:lnSpc>
                <a:spcPts val="4800"/>
              </a:lnSpc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🌿 «Толстые» — требуют размышления: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Поче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му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альчик изменился?</a:t>
            </a:r>
          </a:p>
          <a:p>
            <a:pPr algn="just">
              <a:lnSpc>
                <a:spcPts val="48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Что значит настоящая доброта?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65013" y="487340"/>
            <a:ext cx="16957974" cy="9207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Scripter"/>
                <a:ea typeface="Scripter"/>
                <a:cs typeface="Scripter"/>
                <a:sym typeface="Scripter"/>
              </a:rPr>
              <a:t>Пример 1. Приём «Толстые и тонкие вопросы»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0" y="8212127"/>
            <a:ext cx="18288000" cy="15835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60"/>
              </a:lnSpc>
              <a:spcBef>
                <a:spcPct val="0"/>
              </a:spcBef>
            </a:pPr>
            <a:r>
              <a:rPr lang="en-US" sz="4400">
                <a:solidFill>
                  <a:srgbClr val="000000"/>
                </a:solidFill>
                <a:latin typeface="Scripter"/>
                <a:ea typeface="Scripter"/>
                <a:cs typeface="Scripter"/>
                <a:sym typeface="Scripter"/>
              </a:rPr>
              <a:t>💬 Дети учатся задавать вопросы, искать глубинный смысл и формулировать собственное мнение.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DAG3XZXsdkA</dc:identifier>
  <dcterms:modified xsi:type="dcterms:W3CDTF">2011-08-01T06:04:30Z</dcterms:modified>
  <cp:revision>1</cp:revision>
  <dc:title>Презентация в pdf, копия, копия, копия, копия</dc:title>
</cp:coreProperties>
</file>