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58" r:id="rId3"/>
    <p:sldId id="262" r:id="rId4"/>
    <p:sldId id="288" r:id="rId5"/>
    <p:sldId id="286" r:id="rId6"/>
    <p:sldId id="287" r:id="rId7"/>
    <p:sldId id="274" r:id="rId8"/>
    <p:sldId id="289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 varScale="1">
        <p:scale>
          <a:sx n="65" d="100"/>
          <a:sy n="65" d="100"/>
        </p:scale>
        <p:origin x="153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25.11.2021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25.11.2021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25.11.2021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25.11.2021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25.11.2021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25.11.2021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25.11.2021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25.11.2021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25.11.2021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25.11.2021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25.11.2021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628800"/>
            <a:ext cx="5040560" cy="792088"/>
          </a:xfrm>
        </p:spPr>
        <p:txBody>
          <a:bodyPr anchor="ctr"/>
          <a:lstStyle/>
          <a:p>
            <a:r>
              <a:rPr lang="ru-RU" sz="3200" b="1" dirty="0">
                <a:solidFill>
                  <a:schemeClr val="accent6">
                    <a:lumMod val="75000"/>
                  </a:schemeClr>
                </a:solidFill>
              </a:rPr>
              <a:t>Такие разные насекомые.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2234794"/>
            <a:ext cx="6552728" cy="4290550"/>
          </a:xfrm>
        </p:spPr>
        <p:txBody>
          <a:bodyPr/>
          <a:lstStyle/>
          <a:p>
            <a:r>
              <a:rPr lang="ru-RU" sz="2000" b="1" dirty="0">
                <a:solidFill>
                  <a:srgbClr val="00B050"/>
                </a:solidFill>
              </a:rPr>
              <a:t> </a:t>
            </a:r>
          </a:p>
          <a:p>
            <a:r>
              <a:rPr lang="ru-RU" sz="2000" b="1" dirty="0">
                <a:solidFill>
                  <a:srgbClr val="00B050"/>
                </a:solidFill>
              </a:rPr>
              <a:t>          Совместный познавательный проект </a:t>
            </a:r>
          </a:p>
          <a:p>
            <a:r>
              <a:rPr lang="ru-RU" sz="2000" b="1" dirty="0">
                <a:solidFill>
                  <a:srgbClr val="00B050"/>
                </a:solidFill>
              </a:rPr>
              <a:t>            «Такие разные насекомые».</a:t>
            </a:r>
          </a:p>
          <a:p>
            <a:endParaRPr lang="ru-RU" sz="1800" b="1" dirty="0">
              <a:solidFill>
                <a:srgbClr val="00B050"/>
              </a:solidFill>
            </a:endParaRPr>
          </a:p>
          <a:p>
            <a:endParaRPr lang="ru-RU" sz="1800" b="1" dirty="0">
              <a:solidFill>
                <a:srgbClr val="00B050"/>
              </a:solidFill>
            </a:endParaRPr>
          </a:p>
          <a:p>
            <a:r>
              <a:rPr lang="ru-RU" sz="1800" b="1" dirty="0">
                <a:solidFill>
                  <a:srgbClr val="00B050"/>
                </a:solidFill>
              </a:rPr>
              <a:t>            Руководители: воспитатели </a:t>
            </a:r>
          </a:p>
          <a:p>
            <a:r>
              <a:rPr lang="ru-RU" sz="1800" b="1" dirty="0">
                <a:solidFill>
                  <a:srgbClr val="00B050"/>
                </a:solidFill>
              </a:rPr>
              <a:t>              Булина Н. А., Самойлова С. Г.</a:t>
            </a:r>
          </a:p>
          <a:p>
            <a:r>
              <a:rPr lang="ru-RU" sz="1800" b="1" dirty="0">
                <a:solidFill>
                  <a:srgbClr val="00B050"/>
                </a:solidFill>
              </a:rPr>
              <a:t>                                                    </a:t>
            </a:r>
          </a:p>
          <a:p>
            <a:r>
              <a:rPr lang="ru-RU" sz="1800" b="1" dirty="0">
                <a:solidFill>
                  <a:srgbClr val="00B050"/>
                </a:solidFill>
              </a:rPr>
              <a:t>             </a:t>
            </a:r>
            <a:r>
              <a:rPr lang="ru-RU" sz="1800" b="1" u="sng" dirty="0">
                <a:solidFill>
                  <a:srgbClr val="00B050"/>
                </a:solidFill>
              </a:rPr>
              <a:t>Участники</a:t>
            </a:r>
            <a:r>
              <a:rPr lang="ru-RU" sz="1800" b="1" dirty="0">
                <a:solidFill>
                  <a:srgbClr val="00B050"/>
                </a:solidFill>
              </a:rPr>
              <a:t>: </a:t>
            </a:r>
          </a:p>
          <a:p>
            <a:r>
              <a:rPr lang="ru-RU" sz="1800" b="1" dirty="0">
                <a:solidFill>
                  <a:srgbClr val="00B050"/>
                </a:solidFill>
              </a:rPr>
              <a:t>            Дети и родители старшей группы № 6.                                                                                 </a:t>
            </a:r>
          </a:p>
          <a:p>
            <a:r>
              <a:rPr lang="ru-RU" sz="1800" b="1" dirty="0">
                <a:solidFill>
                  <a:srgbClr val="00B050"/>
                </a:solidFill>
              </a:rPr>
              <a:t>                                                                               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2044404"/>
            <a:ext cx="513851" cy="51925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5317" y="5517232"/>
            <a:ext cx="731520" cy="65836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185036"/>
            <a:ext cx="1148585" cy="114323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8923276-4F1C-42FC-9DB2-64E317A1A74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8210" y="4077072"/>
            <a:ext cx="690955" cy="76541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4707DFC-29D9-4E1A-A1F9-A068B2427A3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225" y="3796980"/>
            <a:ext cx="513852" cy="58308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82B6D83-B7ED-47BA-BAF0-D31BDE166C8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4248" y="5577962"/>
            <a:ext cx="1705544" cy="76080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39809F0-3266-4B73-9A21-9690D8BC18F7}"/>
              </a:ext>
            </a:extLst>
          </p:cNvPr>
          <p:cNvSpPr txBox="1"/>
          <p:nvPr/>
        </p:nvSpPr>
        <p:spPr>
          <a:xfrm>
            <a:off x="755576" y="751344"/>
            <a:ext cx="6408712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Тема: «Такие разные насекомые».</a:t>
            </a:r>
          </a:p>
          <a:p>
            <a:endParaRPr lang="ru-RU" dirty="0"/>
          </a:p>
          <a:p>
            <a:r>
              <a:rPr lang="ru-RU" dirty="0"/>
              <a:t>Участники проекта: дети, родители и педагоги группы  № 6. </a:t>
            </a:r>
          </a:p>
          <a:p>
            <a:endParaRPr lang="ru-RU" dirty="0"/>
          </a:p>
          <a:p>
            <a:r>
              <a:rPr lang="ru-RU" dirty="0"/>
              <a:t>Проблема: детское любопытство (кто это?) недостаточно часто перерастает в любознательность, дети проявляют необоснованную агрессию по отношению к «страшным» насекомым.</a:t>
            </a:r>
          </a:p>
          <a:p>
            <a:endParaRPr lang="ru-RU" dirty="0"/>
          </a:p>
          <a:p>
            <a:r>
              <a:rPr lang="ru-RU" dirty="0"/>
              <a:t>Задачи проекта:</a:t>
            </a:r>
          </a:p>
          <a:p>
            <a:r>
              <a:rPr lang="ru-RU" dirty="0"/>
              <a:t>1. Создать условия для знакомства детей с образом  жизни насекомых, живущих на участке детского сада; для развития детской любознательности;</a:t>
            </a:r>
          </a:p>
          <a:p>
            <a:r>
              <a:rPr lang="ru-RU" dirty="0"/>
              <a:t>2. способствовать формированию у детей навыков длительных наблюдений с фиксацией результатов;</a:t>
            </a:r>
          </a:p>
          <a:p>
            <a:r>
              <a:rPr lang="ru-RU" dirty="0"/>
              <a:t>3. побуждать детей самостоятельно искать источники информации;</a:t>
            </a:r>
          </a:p>
          <a:p>
            <a:r>
              <a:rPr lang="ru-RU" dirty="0"/>
              <a:t>4. Создать условия для экологического воспитания детей, преодолеть страх перед насекомыми.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3"/>
            <a:ext cx="6088190" cy="6230375"/>
          </a:xfrm>
        </p:spPr>
        <p:txBody>
          <a:bodyPr/>
          <a:lstStyle/>
          <a:p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Проект начался с возникновения живейшего интереса детей к появившимся весной маленьким и загадочным существам: </a:t>
            </a:r>
            <a:br>
              <a:rPr lang="ru-RU" sz="28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br>
              <a:rPr lang="ru-RU" sz="28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br>
              <a:rPr lang="ru-RU" sz="28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br>
              <a:rPr lang="ru-RU" sz="28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br>
              <a:rPr lang="ru-RU" sz="28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br>
              <a:rPr lang="ru-RU" sz="28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br>
              <a:rPr lang="ru-RU" sz="28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br>
              <a:rPr lang="ru-RU" sz="28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br>
              <a:rPr lang="ru-RU" sz="28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Кто это завернул  листик  и спрятался  в нём?      </a:t>
            </a:r>
            <a:b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 Кто ползает по земле, что это за дырочки?» </a:t>
            </a:r>
            <a:b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Оказалось, что муравейники бывают даже под землёй, а сухой пенёк может быть теремком для множества  маленьких жильцов.</a:t>
            </a:r>
            <a:br>
              <a:rPr lang="ru-RU" sz="32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endParaRPr lang="ru-RU" sz="32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grpSp>
        <p:nvGrpSpPr>
          <p:cNvPr id="3" name="Группа 1"/>
          <p:cNvGrpSpPr>
            <a:grpSpLocks/>
          </p:cNvGrpSpPr>
          <p:nvPr/>
        </p:nvGrpSpPr>
        <p:grpSpPr bwMode="auto">
          <a:xfrm>
            <a:off x="680145" y="2717533"/>
            <a:ext cx="5572164" cy="3543382"/>
            <a:chOff x="607288" y="-815361"/>
            <a:chExt cx="7925152" cy="6385904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607288" y="-815361"/>
              <a:ext cx="7925152" cy="6656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  <a:cs typeface="Arial" charset="0"/>
              </a:endParaRPr>
            </a:p>
          </p:txBody>
        </p:sp>
        <p:sp>
          <p:nvSpPr>
            <p:cNvPr id="5" name="Прямоугольник 3"/>
            <p:cNvSpPr>
              <a:spLocks noChangeArrowheads="1"/>
            </p:cNvSpPr>
            <p:nvPr/>
          </p:nvSpPr>
          <p:spPr bwMode="auto">
            <a:xfrm>
              <a:off x="1366079" y="4849462"/>
              <a:ext cx="6407569" cy="7210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dirty="0">
                  <a:solidFill>
                    <a:schemeClr val="accent3">
                      <a:lumMod val="50000"/>
                    </a:schemeClr>
                  </a:solidFill>
                  <a:latin typeface="Monotype Corsiva" pitchFamily="66" charset="0"/>
                  <a:cs typeface="Arial" charset="0"/>
                </a:rPr>
                <a:t> </a:t>
              </a:r>
              <a:r>
                <a:rPr lang="en-US" sz="2000" dirty="0">
                  <a:solidFill>
                    <a:schemeClr val="accent3">
                      <a:lumMod val="50000"/>
                    </a:schemeClr>
                  </a:solidFill>
                  <a:latin typeface="Monotype Corsiva" pitchFamily="66" charset="0"/>
                  <a:cs typeface="Arial" charset="0"/>
                </a:rPr>
                <a:t> </a:t>
              </a:r>
              <a:r>
                <a:rPr lang="ru-RU" sz="2000" dirty="0">
                  <a:solidFill>
                    <a:schemeClr val="accent3">
                      <a:lumMod val="50000"/>
                    </a:schemeClr>
                  </a:solidFill>
                  <a:latin typeface="Monotype Corsiva" pitchFamily="66" charset="0"/>
                  <a:cs typeface="Arial" charset="0"/>
                </a:rPr>
                <a:t> </a:t>
              </a:r>
            </a:p>
          </p:txBody>
        </p:sp>
      </p:grp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00034" y="1696512"/>
            <a:ext cx="550072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78AE3D4-A09B-4B6B-B20C-42708A1F65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1175" y="1327497"/>
            <a:ext cx="2361107" cy="314633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333BF3C-346C-47B2-8C40-311B550513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3768" y="1201320"/>
            <a:ext cx="2367761" cy="327251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BED6939-C9BE-4C29-B9FA-7041E7D5DC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5899" y="1318421"/>
            <a:ext cx="2367761" cy="315541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1926286-A56A-43CE-A137-E3AF967BB0BE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99303" y="4347658"/>
            <a:ext cx="1082718" cy="111065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7F7A171-CEBD-4235-95AA-AC25A6BB5D4D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13965" y="5827431"/>
            <a:ext cx="1158269" cy="86696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4546848" cy="504056"/>
          </a:xfrm>
        </p:spPr>
        <p:txBody>
          <a:bodyPr/>
          <a:lstStyle/>
          <a:p>
            <a:r>
              <a:rPr lang="ru-RU" sz="2000" dirty="0"/>
              <a:t>Работы наших фотографов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03051" y="1388773"/>
            <a:ext cx="3264362" cy="2448272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" y="4476982"/>
            <a:ext cx="3059099" cy="22943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0741" y="1418501"/>
            <a:ext cx="2580795" cy="19355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8986" y="4541325"/>
            <a:ext cx="2589730" cy="194229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2824" y="2486634"/>
            <a:ext cx="2512975" cy="188473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661" y="3984677"/>
            <a:ext cx="922373" cy="197797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9795" y="665007"/>
            <a:ext cx="1872208" cy="1404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7089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4114800" cy="940966"/>
          </a:xfrm>
        </p:spPr>
        <p:txBody>
          <a:bodyPr/>
          <a:lstStyle/>
          <a:p>
            <a:r>
              <a:rPr lang="ru-RU" sz="2400" dirty="0"/>
              <a:t>Наши рисунки и поделки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F455F0DF-19E0-4708-95C2-8B71B9A436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57378" y="1337072"/>
            <a:ext cx="2859021" cy="2144265"/>
          </a:xfr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176B011-B677-43ED-9EE8-4BCA87FE71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911" y="538423"/>
            <a:ext cx="2314879" cy="265467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E55CB7B-B281-42BC-B7C8-D645C586ED0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25889" y="1414319"/>
            <a:ext cx="3477006" cy="2607754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6954DE3B-52B2-4487-AC0D-435994C51AF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776955" y="3808314"/>
            <a:ext cx="2889940" cy="2167455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E2FE77DB-EE01-42EC-8B99-1B4B1B124A3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4077072"/>
            <a:ext cx="1923678" cy="2564904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2B0A1111-07B6-4A09-8F3F-803A64E3A1A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7392" y="4212087"/>
            <a:ext cx="3059832" cy="2294874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D847C7D4-F63B-4EA8-AEB7-D873D05D4A4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9471" y="3401948"/>
            <a:ext cx="1309468" cy="1450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9452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5482952" cy="432048"/>
          </a:xfrm>
        </p:spPr>
        <p:txBody>
          <a:bodyPr/>
          <a:lstStyle/>
          <a:p>
            <a:r>
              <a:rPr lang="ru-RU" sz="2400" dirty="0"/>
              <a:t>Оформление группы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942B4619-7AEB-4292-A8B7-CD5FCBA5D5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4830"/>
            <a:ext cx="7638796" cy="5729097"/>
          </a:xfrm>
        </p:spPr>
      </p:pic>
    </p:spTree>
    <p:extLst>
      <p:ext uri="{BB962C8B-B14F-4D97-AF65-F5344CB8AC3E}">
        <p14:creationId xmlns:p14="http://schemas.microsoft.com/office/powerpoint/2010/main" val="37021659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6093296"/>
            <a:ext cx="5328592" cy="360040"/>
          </a:xfrm>
        </p:spPr>
        <p:txBody>
          <a:bodyPr/>
          <a:lstStyle/>
          <a:p>
            <a:r>
              <a:rPr lang="ru-RU" sz="1400" dirty="0">
                <a:latin typeface="Monotype Corsiva" panose="03010101010201010101" pitchFamily="66" charset="0"/>
              </a:rPr>
              <a:t>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35093" y="972007"/>
            <a:ext cx="5289035" cy="2088232"/>
          </a:xfrm>
        </p:spPr>
        <p:txBody>
          <a:bodyPr/>
          <a:lstStyle/>
          <a:p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397" y="3797762"/>
            <a:ext cx="638013" cy="67038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AD0ED26-2D42-461F-88B0-B33D175958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4194" y="41253"/>
            <a:ext cx="5508104" cy="413107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F40362E-F543-4536-AD2C-F63B7D0EE63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99027" y="3399656"/>
            <a:ext cx="3464101" cy="259807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65DE4E3-CE96-4083-AF03-1F0F1BCBF75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4172330"/>
            <a:ext cx="3419872" cy="25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8869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A972669-B1CD-4695-A5EE-D82CFD95AB27}"/>
              </a:ext>
            </a:extLst>
          </p:cNvPr>
          <p:cNvSpPr txBox="1"/>
          <p:nvPr/>
        </p:nvSpPr>
        <p:spPr>
          <a:xfrm>
            <a:off x="2806414" y="489110"/>
            <a:ext cx="17727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Итоги проекта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712B4C9-4308-4B60-A0D1-FDCD02CB8EFD}"/>
              </a:ext>
            </a:extLst>
          </p:cNvPr>
          <p:cNvSpPr txBox="1"/>
          <p:nvPr/>
        </p:nvSpPr>
        <p:spPr>
          <a:xfrm>
            <a:off x="467544" y="876782"/>
            <a:ext cx="6912768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По результатам проекта дети перестали бояться насекомых </a:t>
            </a:r>
          </a:p>
          <a:p>
            <a:r>
              <a:rPr lang="ru-RU" sz="1600"/>
              <a:t>      и уничтожать их.</a:t>
            </a:r>
            <a:endParaRPr lang="ru-RU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Все дети в течении лета получили опыт долговременных наблюдений и исследовательской деятельности (от гипотезы до аксиомы или до новой проблемы, стимулирующей новый поиск);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50 % детей приобрели практический опыт публичных выступлений и возможность повышения самооценки;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Участие родителей обеспечило рост качества взаимодействия с семьёй на интеллектуальном уровне, мы вновь создали единое образовательное пространство (после занятий онлайн);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В группе создана картотека стихов и загадок о насекомых;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Дети освоили разные техники изображения насекомых; научились создавать и использовать в игре макеты (ульи, масштабные цветы);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Познакомились с новыми музыкальными произведениями: «Полёт шмеля» Римского-Корсакова, «Вальс цветов» Чайковского, песенки про кузнечика, муравья, вальс бабочек и т.д.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Дети приняли участие в летних дистанционных  конкурсах рисунков и поделок и заслужили призовые места4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Всё лето дети  были заняты поисковой деятельностью, получили новые возможности почти научного взаимодействия и обмена впечатлениями.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6959819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Другая 33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F6128"/>
      </a:hlink>
      <a:folHlink>
        <a:srgbClr val="4F612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956</TotalTime>
  <Words>400</Words>
  <Application>Microsoft Office PowerPoint</Application>
  <PresentationFormat>Экран (4:3)</PresentationFormat>
  <Paragraphs>41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Monotype Corsiva</vt:lpstr>
      <vt:lpstr>1_Тема Office</vt:lpstr>
      <vt:lpstr>Такие разные насекомые.</vt:lpstr>
      <vt:lpstr>Презентация PowerPoint</vt:lpstr>
      <vt:lpstr>Проект начался с возникновения живейшего интереса детей к появившимся весной маленьким и загадочным существам:          «Кто это завернул  листик  и спрятался  в нём?        Кто ползает по земле, что это за дырочки?»  Оказалось, что муравейники бывают даже под землёй, а сухой пенёк может быть теремком для множества  маленьких жильцов. </vt:lpstr>
      <vt:lpstr>Работы наших фотографов</vt:lpstr>
      <vt:lpstr>Наши рисунки и поделки</vt:lpstr>
      <vt:lpstr>Оформление группы</vt:lpstr>
      <vt:lpstr>.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Берёзовый рай</dc:title>
  <dc:creator>Фокина Л. П. </dc:creator>
  <cp:lastModifiedBy>Евгений Самойлов</cp:lastModifiedBy>
  <cp:revision>72</cp:revision>
  <dcterms:created xsi:type="dcterms:W3CDTF">2014-07-06T18:18:01Z</dcterms:created>
  <dcterms:modified xsi:type="dcterms:W3CDTF">2021-11-25T08:47:37Z</dcterms:modified>
</cp:coreProperties>
</file>