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notesMasterIdLst>
    <p:notesMasterId r:id="rId28"/>
  </p:notesMasterIdLst>
  <p:sldIdLst>
    <p:sldId id="372" r:id="rId2"/>
    <p:sldId id="373" r:id="rId3"/>
    <p:sldId id="374" r:id="rId4"/>
    <p:sldId id="375" r:id="rId5"/>
    <p:sldId id="376" r:id="rId6"/>
    <p:sldId id="377" r:id="rId7"/>
    <p:sldId id="378" r:id="rId8"/>
    <p:sldId id="379" r:id="rId9"/>
    <p:sldId id="381" r:id="rId10"/>
    <p:sldId id="384" r:id="rId11"/>
    <p:sldId id="392" r:id="rId12"/>
    <p:sldId id="382" r:id="rId13"/>
    <p:sldId id="383" r:id="rId14"/>
    <p:sldId id="385" r:id="rId15"/>
    <p:sldId id="387" r:id="rId16"/>
    <p:sldId id="386" r:id="rId17"/>
    <p:sldId id="388" r:id="rId18"/>
    <p:sldId id="395" r:id="rId19"/>
    <p:sldId id="390" r:id="rId20"/>
    <p:sldId id="389" r:id="rId21"/>
    <p:sldId id="391" r:id="rId22"/>
    <p:sldId id="396" r:id="rId23"/>
    <p:sldId id="397" r:id="rId24"/>
    <p:sldId id="398" r:id="rId25"/>
    <p:sldId id="393" r:id="rId26"/>
    <p:sldId id="394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EDA93E4-3D30-4D6B-BA75-EBD1AC53193C}">
          <p14:sldIdLst>
            <p14:sldId id="372"/>
            <p14:sldId id="373"/>
            <p14:sldId id="374"/>
            <p14:sldId id="375"/>
            <p14:sldId id="376"/>
            <p14:sldId id="377"/>
            <p14:sldId id="378"/>
            <p14:sldId id="379"/>
            <p14:sldId id="381"/>
            <p14:sldId id="384"/>
            <p14:sldId id="392"/>
            <p14:sldId id="382"/>
          </p14:sldIdLst>
        </p14:section>
        <p14:section name="Раздел без заголовка" id="{F9C8F725-02FB-40EB-B0BE-72E00F27A18E}">
          <p14:sldIdLst>
            <p14:sldId id="383"/>
            <p14:sldId id="385"/>
            <p14:sldId id="387"/>
            <p14:sldId id="386"/>
            <p14:sldId id="388"/>
            <p14:sldId id="395"/>
            <p14:sldId id="390"/>
            <p14:sldId id="389"/>
            <p14:sldId id="391"/>
            <p14:sldId id="396"/>
            <p14:sldId id="397"/>
            <p14:sldId id="398"/>
            <p14:sldId id="393"/>
            <p14:sldId id="394"/>
          </p14:sldIdLst>
        </p14:section>
        <p14:section name="Раздел без заголовка" id="{772C34FC-1506-4664-9014-CCE74FC401DC}">
          <p14:sldIdLst/>
        </p14:section>
        <p14:section name="Раздел без заголовка" id="{BA206654-BD48-4D59-9C0F-D7E2A0A39C8B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66FFFF"/>
    <a:srgbClr val="FF99CC"/>
    <a:srgbClr val="663300"/>
    <a:srgbClr val="F42C49"/>
    <a:srgbClr val="6699FF"/>
    <a:srgbClr val="E6FEE7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49" autoAdjust="0"/>
    <p:restoredTop sz="94671" autoAdjust="0"/>
  </p:normalViewPr>
  <p:slideViewPr>
    <p:cSldViewPr>
      <p:cViewPr>
        <p:scale>
          <a:sx n="50" d="100"/>
          <a:sy n="50" d="100"/>
        </p:scale>
        <p:origin x="-1980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7F8A07-B4F2-4974-B0D5-785166B353B9}" type="datetimeFigureOut">
              <a:rPr lang="ru-RU" smtClean="0"/>
              <a:pPr/>
              <a:t>06.03.2022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D605D-E5C0-4D29-A9D1-81B7911079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51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56A8F1-2BB6-459B-A4E1-BD2EA2CC7B78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CAF229-EB91-4F1E-A997-5D36E344C8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F3AC41-8BCB-4DA9-B2FB-186E0706E442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D6D3B-3705-485D-9BCD-DA3B84D355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350025-AAF4-412F-855D-7270E605367F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3EF563-C8C9-4E8E-B9BC-BA33BAE8A9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D6F182-C83E-4EE7-B28F-7371B34A180F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11F0B-7F12-46D2-B789-92BED6C085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7D70E1-C26A-4F07-890F-67D5BDE5F7F1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3E9953-EE62-47F4-A314-E62448181A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9C097D-C007-4925-89CD-2DF5520FF7BA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16F693-AEDB-4B9A-B1E0-8BA70DC884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0A1A00-EBA1-4094-9DF0-1AC9F5A24962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84081D-3879-4853-BE92-2908067B05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17C6C6-30B0-4D1B-B1F9-2483A4BE3811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A798FC-54D5-4428-8A9C-E9B554D4A8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069605-EE6E-4ECB-96B3-B7AED1A4700B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10E86B-7F4F-410D-A4E1-67D9B66EB9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86F20C-26D6-4FCC-8F3B-73161EB80467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931D72-79D2-4C11-9A9F-9CD5E769C9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17544B-29FF-4A86-B31C-4BD1F7D18482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6C0CC6-8E0A-4FA8-85E7-F6059C137D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5356274-0AA2-4851-874D-650A75754FFA}" type="datetimeFigureOut">
              <a:rPr lang="ru-RU" smtClean="0"/>
              <a:pPr>
                <a:defRPr/>
              </a:pPr>
              <a:t>06.03.2022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F2174ED-1DAC-4A48-B718-28E4FEFE8D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8864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автономное дошкольное образовательное учреждение ДСКВ №2 «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Кубаночка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772816"/>
            <a:ext cx="684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дежурства детей старшего дошкольного возраста в режимных моментах».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" y="4081140"/>
            <a:ext cx="9036496" cy="256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E:\ZAGRUZKI\1413841553_sun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1480"/>
            <a:ext cx="171448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543600" y="6488667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Воспитатель Кравченко О.А.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0336619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57356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26" y="222134"/>
            <a:ext cx="8604448" cy="651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430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1538" y="357166"/>
            <a:ext cx="407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8582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6840"/>
            <a:ext cx="9144000" cy="466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430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1802" y="357166"/>
            <a:ext cx="535785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endParaRPr lang="ru-RU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ClrTx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14546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79"/>
            <a:ext cx="4598053" cy="613073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548679"/>
            <a:ext cx="4032448" cy="611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8617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116632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Aft>
                <a:spcPts val="0"/>
              </a:spcAft>
              <a:defRPr/>
            </a:pP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16632"/>
            <a:ext cx="15716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" descr="C:\Windows.old\Users\Public\натахин бук\Documents\для детсада\детсад\29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4929198"/>
            <a:ext cx="2378062" cy="192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980728"/>
            <a:ext cx="3744416" cy="57439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96" y="197453"/>
            <a:ext cx="4248472" cy="577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6899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716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29996" y="90067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1" hangingPunct="1">
              <a:buClrTx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уголке дежурства по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занятиям имеется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90396"/>
            <a:ext cx="4472687" cy="43924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24944"/>
            <a:ext cx="5148064" cy="373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55705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28794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44075" cy="39330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892" y="2708920"/>
            <a:ext cx="5532107" cy="4149080"/>
          </a:xfrm>
          <a:prstGeom prst="rect">
            <a:avLst/>
          </a:prstGeom>
        </p:spPr>
      </p:pic>
      <p:pic>
        <p:nvPicPr>
          <p:cNvPr id="13" name="Picture 1" descr="C:\Windows.old\Users\Public\натахин бук\Documents\для детсада\детсад\295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509120"/>
            <a:ext cx="2378062" cy="192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280" y="188640"/>
            <a:ext cx="2736304" cy="231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789821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716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45" y="350263"/>
            <a:ext cx="7843109" cy="610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204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2879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475656" y="52556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1" hangingPunct="1">
              <a:buClrTx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уголке дежурства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природе имеется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0" y="1236022"/>
            <a:ext cx="8892480" cy="543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5478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2879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475656" y="52556"/>
            <a:ext cx="61926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1" hangingPunct="1">
              <a:buClrTx/>
            </a:pP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с вами задача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4397" y="1052736"/>
            <a:ext cx="764005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Привить детям любовь и бережное отношение к природе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Научить понимать и уважать ее законы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Соблюдать правила поведения в природе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Видеть и понимать связь между явлениями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17368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Прямая со стрелкой 23"/>
          <p:cNvCxnSpPr/>
          <p:nvPr/>
        </p:nvCxnSpPr>
        <p:spPr>
          <a:xfrm rot="5400000" flipH="1" flipV="1">
            <a:off x="3857620" y="2428868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80053"/>
            <a:ext cx="3223228" cy="214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52053" cy="37890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104964"/>
            <a:ext cx="5004047" cy="37530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01098"/>
            <a:ext cx="2222376" cy="22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0422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88640"/>
            <a:ext cx="7128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Calibri" pitchFamily="34" charset="0"/>
                <a:ea typeface="Times New Roman"/>
              </a:rPr>
              <a:t>Таким образом, дежурство способствует развитию у детей таких личностных качеств как: </a:t>
            </a:r>
            <a:endParaRPr lang="ru-RU" sz="40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8240" y="3789040"/>
            <a:ext cx="864399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ЗАДАЧИ:</a:t>
            </a: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Формирование у детей ответственного отношения за порученное  им дело;</a:t>
            </a: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Развитие стремления работать на пользу коллектива;</a:t>
            </a: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Установление привычки к систематическому выполнению своих обязанностей</a:t>
            </a:r>
            <a:endParaRPr lang="ru-RU" sz="2400" i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28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0001" y="2177422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Заботливость и гуманность по отношению к другим людям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Самостоятельность и инициативность.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23457989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85918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64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0323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93851"/>
            <a:ext cx="135729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85852" y="142852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802" y="68950"/>
            <a:ext cx="5904656" cy="6858000"/>
          </a:xfrm>
          <a:prstGeom prst="rect">
            <a:avLst/>
          </a:prstGeom>
        </p:spPr>
      </p:pic>
      <p:pic>
        <p:nvPicPr>
          <p:cNvPr id="10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72816"/>
            <a:ext cx="135729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08310"/>
            <a:ext cx="135729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229200"/>
            <a:ext cx="135729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0419" y="293851"/>
            <a:ext cx="135729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5798" y="1772816"/>
            <a:ext cx="135729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5798" y="3508310"/>
            <a:ext cx="135729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0727" y="5229200"/>
            <a:ext cx="135729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29430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5716" y="-1907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85852" y="142852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7189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5661248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661248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44" y="-19080"/>
            <a:ext cx="5591544" cy="675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3060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5716" y="-1907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85852" y="142852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7189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5661248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661248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840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5716" y="-1907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85852" y="142852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7189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5661248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661248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1" y="142852"/>
            <a:ext cx="6238477" cy="658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1446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4414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85852" y="142852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430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5716" y="-1907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85852" y="142852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12973" y="1700808"/>
            <a:ext cx="6929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7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7189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5661248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661248"/>
            <a:ext cx="142872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29430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3" y="188640"/>
            <a:ext cx="8856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дежурства: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вал 4"/>
          <p:cNvSpPr/>
          <p:nvPr/>
        </p:nvSpPr>
        <p:spPr>
          <a:xfrm>
            <a:off x="127719" y="3429000"/>
            <a:ext cx="3292153" cy="331236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27719" y="1056737"/>
            <a:ext cx="5668417" cy="2982045"/>
            <a:chOff x="517976" y="-604856"/>
            <a:chExt cx="5284791" cy="3888559"/>
          </a:xfrm>
        </p:grpSpPr>
        <p:sp>
          <p:nvSpPr>
            <p:cNvPr id="11" name="Овал 10"/>
            <p:cNvSpPr/>
            <p:nvPr/>
          </p:nvSpPr>
          <p:spPr>
            <a:xfrm>
              <a:off x="517976" y="-604856"/>
              <a:ext cx="2642396" cy="210330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Овал 4"/>
            <p:cNvSpPr/>
            <p:nvPr/>
          </p:nvSpPr>
          <p:spPr>
            <a:xfrm>
              <a:off x="3160372" y="2003924"/>
              <a:ext cx="2642395" cy="12797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000" b="1" kern="1200" dirty="0">
                <a:solidFill>
                  <a:srgbClr val="FF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131616" y="1147300"/>
            <a:ext cx="2815186" cy="3038334"/>
            <a:chOff x="6394563" y="-1888110"/>
            <a:chExt cx="2893240" cy="4606053"/>
          </a:xfrm>
        </p:grpSpPr>
        <p:sp>
          <p:nvSpPr>
            <p:cNvPr id="14" name="Овал 13"/>
            <p:cNvSpPr/>
            <p:nvPr/>
          </p:nvSpPr>
          <p:spPr>
            <a:xfrm>
              <a:off x="6394563" y="-1888110"/>
              <a:ext cx="2893240" cy="239983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6394563" y="1021006"/>
              <a:ext cx="2277707" cy="16969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1200" dirty="0">
                <a:solidFill>
                  <a:srgbClr val="00B0F0"/>
                </a:solidFill>
              </a:endParaRPr>
            </a:p>
          </p:txBody>
        </p:sp>
      </p:grpSp>
      <p:sp>
        <p:nvSpPr>
          <p:cNvPr id="18" name="Овал 4"/>
          <p:cNvSpPr/>
          <p:nvPr/>
        </p:nvSpPr>
        <p:spPr>
          <a:xfrm>
            <a:off x="5223999" y="5060785"/>
            <a:ext cx="3092415" cy="127293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700" tIns="12700" rIns="12700" bIns="127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kern="1200" dirty="0">
              <a:solidFill>
                <a:srgbClr val="66FFFF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147065" y="1166950"/>
            <a:ext cx="2865095" cy="1502765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8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4075"/>
            <a:ext cx="171448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Стрелка вниз 28"/>
          <p:cNvSpPr/>
          <p:nvPr/>
        </p:nvSpPr>
        <p:spPr>
          <a:xfrm>
            <a:off x="4223486" y="2754428"/>
            <a:ext cx="708553" cy="623679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7184932" y="2805321"/>
            <a:ext cx="708553" cy="623679"/>
          </a:xfrm>
          <a:prstGeom prst="downArrow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1139883" y="2824941"/>
            <a:ext cx="604519" cy="4826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127719" y="3354002"/>
            <a:ext cx="283420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Воспитывать положительное отношение к дежурству;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Развивать логику, память, мыслительные процессы;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Развивать аккуратность, привычку к трудовому усилию;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Совершенствовать навыки выполнения последовательных трудовых действий.</a:t>
            </a:r>
            <a:endParaRPr lang="ru-RU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3147065" y="3429000"/>
            <a:ext cx="29845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/>
              <a:t>Совершенствовать умение самостоятельно раскладывать подготовленный воспитателем материал для занятия;</a:t>
            </a:r>
          </a:p>
          <a:p>
            <a:pPr algn="just"/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Формировать у детей ответственность за порученное дело, стремление работать на пользу коллектива</a:t>
            </a:r>
            <a:endParaRPr lang="ru-RU" sz="1600" dirty="0"/>
          </a:p>
        </p:txBody>
      </p:sp>
      <p:sp>
        <p:nvSpPr>
          <p:cNvPr id="41" name="TextBox 40"/>
          <p:cNvSpPr txBox="1"/>
          <p:nvPr/>
        </p:nvSpPr>
        <p:spPr>
          <a:xfrm>
            <a:off x="6332863" y="3448159"/>
            <a:ext cx="25922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Закреплять и систематизировать знания детей о комнатных растениях;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Продолжать прививать необходимые навыки по уходу за растениями;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Продолжать развивать умения планировать совместную работу.</a:t>
            </a:r>
            <a:endParaRPr lang="ru-RU" sz="1600" dirty="0"/>
          </a:p>
        </p:txBody>
      </p:sp>
      <p:sp>
        <p:nvSpPr>
          <p:cNvPr id="42" name="TextBox 41"/>
          <p:cNvSpPr txBox="1"/>
          <p:nvPr/>
        </p:nvSpPr>
        <p:spPr>
          <a:xfrm>
            <a:off x="323528" y="1364685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приему пищи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563888" y="1364685"/>
            <a:ext cx="19442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занятиям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16216" y="1364685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уголку природы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7866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188640"/>
            <a:ext cx="73820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утреннем сборе ребятам предоставляется возможность выбора  Центров активности и участников совместной деятельности в них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14422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57356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7" y="1585057"/>
            <a:ext cx="3949455" cy="52083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68712"/>
            <a:ext cx="4002937" cy="527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98614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2737" y="188640"/>
            <a:ext cx="75608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поддержания порядка и дисциплины мы с ребятами ведем график дежурств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7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57356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9685"/>
            <a:ext cx="8136904" cy="557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8574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116632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Браслеты для дежурства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8591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31" y="946270"/>
            <a:ext cx="8013033" cy="392288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5431" y="5085184"/>
            <a:ext cx="1050487" cy="432048"/>
          </a:xfrm>
          <a:prstGeom prst="rect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35430" y="5661248"/>
            <a:ext cx="1050487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5430" y="6237312"/>
            <a:ext cx="1050487" cy="432048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907704" y="5193196"/>
            <a:ext cx="625842" cy="216024"/>
          </a:xfrm>
          <a:prstGeom prst="rightArrow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1931039" y="5769260"/>
            <a:ext cx="625842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1931039" y="6345324"/>
            <a:ext cx="62584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699792" y="5085184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Дежурство в уголке природы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5661248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Дежурство по занятиям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9792" y="6300028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Дежурство по приему пищи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55311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86050" y="188640"/>
            <a:ext cx="63579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Уголки дежурства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1448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2948216" cy="56166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329" y="2902632"/>
            <a:ext cx="3039596" cy="39078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025" y="1106415"/>
            <a:ext cx="3053678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2766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16632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ClrTx/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42817"/>
            <a:ext cx="171448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183" y="1083319"/>
            <a:ext cx="3734313" cy="55978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9552" y="485964"/>
            <a:ext cx="4536504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Важной задачей организации  дежурства по приему пищи, является формирование у детей ответственности за порученное дело, а так же в ходе дежурства решается ряд образовательных задач: </a:t>
            </a:r>
            <a:endParaRPr lang="en-US" sz="27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закрепление математических  знаний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Представлений о свойствах предметов и материалов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Ориентировка в окружающем и др.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4963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6368" r="6716" b="64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E:\ZAGRUZKI\1413841553_sun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14546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6" y="214173"/>
            <a:ext cx="8964488" cy="642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31830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3354</TotalTime>
  <Words>263</Words>
  <Application>Microsoft Office PowerPoint</Application>
  <PresentationFormat>Экран (4:3)</PresentationFormat>
  <Paragraphs>55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деятельность в детском саду  в соответствии с федеральными государственными требованиями</dc:title>
  <dc:creator>Наташенька</dc:creator>
  <cp:lastModifiedBy>User</cp:lastModifiedBy>
  <cp:revision>235</cp:revision>
  <dcterms:created xsi:type="dcterms:W3CDTF">2011-08-29T17:15:58Z</dcterms:created>
  <dcterms:modified xsi:type="dcterms:W3CDTF">2022-03-06T09:27:36Z</dcterms:modified>
</cp:coreProperties>
</file>