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77" r:id="rId4"/>
    <p:sldId id="278" r:id="rId5"/>
    <p:sldId id="274" r:id="rId6"/>
    <p:sldId id="273" r:id="rId7"/>
    <p:sldId id="279" r:id="rId8"/>
    <p:sldId id="260" r:id="rId9"/>
    <p:sldId id="271" r:id="rId10"/>
    <p:sldId id="262" r:id="rId11"/>
    <p:sldId id="263" r:id="rId12"/>
    <p:sldId id="264" r:id="rId13"/>
    <p:sldId id="265" r:id="rId14"/>
    <p:sldId id="266" r:id="rId15"/>
    <p:sldId id="270" r:id="rId16"/>
    <p:sldId id="269" r:id="rId17"/>
    <p:sldId id="268" r:id="rId18"/>
    <p:sldId id="267" r:id="rId19"/>
    <p:sldId id="259" r:id="rId20"/>
    <p:sldId id="280" r:id="rId21"/>
    <p:sldId id="281" r:id="rId22"/>
    <p:sldId id="282" r:id="rId23"/>
  </p:sldIdLst>
  <p:sldSz cx="9144000" cy="6858000" type="screen4x3"/>
  <p:notesSz cx="6858000" cy="9144000"/>
  <p:embeddedFontLst>
    <p:embeddedFont>
      <p:font typeface="Bookman Old Style" pitchFamily="18" charset="0"/>
      <p:regular r:id="rId24"/>
      <p:bold r:id="rId25"/>
      <p:italic r:id="rId26"/>
      <p:boldItalic r:id="rId27"/>
    </p:embeddedFont>
    <p:embeddedFont>
      <p:font typeface="Calibri" pitchFamily="34" charset="0"/>
      <p:regular r:id="rId28"/>
      <p:bold r:id="rId29"/>
      <p:italic r:id="rId30"/>
      <p:boldItalic r:id="rId31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F3700D"/>
    <a:srgbClr val="FCF2D8"/>
    <a:srgbClr val="FBECC5"/>
    <a:srgbClr val="F5FEC2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15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520" autoAdjust="0"/>
  </p:normalViewPr>
  <p:slideViewPr>
    <p:cSldViewPr>
      <p:cViewPr>
        <p:scale>
          <a:sx n="90" d="100"/>
          <a:sy n="90" d="100"/>
        </p:scale>
        <p:origin x="-72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04E9A-B4B9-4503-A328-ACAE8FD67D2C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CC49-175D-42E3-98BE-F3914831A3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38342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04E9A-B4B9-4503-A328-ACAE8FD67D2C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CC49-175D-42E3-98BE-F3914831A3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5381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04E9A-B4B9-4503-A328-ACAE8FD67D2C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CC49-175D-42E3-98BE-F3914831A3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37704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04E9A-B4B9-4503-A328-ACAE8FD67D2C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CC49-175D-42E3-98BE-F3914831A3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91093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04E9A-B4B9-4503-A328-ACAE8FD67D2C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CC49-175D-42E3-98BE-F3914831A3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54826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04E9A-B4B9-4503-A328-ACAE8FD67D2C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CC49-175D-42E3-98BE-F3914831A3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29372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04E9A-B4B9-4503-A328-ACAE8FD67D2C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CC49-175D-42E3-98BE-F3914831A3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78127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04E9A-B4B9-4503-A328-ACAE8FD67D2C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CC49-175D-42E3-98BE-F3914831A3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2281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04E9A-B4B9-4503-A328-ACAE8FD67D2C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CC49-175D-42E3-98BE-F3914831A3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13437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04E9A-B4B9-4503-A328-ACAE8FD67D2C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CC49-175D-42E3-98BE-F3914831A3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74390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04E9A-B4B9-4503-A328-ACAE8FD67D2C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CC49-175D-42E3-98BE-F3914831A3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9613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2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804E9A-B4B9-4503-A328-ACAE8FD67D2C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3ECC49-175D-42E3-98BE-F3914831A3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34413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4.jpeg"/><Relationship Id="rId7" Type="http://schemas.openxmlformats.org/officeDocument/2006/relationships/image" Target="../media/image3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1691679" y="1628801"/>
            <a:ext cx="6949029" cy="1971650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0070C0"/>
                </a:solidFill>
                <a:latin typeface="Bookman Old Style" pitchFamily="18" charset="0"/>
              </a:rPr>
              <a:t/>
            </a:r>
            <a:br>
              <a:rPr lang="ru-RU" sz="3200" dirty="0" smtClean="0">
                <a:solidFill>
                  <a:srgbClr val="0070C0"/>
                </a:solidFill>
                <a:latin typeface="Bookman Old Style" pitchFamily="18" charset="0"/>
              </a:rPr>
            </a:br>
            <a:r>
              <a:rPr lang="ru-RU" sz="3200" b="1" dirty="0">
                <a:solidFill>
                  <a:srgbClr val="0070C0"/>
                </a:solidFill>
                <a:latin typeface="Bookman Old Style" pitchFamily="18" charset="0"/>
              </a:rPr>
              <a:t>«Инновационные педагогические технологии в образовательном процессе» Технология «Дары </a:t>
            </a:r>
            <a:r>
              <a:rPr lang="ru-RU" sz="3200" b="1" dirty="0" err="1" smtClean="0">
                <a:solidFill>
                  <a:srgbClr val="0070C0"/>
                </a:solidFill>
                <a:latin typeface="Bookman Old Style" pitchFamily="18" charset="0"/>
              </a:rPr>
              <a:t>Фрёбеля</a:t>
            </a:r>
            <a:r>
              <a:rPr lang="ru-RU" sz="3200" b="1" dirty="0" smtClean="0">
                <a:solidFill>
                  <a:srgbClr val="0070C0"/>
                </a:solidFill>
                <a:latin typeface="Bookman Old Style" pitchFamily="18" charset="0"/>
              </a:rPr>
              <a:t>»</a:t>
            </a:r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  <a:latin typeface="Bookman Old Style" pitchFamily="18" charset="0"/>
              </a:rPr>
              <a:t/>
            </a:r>
            <a:br>
              <a:rPr lang="ru-RU" sz="3200" dirty="0" smtClean="0">
                <a:solidFill>
                  <a:schemeClr val="accent6">
                    <a:lumMod val="50000"/>
                  </a:schemeClr>
                </a:solidFill>
                <a:latin typeface="Bookman Old Style" pitchFamily="18" charset="0"/>
              </a:rPr>
            </a:br>
            <a:endParaRPr lang="ru-RU" sz="3200" b="1" dirty="0">
              <a:solidFill>
                <a:srgbClr val="FF6600"/>
              </a:solidFill>
              <a:latin typeface="Bookman Old Style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458" y="-1"/>
            <a:ext cx="1604513" cy="685146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81691" y="6530"/>
            <a:ext cx="362310" cy="6844938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691679" y="116632"/>
            <a:ext cx="7090011" cy="576064"/>
          </a:xfrm>
          <a:prstGeom prst="hexagon">
            <a:avLst/>
          </a:prstGeom>
          <a:solidFill>
            <a:srgbClr val="FFFFDD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4000"/>
              </a:lnSpc>
            </a:pPr>
            <a:r>
              <a:rPr lang="ru-RU" sz="1400" dirty="0" smtClean="0">
                <a:solidFill>
                  <a:schemeClr val="tx1"/>
                </a:solidFill>
                <a:latin typeface="Bookman Old Style" pitchFamily="18" charset="0"/>
              </a:rPr>
              <a:t>Муниципальное бюджетное дошкольное образовательное учреждение детский сад № 25 «Зайчик»</a:t>
            </a:r>
            <a:endParaRPr lang="ru-RU" sz="1400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563888" y="4941168"/>
            <a:ext cx="5076820" cy="1201702"/>
          </a:xfrm>
          <a:prstGeom prst="roundRect">
            <a:avLst/>
          </a:prstGeom>
          <a:solidFill>
            <a:srgbClr val="FFFFD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 smtClean="0">
                <a:solidFill>
                  <a:srgbClr val="C00000"/>
                </a:solidFill>
                <a:latin typeface="Bookman Old Style" pitchFamily="18" charset="0"/>
              </a:rPr>
              <a:t>Подготовила:</a:t>
            </a:r>
          </a:p>
          <a:p>
            <a:r>
              <a:rPr lang="ru-RU" sz="1600" dirty="0" smtClean="0">
                <a:solidFill>
                  <a:srgbClr val="C00000"/>
                </a:solidFill>
                <a:latin typeface="Bookman Old Style" pitchFamily="18" charset="0"/>
              </a:rPr>
              <a:t>Маркова Наталья Сергеевна,  </a:t>
            </a:r>
          </a:p>
          <a:p>
            <a:r>
              <a:rPr lang="ru-RU" sz="1600" dirty="0">
                <a:solidFill>
                  <a:srgbClr val="C00000"/>
                </a:solidFill>
                <a:latin typeface="Bookman Old Style" pitchFamily="18" charset="0"/>
              </a:rPr>
              <a:t>в</a:t>
            </a:r>
            <a:r>
              <a:rPr lang="ru-RU" sz="1600" dirty="0" smtClean="0">
                <a:solidFill>
                  <a:srgbClr val="C00000"/>
                </a:solidFill>
                <a:latin typeface="Bookman Old Style" pitchFamily="18" charset="0"/>
              </a:rPr>
              <a:t>оспитатель  МБДОУ д/с № 25 «Зайчик»</a:t>
            </a:r>
          </a:p>
        </p:txBody>
      </p:sp>
    </p:spTree>
    <p:extLst>
      <p:ext uri="{BB962C8B-B14F-4D97-AF65-F5344CB8AC3E}">
        <p14:creationId xmlns:p14="http://schemas.microsoft.com/office/powerpoint/2010/main" val="2461037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78685"/>
            <a:ext cx="8244408" cy="648072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rgbClr val="FF6600"/>
                </a:solidFill>
                <a:latin typeface="Bookman Old Style" pitchFamily="18" charset="0"/>
              </a:rPr>
              <a:t>5 Модуль – «Кубики и призмы» </a:t>
            </a:r>
            <a:endParaRPr lang="ru-RU" sz="2400" dirty="0">
              <a:solidFill>
                <a:srgbClr val="FF6600"/>
              </a:solidFill>
              <a:latin typeface="Bookman Old Style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340" y="3223"/>
            <a:ext cx="888521" cy="685477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850701" y="-11136"/>
            <a:ext cx="293297" cy="686913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99272" y="782709"/>
            <a:ext cx="4896863" cy="19328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</a:pPr>
            <a:r>
              <a:rPr lang="ru-RU" sz="2000" b="1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Цель: </a:t>
            </a:r>
            <a:r>
              <a:rPr lang="ru-RU" sz="2000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знакомство с понятиями квадрата и </a:t>
            </a:r>
            <a:r>
              <a:rPr lang="ru-RU" sz="2000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треугольника; </a:t>
            </a:r>
            <a:r>
              <a:rPr lang="ru-RU" sz="2000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с объемными </a:t>
            </a:r>
            <a:r>
              <a:rPr lang="ru-RU" sz="2000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формами (куб</a:t>
            </a:r>
            <a:r>
              <a:rPr lang="ru-RU" sz="2000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, треугольная </a:t>
            </a:r>
            <a:r>
              <a:rPr lang="ru-RU" sz="2000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призма); развитие воображения, зрительно-моторной координации</a:t>
            </a:r>
            <a:r>
              <a:rPr lang="ru-RU" sz="2400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.</a:t>
            </a:r>
            <a:endParaRPr lang="ru-RU" sz="2400" dirty="0">
              <a:solidFill>
                <a:srgbClr val="0070C0"/>
              </a:solidFill>
              <a:ea typeface="Calibri"/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43608" y="2836953"/>
            <a:ext cx="2535566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50215" algn="just">
              <a:lnSpc>
                <a:spcPct val="115000"/>
              </a:lnSpc>
            </a:pPr>
            <a:r>
              <a:rPr lang="ru-RU" sz="2000" b="1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Возраст: </a:t>
            </a:r>
            <a:r>
              <a:rPr lang="ru-RU" sz="2000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с </a:t>
            </a:r>
            <a:r>
              <a:rPr lang="ru-RU" sz="2000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4 </a:t>
            </a:r>
            <a:r>
              <a:rPr lang="ru-RU" sz="2000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лет. </a:t>
            </a:r>
            <a:endParaRPr lang="ru-RU" sz="2000" dirty="0">
              <a:solidFill>
                <a:srgbClr val="0070C0"/>
              </a:solidFill>
              <a:ea typeface="Calibri"/>
              <a:cs typeface="Times New Roman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645807" y="3592070"/>
            <a:ext cx="8328961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solidFill>
                  <a:srgbClr val="FF6600"/>
                </a:solidFill>
                <a:latin typeface="Bookman Old Style" pitchFamily="18" charset="0"/>
              </a:rPr>
              <a:t>6 Модуль </a:t>
            </a:r>
            <a:r>
              <a:rPr lang="ru-RU" sz="2400" b="1" dirty="0">
                <a:solidFill>
                  <a:srgbClr val="FF6600"/>
                </a:solidFill>
                <a:latin typeface="Bookman Old Style" pitchFamily="18" charset="0"/>
              </a:rPr>
              <a:t>– «Кубики, столбики, кирпичики»</a:t>
            </a:r>
            <a:endParaRPr lang="ru-RU" sz="2400" dirty="0">
              <a:solidFill>
                <a:srgbClr val="FF6600"/>
              </a:solidFill>
              <a:latin typeface="Bookman Old Style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21087" y="4509120"/>
            <a:ext cx="3748472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</a:pPr>
            <a:r>
              <a:rPr lang="ru-RU" sz="2000" b="1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Цель: </a:t>
            </a:r>
            <a:r>
              <a:rPr lang="ru-RU" sz="2000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знакомство детей с понятиями полуцилиндра, развитие пространственного мышления, воображения. </a:t>
            </a:r>
            <a:endParaRPr lang="ru-RU" sz="2000" dirty="0">
              <a:solidFill>
                <a:srgbClr val="0070C0"/>
              </a:solidFill>
              <a:ea typeface="Calibri"/>
              <a:cs typeface="Times New Roman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934512" y="4167531"/>
            <a:ext cx="2520838" cy="2536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156176" y="980728"/>
            <a:ext cx="1687425" cy="22898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12507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7315" y="13513"/>
            <a:ext cx="8244408" cy="114300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6600"/>
                </a:solidFill>
                <a:latin typeface="Bookman Old Style" pitchFamily="18" charset="0"/>
              </a:rPr>
              <a:t>7 Дар</a:t>
            </a:r>
            <a:br>
              <a:rPr lang="ru-RU" sz="2400" b="1" dirty="0" smtClean="0">
                <a:solidFill>
                  <a:srgbClr val="FF6600"/>
                </a:solidFill>
                <a:latin typeface="Bookman Old Style" pitchFamily="18" charset="0"/>
              </a:rPr>
            </a:br>
            <a:r>
              <a:rPr lang="ru-RU" sz="2400" b="1" dirty="0" smtClean="0">
                <a:solidFill>
                  <a:srgbClr val="FF6600"/>
                </a:solidFill>
                <a:latin typeface="Bookman Old Style" pitchFamily="18" charset="0"/>
              </a:rPr>
              <a:t>«Цветные </a:t>
            </a:r>
            <a:r>
              <a:rPr lang="ru-RU" sz="2400" b="1" dirty="0">
                <a:solidFill>
                  <a:srgbClr val="FF6600"/>
                </a:solidFill>
                <a:latin typeface="Bookman Old Style" pitchFamily="18" charset="0"/>
              </a:rPr>
              <a:t>фигуры</a:t>
            </a:r>
            <a:r>
              <a:rPr lang="ru-RU" sz="2400" b="1" dirty="0" smtClean="0">
                <a:solidFill>
                  <a:srgbClr val="FF6600"/>
                </a:solidFill>
                <a:latin typeface="Bookman Old Style" pitchFamily="18" charset="0"/>
              </a:rPr>
              <a:t>»</a:t>
            </a:r>
            <a:endParaRPr lang="ru-RU" sz="2400" b="1" dirty="0">
              <a:solidFill>
                <a:srgbClr val="FF6600"/>
              </a:solidFill>
              <a:latin typeface="Bookman Old Style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340" y="3223"/>
            <a:ext cx="888521" cy="685477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850701" y="-11136"/>
            <a:ext cx="293297" cy="686913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69490" y="1124744"/>
            <a:ext cx="746295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/>
            <a:r>
              <a:rPr lang="ru-RU" sz="2200" b="1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Цель: </a:t>
            </a:r>
            <a:r>
              <a:rPr lang="ru-RU" sz="2200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изучение </a:t>
            </a:r>
            <a:r>
              <a:rPr lang="ru-RU" sz="2200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разных плоскостных геометрических фигур, их сортировка по цвету, упорядочивание по величине, тренировка мелкой моторики рук, развитие зрительно-моторной координации, творческих и речевых способностей, игровой деятельности, подготовка руки к письму, способствовать развитию мышления и воображения, научить детей строить сложные фигуры, используя простые формы.</a:t>
            </a:r>
            <a:endParaRPr lang="ru-RU" sz="2200" dirty="0">
              <a:solidFill>
                <a:srgbClr val="0070C0"/>
              </a:solidFill>
              <a:ea typeface="Calibri"/>
              <a:cs typeface="Times New Roman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627784" y="3638130"/>
            <a:ext cx="4063911" cy="3219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12507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0" y="188640"/>
            <a:ext cx="8244408" cy="652934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6600"/>
                </a:solidFill>
                <a:latin typeface="Bookman Old Style" pitchFamily="18" charset="0"/>
              </a:rPr>
              <a:t>8 Дар</a:t>
            </a:r>
            <a:r>
              <a:rPr lang="ru-RU" sz="2800" dirty="0" smtClean="0">
                <a:solidFill>
                  <a:srgbClr val="FF6600"/>
                </a:solidFill>
                <a:latin typeface="Bookman Old Style" pitchFamily="18" charset="0"/>
              </a:rPr>
              <a:t> </a:t>
            </a:r>
            <a:r>
              <a:rPr lang="ru-RU" sz="2800" b="1" dirty="0">
                <a:solidFill>
                  <a:srgbClr val="FF6600"/>
                </a:solidFill>
                <a:latin typeface="Bookman Old Style" pitchFamily="18" charset="0"/>
              </a:rPr>
              <a:t>«Палочки»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340" y="3223"/>
            <a:ext cx="888521" cy="685477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850701" y="-11136"/>
            <a:ext cx="293297" cy="686913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35618" y="836712"/>
            <a:ext cx="7496821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/>
            <a:r>
              <a:rPr lang="ru-RU" sz="2400" b="1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Цель: </a:t>
            </a:r>
            <a:r>
              <a:rPr lang="ru-RU" sz="2400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тренировка мелкой моторики рук, развитие зрительно-моторной координации, сортировка и упорядочивание фигур по цвету, форме, соотношение количества и размера, обучение счету, используя палочки в качестве счетного материала, выполнение простейших математических действий, развитие творческих и речевых способностей, самостоятельной игровой деятельности, подготовка руки к письму.</a:t>
            </a:r>
            <a:endParaRPr lang="ru-RU" sz="2400" dirty="0">
              <a:solidFill>
                <a:srgbClr val="0070C0"/>
              </a:solidFill>
              <a:ea typeface="Calibri"/>
              <a:cs typeface="Times New Roman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987824" y="3926102"/>
            <a:ext cx="3456384" cy="2918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67271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0"/>
            <a:ext cx="8244408" cy="79695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6600"/>
                </a:solidFill>
                <a:latin typeface="Bookman Old Style" pitchFamily="18" charset="0"/>
              </a:rPr>
              <a:t>9 Дар</a:t>
            </a:r>
            <a:r>
              <a:rPr lang="ru-RU" sz="2800" dirty="0" smtClean="0">
                <a:solidFill>
                  <a:srgbClr val="FF6600"/>
                </a:solidFill>
                <a:latin typeface="Bookman Old Style" pitchFamily="18" charset="0"/>
              </a:rPr>
              <a:t> </a:t>
            </a:r>
            <a:r>
              <a:rPr lang="ru-RU" sz="2800" b="1" dirty="0">
                <a:solidFill>
                  <a:srgbClr val="FF6600"/>
                </a:solidFill>
                <a:latin typeface="Bookman Old Style" pitchFamily="18" charset="0"/>
              </a:rPr>
              <a:t>«Кольца и полукольца»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340" y="3223"/>
            <a:ext cx="888521" cy="685477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850701" y="-11136"/>
            <a:ext cx="293297" cy="686913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69490" y="807839"/>
            <a:ext cx="747154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/>
            <a:r>
              <a:rPr lang="ru-RU" sz="2400" b="1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Цель: </a:t>
            </a:r>
            <a:r>
              <a:rPr lang="ru-RU" sz="2400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тренировка мелкой моторики рук, развитие зрительно-моторной координации, развитие творческих способностей – составление различных узоров и картинок, подготовка руки к рисованию и письму, развитие игровой деятельности ребенка. Познакомить детей с понятием «симметрия»; способствовать развитию детского воображения.</a:t>
            </a:r>
            <a:endParaRPr lang="ru-RU" sz="2400" dirty="0">
              <a:solidFill>
                <a:srgbClr val="0070C0"/>
              </a:solidFill>
              <a:ea typeface="Calibri"/>
              <a:cs typeface="Times New Roman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771800" y="3423432"/>
            <a:ext cx="3848090" cy="3325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67271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8785" y="188640"/>
            <a:ext cx="8244408" cy="652934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6600"/>
                </a:solidFill>
                <a:latin typeface="Bookman Old Style" pitchFamily="18" charset="0"/>
              </a:rPr>
              <a:t>10 Дар</a:t>
            </a:r>
            <a:r>
              <a:rPr lang="ru-RU" sz="2800" dirty="0" smtClean="0">
                <a:solidFill>
                  <a:srgbClr val="FF6600"/>
                </a:solidFill>
                <a:latin typeface="Bookman Old Style" pitchFamily="18" charset="0"/>
              </a:rPr>
              <a:t> </a:t>
            </a:r>
            <a:r>
              <a:rPr lang="ru-RU" sz="2800" b="1" dirty="0">
                <a:solidFill>
                  <a:srgbClr val="FF6600"/>
                </a:solidFill>
                <a:latin typeface="Bookman Old Style" pitchFamily="18" charset="0"/>
              </a:rPr>
              <a:t>«Фишки»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340" y="3223"/>
            <a:ext cx="888521" cy="685477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850701" y="-11136"/>
            <a:ext cx="293297" cy="686913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49918" y="1112666"/>
            <a:ext cx="712879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/>
            <a:r>
              <a:rPr lang="ru-RU" sz="2400" b="1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Цель: </a:t>
            </a:r>
            <a:r>
              <a:rPr lang="ru-RU" sz="2400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сортировка </a:t>
            </a:r>
            <a:r>
              <a:rPr lang="ru-RU" sz="2400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и упорядочивание фигур по цвету, форме. Обучение счету с использованием фишек, выполнение простейших математических действий, развитие творческих способностей (составление узоров, картинок), развитие игровой деятельности.</a:t>
            </a:r>
            <a:endParaRPr lang="ru-RU" sz="2400" dirty="0">
              <a:solidFill>
                <a:srgbClr val="0070C0"/>
              </a:solidFill>
              <a:ea typeface="Calibri"/>
              <a:cs typeface="Times New Roman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132162" y="3238960"/>
            <a:ext cx="3477369" cy="3619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67271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8044" y="188640"/>
            <a:ext cx="8244408" cy="72494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6600"/>
                </a:solidFill>
                <a:latin typeface="Bookman Old Style" pitchFamily="18" charset="0"/>
              </a:rPr>
              <a:t>11 Дар</a:t>
            </a:r>
            <a:r>
              <a:rPr lang="ru-RU" sz="2800" dirty="0" smtClean="0">
                <a:solidFill>
                  <a:srgbClr val="FF6600"/>
                </a:solidFill>
                <a:latin typeface="Bookman Old Style" pitchFamily="18" charset="0"/>
              </a:rPr>
              <a:t> </a:t>
            </a:r>
            <a:r>
              <a:rPr lang="ru-RU" sz="2800" b="1" dirty="0">
                <a:solidFill>
                  <a:srgbClr val="FF6600"/>
                </a:solidFill>
                <a:latin typeface="Bookman Old Style" pitchFamily="18" charset="0"/>
              </a:rPr>
              <a:t>«Цветные </a:t>
            </a:r>
            <a:r>
              <a:rPr lang="ru-RU" sz="2800" b="1" dirty="0" smtClean="0">
                <a:solidFill>
                  <a:srgbClr val="FF6600"/>
                </a:solidFill>
                <a:latin typeface="Bookman Old Style" pitchFamily="18" charset="0"/>
              </a:rPr>
              <a:t>тела»</a:t>
            </a:r>
            <a:endParaRPr lang="ru-RU" sz="2800" b="1" dirty="0">
              <a:solidFill>
                <a:srgbClr val="FF6600"/>
              </a:solidFill>
              <a:latin typeface="Bookman Old Style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340" y="3223"/>
            <a:ext cx="888521" cy="685477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850701" y="-11136"/>
            <a:ext cx="293297" cy="686913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69490" y="980728"/>
            <a:ext cx="760696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/>
            <a:r>
              <a:rPr lang="ru-RU" sz="2400" b="1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Цель: </a:t>
            </a:r>
            <a:r>
              <a:rPr lang="ru-RU" sz="2400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тренировка мелкой моторики рук, развитие сенсомоторных навыков, изучение геометрических форм, развитие умений классифицировать, сортировать, выполнять задание по образцу, развитие речевых способностей и игровой деятельности. </a:t>
            </a:r>
            <a:endParaRPr lang="ru-RU" sz="2400" dirty="0">
              <a:solidFill>
                <a:srgbClr val="0070C0"/>
              </a:solidFill>
              <a:ea typeface="Calibri"/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99592" y="2810427"/>
            <a:ext cx="3169714" cy="517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50215" algn="just">
              <a:lnSpc>
                <a:spcPct val="115000"/>
              </a:lnSpc>
            </a:pPr>
            <a:r>
              <a:rPr lang="ru-RU" sz="2400" b="1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Возраст: </a:t>
            </a:r>
            <a:r>
              <a:rPr lang="ru-RU" sz="2400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с </a:t>
            </a:r>
            <a:r>
              <a:rPr lang="ru-RU" sz="2400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2-3 лет</a:t>
            </a:r>
            <a:r>
              <a:rPr lang="ru-RU" sz="2400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. </a:t>
            </a:r>
            <a:endParaRPr lang="ru-RU" sz="2400" dirty="0">
              <a:solidFill>
                <a:srgbClr val="0070C0"/>
              </a:solidFill>
              <a:ea typeface="Calibri"/>
              <a:cs typeface="Times New Roman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21" t="4505" r="17036" b="12942"/>
          <a:stretch/>
        </p:blipFill>
        <p:spPr bwMode="auto">
          <a:xfrm>
            <a:off x="2837307" y="3327492"/>
            <a:ext cx="4071332" cy="3392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67271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4827" y="188640"/>
            <a:ext cx="8244408" cy="72494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6600"/>
                </a:solidFill>
                <a:latin typeface="Bookman Old Style" pitchFamily="18" charset="0"/>
              </a:rPr>
              <a:t>12 Дар</a:t>
            </a:r>
            <a:r>
              <a:rPr lang="ru-RU" sz="2800" dirty="0" smtClean="0">
                <a:solidFill>
                  <a:srgbClr val="FF6600"/>
                </a:solidFill>
                <a:latin typeface="Bookman Old Style" pitchFamily="18" charset="0"/>
              </a:rPr>
              <a:t> </a:t>
            </a:r>
            <a:r>
              <a:rPr lang="ru-RU" sz="2800" b="1" dirty="0">
                <a:solidFill>
                  <a:srgbClr val="FF6600"/>
                </a:solidFill>
                <a:latin typeface="Bookman Old Style" pitchFamily="18" charset="0"/>
              </a:rPr>
              <a:t>«Мозаика. Шнуровка»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340" y="3223"/>
            <a:ext cx="888521" cy="685477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850701" y="-11136"/>
            <a:ext cx="293297" cy="686913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69490" y="1124744"/>
            <a:ext cx="712879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/>
            <a:r>
              <a:rPr lang="ru-RU" sz="2400" b="1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Цель: </a:t>
            </a:r>
            <a:r>
              <a:rPr lang="ru-RU" sz="2400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тренировка </a:t>
            </a:r>
            <a:r>
              <a:rPr lang="ru-RU" sz="2400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мелкой моторики рук, развитие сенсомоторных </a:t>
            </a:r>
            <a:r>
              <a:rPr lang="ru-RU" sz="2400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навыков, умение </a:t>
            </a:r>
            <a:r>
              <a:rPr lang="ru-RU" sz="2400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действовать самостоятельно или по заданному образцу; </a:t>
            </a:r>
            <a:r>
              <a:rPr lang="ru-RU" sz="2400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изучение комбинаций </a:t>
            </a:r>
            <a:r>
              <a:rPr lang="ru-RU" sz="2400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форм и цветов, подготовка руки к рисованию, развитие </a:t>
            </a:r>
            <a:r>
              <a:rPr lang="ru-RU" sz="2400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речевых способностей </a:t>
            </a:r>
            <a:r>
              <a:rPr lang="ru-RU" sz="2400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и игровой деятельности. </a:t>
            </a:r>
            <a:endParaRPr lang="ru-RU" sz="2400" dirty="0" smtClean="0">
              <a:solidFill>
                <a:srgbClr val="0070C0"/>
              </a:solidFill>
              <a:latin typeface="Times New Roman"/>
              <a:ea typeface="Calibri"/>
              <a:cs typeface="Times New Roman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695539" y="3433068"/>
            <a:ext cx="3902531" cy="3236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67271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1140" y="260648"/>
            <a:ext cx="8244408" cy="72494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6600"/>
                </a:solidFill>
                <a:latin typeface="Bookman Old Style" pitchFamily="18" charset="0"/>
              </a:rPr>
              <a:t>13 Дар</a:t>
            </a:r>
            <a:r>
              <a:rPr lang="ru-RU" sz="2800" dirty="0" smtClean="0">
                <a:solidFill>
                  <a:srgbClr val="FF6600"/>
                </a:solidFill>
                <a:latin typeface="Bookman Old Style" pitchFamily="18" charset="0"/>
              </a:rPr>
              <a:t> </a:t>
            </a:r>
            <a:r>
              <a:rPr lang="ru-RU" sz="2800" b="1" dirty="0">
                <a:solidFill>
                  <a:srgbClr val="FF6600"/>
                </a:solidFill>
                <a:latin typeface="Bookman Old Style" pitchFamily="18" charset="0"/>
              </a:rPr>
              <a:t>«Башенки»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340" y="3223"/>
            <a:ext cx="888521" cy="685477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850701" y="-11136"/>
            <a:ext cx="293297" cy="686913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69490" y="1124744"/>
            <a:ext cx="712879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/>
            <a:r>
              <a:rPr lang="ru-RU" sz="2400" b="1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Цель: </a:t>
            </a:r>
            <a:r>
              <a:rPr lang="ru-RU" sz="2400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закрепление названий геометрических фигур, </a:t>
            </a:r>
            <a:r>
              <a:rPr lang="ru-RU" sz="2400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конструирование, объединение </a:t>
            </a:r>
            <a:r>
              <a:rPr lang="ru-RU" sz="2400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с модулями 3-6 позволит создавать сложные </a:t>
            </a:r>
            <a:r>
              <a:rPr lang="ru-RU" sz="2400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конструкции; развитие </a:t>
            </a:r>
            <a:r>
              <a:rPr lang="ru-RU" sz="2400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речевых способностей и </a:t>
            </a:r>
            <a:r>
              <a:rPr lang="ru-RU" sz="2400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игровой деятельности</a:t>
            </a:r>
            <a:r>
              <a:rPr lang="ru-RU" sz="2400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. </a:t>
            </a:r>
            <a:endParaRPr lang="ru-RU" sz="2400" dirty="0">
              <a:solidFill>
                <a:srgbClr val="0070C0"/>
              </a:solidFill>
              <a:ea typeface="Calibri"/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3063736"/>
            <a:ext cx="2734403" cy="517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50215" algn="just">
              <a:lnSpc>
                <a:spcPct val="115000"/>
              </a:lnSpc>
            </a:pPr>
            <a:r>
              <a:rPr lang="ru-RU" sz="2000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Возраст: с </a:t>
            </a:r>
            <a:r>
              <a:rPr lang="ru-RU" sz="2000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4-5 </a:t>
            </a:r>
            <a:r>
              <a:rPr lang="ru-RU" sz="2000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лет</a:t>
            </a:r>
            <a:r>
              <a:rPr lang="ru-RU" sz="2400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. </a:t>
            </a:r>
            <a:endParaRPr lang="ru-RU" sz="2400" dirty="0">
              <a:solidFill>
                <a:srgbClr val="0070C0"/>
              </a:solidFill>
              <a:ea typeface="Calibri"/>
              <a:cs typeface="Times New Roman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206467" y="2968076"/>
            <a:ext cx="2991815" cy="35199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679982"/>
            <a:ext cx="2808312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67271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156"/>
            <a:ext cx="8244408" cy="11430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6600"/>
                </a:solidFill>
                <a:latin typeface="Bookman Old Style" pitchFamily="18" charset="0"/>
              </a:rPr>
              <a:t>14 Дар</a:t>
            </a:r>
            <a:r>
              <a:rPr lang="ru-RU" sz="2800" dirty="0" smtClean="0">
                <a:solidFill>
                  <a:srgbClr val="FF6600"/>
                </a:solidFill>
                <a:latin typeface="Bookman Old Style" pitchFamily="18" charset="0"/>
              </a:rPr>
              <a:t> </a:t>
            </a:r>
            <a:r>
              <a:rPr lang="ru-RU" sz="2800" b="1" dirty="0">
                <a:solidFill>
                  <a:srgbClr val="FF6600"/>
                </a:solidFill>
                <a:latin typeface="Bookman Old Style" pitchFamily="18" charset="0"/>
              </a:rPr>
              <a:t>«Арки и цифры»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340" y="3223"/>
            <a:ext cx="888521" cy="685477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850701" y="-11136"/>
            <a:ext cx="293297" cy="686913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69490" y="1124744"/>
            <a:ext cx="7128792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</a:pPr>
            <a:r>
              <a:rPr lang="ru-RU" sz="2400" b="1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Цель: </a:t>
            </a:r>
            <a:r>
              <a:rPr lang="ru-RU" sz="2400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развитие мелкой моторики рук и сенсомоторных навыков, творческих способностей (составление различных узоров и картинок), речевых способностей и самостоятельной игровой деятельности.</a:t>
            </a:r>
            <a:endParaRPr lang="ru-RU" sz="2400" dirty="0">
              <a:solidFill>
                <a:srgbClr val="0070C0"/>
              </a:solidFill>
              <a:ea typeface="Calibri"/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3423432"/>
            <a:ext cx="3169714" cy="517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50215" algn="just">
              <a:lnSpc>
                <a:spcPct val="115000"/>
              </a:lnSpc>
            </a:pPr>
            <a:r>
              <a:rPr lang="ru-RU" sz="2400" b="1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Возраст: </a:t>
            </a:r>
            <a:r>
              <a:rPr lang="ru-RU" sz="2400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с </a:t>
            </a:r>
            <a:r>
              <a:rPr lang="ru-RU" sz="2400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4-5 лет</a:t>
            </a:r>
            <a:r>
              <a:rPr lang="ru-RU" sz="2400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. </a:t>
            </a:r>
            <a:endParaRPr lang="ru-RU" sz="2400" dirty="0">
              <a:solidFill>
                <a:srgbClr val="0070C0"/>
              </a:solidFill>
              <a:ea typeface="Calibri"/>
              <a:cs typeface="Times New Roman"/>
            </a:endParaRPr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7439"/>
          <a:stretch/>
        </p:blipFill>
        <p:spPr bwMode="auto">
          <a:xfrm>
            <a:off x="3635896" y="4221088"/>
            <a:ext cx="5066271" cy="203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331639" y="4235951"/>
            <a:ext cx="2124887" cy="19768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67271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340" y="3223"/>
            <a:ext cx="888521" cy="685477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850701" y="-11136"/>
            <a:ext cx="293297" cy="686913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115616" y="1772816"/>
            <a:ext cx="756084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Wingdings"/>
              <a:buChar char=""/>
            </a:pPr>
            <a:r>
              <a:rPr lang="ru-RU" sz="2000" dirty="0">
                <a:solidFill>
                  <a:srgbClr val="0070C0"/>
                </a:solidFill>
                <a:latin typeface="Bookman Old Style" pitchFamily="18" charset="0"/>
                <a:ea typeface="Calibri"/>
                <a:cs typeface="Times New Roman"/>
              </a:rPr>
              <a:t>развития социальных и коммуникативных умений; </a:t>
            </a: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Wingdings"/>
              <a:buChar char=""/>
            </a:pPr>
            <a:r>
              <a:rPr lang="ru-RU" sz="2000" dirty="0">
                <a:solidFill>
                  <a:srgbClr val="0070C0"/>
                </a:solidFill>
                <a:latin typeface="Bookman Old Style" pitchFamily="18" charset="0"/>
                <a:ea typeface="Calibri"/>
                <a:cs typeface="Times New Roman"/>
              </a:rPr>
              <a:t>сенсорного развития; развития мелкой моторики; </a:t>
            </a: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Wingdings"/>
              <a:buChar char=""/>
            </a:pPr>
            <a:r>
              <a:rPr lang="ru-RU" sz="2000" dirty="0">
                <a:solidFill>
                  <a:srgbClr val="0070C0"/>
                </a:solidFill>
                <a:latin typeface="Bookman Old Style" pitchFamily="18" charset="0"/>
                <a:ea typeface="Calibri"/>
                <a:cs typeface="Times New Roman"/>
              </a:rPr>
              <a:t>развития познавательно-исследовательской и продуктивной (конструктивной) деятельности; </a:t>
            </a: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Wingdings"/>
              <a:buChar char=""/>
            </a:pPr>
            <a:r>
              <a:rPr lang="ru-RU" sz="2000" dirty="0">
                <a:solidFill>
                  <a:srgbClr val="0070C0"/>
                </a:solidFill>
                <a:latin typeface="Bookman Old Style" pitchFamily="18" charset="0"/>
                <a:ea typeface="Calibri"/>
                <a:cs typeface="Times New Roman"/>
              </a:rPr>
              <a:t>формирования элементарных математических представлений; </a:t>
            </a: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Wingdings"/>
              <a:buChar char=""/>
            </a:pPr>
            <a:r>
              <a:rPr lang="ru-RU" sz="2000" dirty="0">
                <a:solidFill>
                  <a:srgbClr val="0070C0"/>
                </a:solidFill>
                <a:latin typeface="Bookman Old Style" pitchFamily="18" charset="0"/>
                <a:ea typeface="Calibri"/>
                <a:cs typeface="Times New Roman"/>
              </a:rPr>
              <a:t>развития логических способностей; </a:t>
            </a: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Wingdings"/>
              <a:buChar char=""/>
            </a:pPr>
            <a:r>
              <a:rPr lang="ru-RU" sz="2000" dirty="0">
                <a:solidFill>
                  <a:srgbClr val="0070C0"/>
                </a:solidFill>
                <a:latin typeface="Bookman Old Style" pitchFamily="18" charset="0"/>
                <a:ea typeface="Calibri"/>
                <a:cs typeface="Times New Roman"/>
              </a:rPr>
              <a:t>развития потребности взаимодействия с окружающим </a:t>
            </a:r>
            <a:r>
              <a:rPr lang="ru-RU" sz="2000" dirty="0" smtClean="0">
                <a:solidFill>
                  <a:srgbClr val="0070C0"/>
                </a:solidFill>
                <a:latin typeface="Bookman Old Style" pitchFamily="18" charset="0"/>
                <a:ea typeface="Calibri"/>
                <a:cs typeface="Times New Roman"/>
              </a:rPr>
              <a:t>миром.</a:t>
            </a:r>
            <a:endParaRPr lang="ru-RU" sz="2000" dirty="0">
              <a:solidFill>
                <a:srgbClr val="0070C0"/>
              </a:solidFill>
              <a:latin typeface="Bookman Old Style" pitchFamily="18" charset="0"/>
              <a:ea typeface="Calibri"/>
              <a:cs typeface="Times New Roman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115616" y="548680"/>
            <a:ext cx="7344816" cy="940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2400" b="1" dirty="0">
                <a:solidFill>
                  <a:srgbClr val="FF6600"/>
                </a:solidFill>
                <a:latin typeface="Bookman Old Style" pitchFamily="18" charset="0"/>
                <a:ea typeface="Calibri"/>
              </a:rPr>
              <a:t>Технология «Дары </a:t>
            </a:r>
            <a:r>
              <a:rPr lang="ru-RU" sz="2400" b="1" dirty="0" err="1">
                <a:solidFill>
                  <a:srgbClr val="FF6600"/>
                </a:solidFill>
                <a:latin typeface="Bookman Old Style" pitchFamily="18" charset="0"/>
                <a:ea typeface="Calibri"/>
              </a:rPr>
              <a:t>Фрёбеля</a:t>
            </a:r>
            <a:r>
              <a:rPr lang="ru-RU" sz="2400" b="1" dirty="0">
                <a:solidFill>
                  <a:srgbClr val="FF6600"/>
                </a:solidFill>
                <a:latin typeface="Bookman Old Style" pitchFamily="18" charset="0"/>
                <a:ea typeface="Calibri"/>
              </a:rPr>
              <a:t>» – </a:t>
            </a:r>
            <a:endParaRPr lang="ru-RU" sz="2400" b="1" dirty="0" smtClean="0">
              <a:solidFill>
                <a:srgbClr val="FF6600"/>
              </a:solidFill>
              <a:latin typeface="Bookman Old Style" pitchFamily="18" charset="0"/>
              <a:ea typeface="Calibri"/>
            </a:endParaRPr>
          </a:p>
          <a:p>
            <a:pPr algn="ctr">
              <a:lnSpc>
                <a:spcPct val="120000"/>
              </a:lnSpc>
            </a:pPr>
            <a:r>
              <a:rPr lang="ru-RU" sz="2400" b="1" dirty="0" smtClean="0">
                <a:solidFill>
                  <a:srgbClr val="FF6600"/>
                </a:solidFill>
                <a:latin typeface="Bookman Old Style" pitchFamily="18" charset="0"/>
                <a:ea typeface="Calibri"/>
              </a:rPr>
              <a:t>является </a:t>
            </a:r>
            <a:r>
              <a:rPr lang="ru-RU" sz="2400" b="1" dirty="0">
                <a:solidFill>
                  <a:srgbClr val="FF6600"/>
                </a:solidFill>
                <a:latin typeface="Bookman Old Style" pitchFamily="18" charset="0"/>
                <a:ea typeface="Calibri"/>
              </a:rPr>
              <a:t>эффективной технологией </a:t>
            </a:r>
            <a:r>
              <a:rPr lang="ru-RU" sz="2400" b="1" dirty="0" smtClean="0">
                <a:solidFill>
                  <a:srgbClr val="FF6600"/>
                </a:solidFill>
                <a:latin typeface="Bookman Old Style" pitchFamily="18" charset="0"/>
                <a:ea typeface="Calibri"/>
              </a:rPr>
              <a:t>для:</a:t>
            </a:r>
            <a:endParaRPr lang="ru-RU" sz="2400" b="1" dirty="0">
              <a:solidFill>
                <a:srgbClr val="FF6600"/>
              </a:solidFill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5482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340" y="3223"/>
            <a:ext cx="888521" cy="685477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850701" y="-11136"/>
            <a:ext cx="293297" cy="686913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84922" y="188640"/>
            <a:ext cx="751952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/>
            <a:r>
              <a:rPr lang="ru-RU" sz="2000" b="1" dirty="0">
                <a:solidFill>
                  <a:srgbClr val="F3700D"/>
                </a:solidFill>
                <a:latin typeface="Bookman Old Style" pitchFamily="18" charset="0"/>
              </a:rPr>
              <a:t>Цель: </a:t>
            </a:r>
            <a:r>
              <a:rPr lang="ru-RU" sz="2000" b="1" dirty="0" smtClean="0">
                <a:solidFill>
                  <a:srgbClr val="F3700D"/>
                </a:solidFill>
                <a:latin typeface="Bookman Old Style" pitchFamily="18" charset="0"/>
              </a:rPr>
              <a:t> </a:t>
            </a:r>
          </a:p>
          <a:p>
            <a:pPr indent="457200" algn="just" fontAlgn="base"/>
            <a:r>
              <a:rPr lang="ru-RU" sz="2000" dirty="0" smtClean="0">
                <a:solidFill>
                  <a:srgbClr val="0070C0"/>
                </a:solidFill>
                <a:latin typeface="Bookman Old Style" pitchFamily="18" charset="0"/>
              </a:rPr>
              <a:t>Представление опыта работы по использованию       </a:t>
            </a:r>
          </a:p>
          <a:p>
            <a:pPr indent="457200" algn="just" fontAlgn="base"/>
            <a:r>
              <a:rPr lang="ru-RU" sz="2000" dirty="0">
                <a:solidFill>
                  <a:srgbClr val="0070C0"/>
                </a:solidFill>
                <a:latin typeface="Bookman Old Style" pitchFamily="18" charset="0"/>
              </a:rPr>
              <a:t>т</a:t>
            </a:r>
            <a:r>
              <a:rPr lang="ru-RU" sz="2000" dirty="0" smtClean="0">
                <a:solidFill>
                  <a:srgbClr val="0070C0"/>
                </a:solidFill>
                <a:latin typeface="Bookman Old Style" pitchFamily="18" charset="0"/>
              </a:rPr>
              <a:t>ехнологии «Дары </a:t>
            </a:r>
            <a:r>
              <a:rPr lang="ru-RU" sz="2000" dirty="0">
                <a:solidFill>
                  <a:srgbClr val="0070C0"/>
                </a:solidFill>
                <a:latin typeface="Bookman Old Style" pitchFamily="18" charset="0"/>
              </a:rPr>
              <a:t>Фрёбеля» </a:t>
            </a:r>
            <a:r>
              <a:rPr lang="ru-RU" sz="2000" dirty="0" smtClean="0">
                <a:solidFill>
                  <a:srgbClr val="0070C0"/>
                </a:solidFill>
                <a:latin typeface="Bookman Old Style" pitchFamily="18" charset="0"/>
              </a:rPr>
              <a:t>в образовательной </a:t>
            </a:r>
          </a:p>
          <a:p>
            <a:pPr indent="457200" algn="just" fontAlgn="base"/>
            <a:r>
              <a:rPr lang="ru-RU" sz="2000" dirty="0" smtClean="0">
                <a:solidFill>
                  <a:srgbClr val="0070C0"/>
                </a:solidFill>
                <a:latin typeface="Bookman Old Style" pitchFamily="18" charset="0"/>
              </a:rPr>
              <a:t>деятельности </a:t>
            </a:r>
            <a:r>
              <a:rPr lang="ru-RU" sz="2000" dirty="0">
                <a:solidFill>
                  <a:srgbClr val="0070C0"/>
                </a:solidFill>
                <a:latin typeface="Bookman Old Style" pitchFamily="18" charset="0"/>
              </a:rPr>
              <a:t>с </a:t>
            </a:r>
            <a:r>
              <a:rPr lang="ru-RU" sz="2000" dirty="0" smtClean="0">
                <a:solidFill>
                  <a:srgbClr val="0070C0"/>
                </a:solidFill>
                <a:latin typeface="Bookman Old Style" pitchFamily="18" charset="0"/>
              </a:rPr>
              <a:t>дошкольниками с ЗПР</a:t>
            </a:r>
          </a:p>
          <a:p>
            <a:pPr algn="just" fontAlgn="base"/>
            <a:endParaRPr lang="ru-RU" sz="2000" dirty="0">
              <a:solidFill>
                <a:srgbClr val="0070C0"/>
              </a:solidFill>
              <a:latin typeface="Bookman Old Style" pitchFamily="18" charset="0"/>
            </a:endParaRPr>
          </a:p>
          <a:p>
            <a:pPr algn="just" fontAlgn="base"/>
            <a:r>
              <a:rPr lang="ru-RU" sz="2000" b="1" dirty="0" smtClean="0">
                <a:solidFill>
                  <a:srgbClr val="F3700D"/>
                </a:solidFill>
                <a:latin typeface="Bookman Old Style" pitchFamily="18" charset="0"/>
              </a:rPr>
              <a:t>Задачи</a:t>
            </a:r>
            <a:r>
              <a:rPr lang="ru-RU" sz="2000" b="1" dirty="0">
                <a:solidFill>
                  <a:srgbClr val="F3700D"/>
                </a:solidFill>
                <a:latin typeface="Bookman Old Style" pitchFamily="18" charset="0"/>
              </a:rPr>
              <a:t>: </a:t>
            </a:r>
          </a:p>
          <a:p>
            <a:pPr marL="457200" indent="-457200" algn="just" fontAlgn="base">
              <a:buAutoNum type="arabicPeriod"/>
            </a:pPr>
            <a:r>
              <a:rPr lang="ru-RU" sz="2000" dirty="0">
                <a:solidFill>
                  <a:srgbClr val="0070C0"/>
                </a:solidFill>
                <a:latin typeface="Bookman Old Style" pitchFamily="18" charset="0"/>
              </a:rPr>
              <a:t>познакомить педагогов с игровым набором </a:t>
            </a:r>
            <a:r>
              <a:rPr lang="ru-RU" sz="2000" dirty="0" err="1">
                <a:solidFill>
                  <a:srgbClr val="0070C0"/>
                </a:solidFill>
                <a:latin typeface="Bookman Old Style" pitchFamily="18" charset="0"/>
              </a:rPr>
              <a:t>Ф.Фребеля</a:t>
            </a:r>
            <a:r>
              <a:rPr lang="ru-RU" sz="2000" dirty="0">
                <a:solidFill>
                  <a:srgbClr val="0070C0"/>
                </a:solidFill>
                <a:latin typeface="Bookman Old Style" pitchFamily="18" charset="0"/>
              </a:rPr>
              <a:t>;</a:t>
            </a:r>
          </a:p>
          <a:p>
            <a:pPr marL="457200" indent="-457200" algn="just" fontAlgn="base">
              <a:buAutoNum type="arabicPeriod"/>
            </a:pPr>
            <a:r>
              <a:rPr lang="ru-RU" sz="2000" dirty="0" smtClean="0">
                <a:solidFill>
                  <a:srgbClr val="0070C0"/>
                </a:solidFill>
                <a:latin typeface="Bookman Old Style" pitchFamily="18" charset="0"/>
              </a:rPr>
              <a:t>вызвать </a:t>
            </a:r>
            <a:r>
              <a:rPr lang="ru-RU" sz="2000" dirty="0">
                <a:solidFill>
                  <a:srgbClr val="0070C0"/>
                </a:solidFill>
                <a:latin typeface="Bookman Old Style" pitchFamily="18" charset="0"/>
              </a:rPr>
              <a:t>у педагогов интерес к игровой технологии и желание развивать свой творчески потенциал.</a:t>
            </a:r>
          </a:p>
          <a:p>
            <a:pPr marL="457200" indent="-457200" algn="just" fontAlgn="base">
              <a:buAutoNum type="arabicPeriod"/>
            </a:pPr>
            <a:endParaRPr lang="ru-RU" sz="2000" dirty="0" smtClean="0">
              <a:solidFill>
                <a:srgbClr val="0070C0"/>
              </a:solidFill>
              <a:latin typeface="Bookman Old Style" pitchFamily="18" charset="0"/>
            </a:endParaRPr>
          </a:p>
          <a:p>
            <a:pPr algn="just" fontAlgn="base"/>
            <a:r>
              <a:rPr lang="ru-RU" sz="2000" dirty="0" smtClean="0">
                <a:solidFill>
                  <a:srgbClr val="0070C0"/>
                </a:solidFill>
                <a:latin typeface="Bookman Old Style" pitchFamily="18" charset="0"/>
              </a:rPr>
              <a:t> </a:t>
            </a:r>
            <a:endParaRPr lang="ru-RU" sz="2000" b="0" i="0" dirty="0">
              <a:solidFill>
                <a:srgbClr val="0070C0"/>
              </a:solidFill>
              <a:effectLst/>
              <a:latin typeface="Bookman Old Style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4492" y="3861048"/>
            <a:ext cx="4880386" cy="274880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51736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188640"/>
            <a:ext cx="7231029" cy="724942"/>
          </a:xfrm>
        </p:spPr>
        <p:txBody>
          <a:bodyPr>
            <a:normAutofit fontScale="90000"/>
          </a:bodyPr>
          <a:lstStyle/>
          <a:p>
            <a:pPr indent="450215">
              <a:lnSpc>
                <a:spcPct val="115000"/>
              </a:lnSpc>
            </a:pPr>
            <a:r>
              <a:rPr lang="ru-RU" sz="2800" b="1" dirty="0">
                <a:solidFill>
                  <a:srgbClr val="FF6600"/>
                </a:solidFill>
                <a:latin typeface="Bookman Old Style" pitchFamily="18" charset="0"/>
                <a:ea typeface="Calibri"/>
                <a:cs typeface="Times New Roman"/>
              </a:rPr>
              <a:t>Этапы работы с «дарами» </a:t>
            </a:r>
            <a:r>
              <a:rPr lang="ru-RU" sz="2800" b="1" dirty="0" err="1">
                <a:solidFill>
                  <a:srgbClr val="FF6600"/>
                </a:solidFill>
                <a:latin typeface="Bookman Old Style" pitchFamily="18" charset="0"/>
                <a:ea typeface="Calibri"/>
                <a:cs typeface="Times New Roman"/>
              </a:rPr>
              <a:t>Фребеля</a:t>
            </a:r>
            <a:r>
              <a:rPr lang="ru-RU" sz="2800" b="1" dirty="0">
                <a:solidFill>
                  <a:srgbClr val="FF6600"/>
                </a:solidFill>
                <a:latin typeface="Bookman Old Style" pitchFamily="18" charset="0"/>
                <a:ea typeface="Calibri"/>
                <a:cs typeface="Times New Roman"/>
              </a:rPr>
              <a:t>:</a:t>
            </a:r>
            <a:endParaRPr lang="ru-RU" sz="2400" b="1" dirty="0">
              <a:solidFill>
                <a:srgbClr val="FF6600"/>
              </a:solidFill>
              <a:latin typeface="Bookman Old Style" pitchFamily="18" charset="0"/>
              <a:ea typeface="Calibri"/>
              <a:cs typeface="Times New Roman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340" y="3223"/>
            <a:ext cx="888521" cy="685477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850701" y="-11136"/>
            <a:ext cx="293297" cy="686913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235080" y="1133067"/>
            <a:ext cx="744137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solidFill>
                  <a:srgbClr val="0070C0"/>
                </a:solidFill>
                <a:latin typeface="Bookman Old Style" pitchFamily="18" charset="0"/>
                <a:ea typeface="Calibri"/>
                <a:cs typeface="Times New Roman"/>
              </a:rPr>
              <a:t>1. визуальное обследование «дара» как целого;</a:t>
            </a:r>
          </a:p>
          <a:p>
            <a:pPr algn="just"/>
            <a:r>
              <a:rPr lang="ru-RU" sz="2000" dirty="0" smtClean="0">
                <a:solidFill>
                  <a:srgbClr val="0070C0"/>
                </a:solidFill>
                <a:latin typeface="Bookman Old Style" pitchFamily="18" charset="0"/>
                <a:ea typeface="Calibri"/>
                <a:cs typeface="Times New Roman"/>
              </a:rPr>
              <a:t>2</a:t>
            </a:r>
            <a:r>
              <a:rPr lang="ru-RU" sz="2000" dirty="0">
                <a:solidFill>
                  <a:srgbClr val="0070C0"/>
                </a:solidFill>
                <a:latin typeface="Bookman Old Style" pitchFamily="18" charset="0"/>
                <a:ea typeface="Calibri"/>
                <a:cs typeface="Times New Roman"/>
              </a:rPr>
              <a:t>. свободная игра ребенка с «даром»;</a:t>
            </a:r>
          </a:p>
          <a:p>
            <a:pPr algn="just"/>
            <a:r>
              <a:rPr lang="ru-RU" sz="2000" dirty="0" smtClean="0">
                <a:solidFill>
                  <a:srgbClr val="0070C0"/>
                </a:solidFill>
                <a:latin typeface="Bookman Old Style" pitchFamily="18" charset="0"/>
                <a:ea typeface="Calibri"/>
                <a:cs typeface="Times New Roman"/>
              </a:rPr>
              <a:t>3</a:t>
            </a:r>
            <a:r>
              <a:rPr lang="ru-RU" sz="2000" dirty="0">
                <a:solidFill>
                  <a:srgbClr val="0070C0"/>
                </a:solidFill>
                <a:latin typeface="Bookman Old Style" pitchFamily="18" charset="0"/>
                <a:ea typeface="Calibri"/>
                <a:cs typeface="Times New Roman"/>
              </a:rPr>
              <a:t>. обыгрывание постройки и связь её с предметным </a:t>
            </a:r>
            <a:r>
              <a:rPr lang="ru-RU" sz="2000" dirty="0" smtClean="0">
                <a:solidFill>
                  <a:srgbClr val="0070C0"/>
                </a:solidFill>
                <a:latin typeface="Bookman Old Style" pitchFamily="18" charset="0"/>
                <a:ea typeface="Calibri"/>
                <a:cs typeface="Times New Roman"/>
              </a:rPr>
              <a:t>и </a:t>
            </a:r>
          </a:p>
          <a:p>
            <a:pPr algn="just"/>
            <a:r>
              <a:rPr lang="ru-RU" sz="2000" dirty="0">
                <a:solidFill>
                  <a:srgbClr val="0070C0"/>
                </a:solidFill>
                <a:latin typeface="Bookman Old Style" pitchFamily="18" charset="0"/>
                <a:ea typeface="Calibri"/>
                <a:cs typeface="Times New Roman"/>
              </a:rPr>
              <a:t> </a:t>
            </a:r>
            <a:r>
              <a:rPr lang="ru-RU" sz="2000" dirty="0" smtClean="0">
                <a:solidFill>
                  <a:srgbClr val="0070C0"/>
                </a:solidFill>
                <a:latin typeface="Bookman Old Style" pitchFamily="18" charset="0"/>
                <a:ea typeface="Calibri"/>
                <a:cs typeface="Times New Roman"/>
              </a:rPr>
              <a:t>   социальным  </a:t>
            </a:r>
          </a:p>
          <a:p>
            <a:pPr algn="just"/>
            <a:r>
              <a:rPr lang="ru-RU" sz="2000" dirty="0">
                <a:solidFill>
                  <a:srgbClr val="0070C0"/>
                </a:solidFill>
                <a:latin typeface="Bookman Old Style" pitchFamily="18" charset="0"/>
                <a:ea typeface="Calibri"/>
                <a:cs typeface="Times New Roman"/>
              </a:rPr>
              <a:t> </a:t>
            </a:r>
            <a:r>
              <a:rPr lang="ru-RU" sz="2000" dirty="0" smtClean="0">
                <a:solidFill>
                  <a:srgbClr val="0070C0"/>
                </a:solidFill>
                <a:latin typeface="Bookman Old Style" pitchFamily="18" charset="0"/>
                <a:ea typeface="Calibri"/>
                <a:cs typeface="Times New Roman"/>
              </a:rPr>
              <a:t>   окружением </a:t>
            </a:r>
            <a:r>
              <a:rPr lang="ru-RU" sz="2000" dirty="0">
                <a:solidFill>
                  <a:srgbClr val="0070C0"/>
                </a:solidFill>
                <a:latin typeface="Bookman Old Style" pitchFamily="18" charset="0"/>
                <a:ea typeface="Calibri"/>
                <a:cs typeface="Times New Roman"/>
              </a:rPr>
              <a:t>ребенка;</a:t>
            </a:r>
          </a:p>
          <a:p>
            <a:pPr algn="just"/>
            <a:r>
              <a:rPr lang="ru-RU" sz="2000" dirty="0" smtClean="0">
                <a:solidFill>
                  <a:srgbClr val="0070C0"/>
                </a:solidFill>
                <a:latin typeface="Bookman Old Style" pitchFamily="18" charset="0"/>
                <a:ea typeface="Calibri"/>
                <a:cs typeface="Times New Roman"/>
              </a:rPr>
              <a:t>4. самостоятельные </a:t>
            </a:r>
            <a:r>
              <a:rPr lang="ru-RU" sz="2000" dirty="0">
                <a:solidFill>
                  <a:srgbClr val="0070C0"/>
                </a:solidFill>
                <a:latin typeface="Bookman Old Style" pitchFamily="18" charset="0"/>
                <a:ea typeface="Calibri"/>
                <a:cs typeface="Times New Roman"/>
              </a:rPr>
              <a:t>постройки ребёнка из нового </a:t>
            </a:r>
            <a:r>
              <a:rPr lang="ru-RU" sz="2000" dirty="0" smtClean="0">
                <a:solidFill>
                  <a:srgbClr val="0070C0"/>
                </a:solidFill>
                <a:latin typeface="Bookman Old Style" pitchFamily="18" charset="0"/>
                <a:ea typeface="Calibri"/>
                <a:cs typeface="Times New Roman"/>
              </a:rPr>
              <a:t>    </a:t>
            </a:r>
          </a:p>
          <a:p>
            <a:pPr algn="just"/>
            <a:r>
              <a:rPr lang="ru-RU" sz="2000" dirty="0">
                <a:solidFill>
                  <a:srgbClr val="0070C0"/>
                </a:solidFill>
                <a:latin typeface="Bookman Old Style" pitchFamily="18" charset="0"/>
                <a:ea typeface="Calibri"/>
                <a:cs typeface="Times New Roman"/>
              </a:rPr>
              <a:t> </a:t>
            </a:r>
            <a:r>
              <a:rPr lang="ru-RU" sz="2000" dirty="0" smtClean="0">
                <a:solidFill>
                  <a:srgbClr val="0070C0"/>
                </a:solidFill>
                <a:latin typeface="Bookman Old Style" pitchFamily="18" charset="0"/>
                <a:ea typeface="Calibri"/>
                <a:cs typeface="Times New Roman"/>
              </a:rPr>
              <a:t>   строительного </a:t>
            </a:r>
          </a:p>
          <a:p>
            <a:pPr algn="just"/>
            <a:r>
              <a:rPr lang="ru-RU" sz="2000" dirty="0">
                <a:solidFill>
                  <a:srgbClr val="0070C0"/>
                </a:solidFill>
                <a:latin typeface="Bookman Old Style" pitchFamily="18" charset="0"/>
                <a:ea typeface="Calibri"/>
                <a:cs typeface="Times New Roman"/>
              </a:rPr>
              <a:t> </a:t>
            </a:r>
            <a:r>
              <a:rPr lang="ru-RU" sz="2000" dirty="0" smtClean="0">
                <a:solidFill>
                  <a:srgbClr val="0070C0"/>
                </a:solidFill>
                <a:latin typeface="Bookman Old Style" pitchFamily="18" charset="0"/>
                <a:ea typeface="Calibri"/>
                <a:cs typeface="Times New Roman"/>
              </a:rPr>
              <a:t>   материала</a:t>
            </a:r>
            <a:r>
              <a:rPr lang="ru-RU" sz="2000" dirty="0">
                <a:solidFill>
                  <a:srgbClr val="0070C0"/>
                </a:solidFill>
                <a:latin typeface="Bookman Old Style" pitchFamily="18" charset="0"/>
                <a:ea typeface="Calibri"/>
                <a:cs typeface="Times New Roman"/>
              </a:rPr>
              <a:t>;</a:t>
            </a:r>
          </a:p>
          <a:p>
            <a:pPr algn="just"/>
            <a:r>
              <a:rPr lang="ru-RU" sz="2000" dirty="0" smtClean="0">
                <a:solidFill>
                  <a:srgbClr val="0070C0"/>
                </a:solidFill>
                <a:latin typeface="Bookman Old Style" pitchFamily="18" charset="0"/>
                <a:ea typeface="Calibri"/>
                <a:cs typeface="Times New Roman"/>
              </a:rPr>
              <a:t>5</a:t>
            </a:r>
            <a:r>
              <a:rPr lang="ru-RU" sz="2000" dirty="0">
                <a:solidFill>
                  <a:srgbClr val="0070C0"/>
                </a:solidFill>
                <a:latin typeface="Bookman Old Style" pitchFamily="18" charset="0"/>
                <a:ea typeface="Calibri"/>
                <a:cs typeface="Times New Roman"/>
              </a:rPr>
              <a:t>. совместные постройки и с помощью педагога;</a:t>
            </a:r>
          </a:p>
          <a:p>
            <a:pPr algn="just"/>
            <a:r>
              <a:rPr lang="ru-RU" sz="2000" dirty="0" smtClean="0">
                <a:solidFill>
                  <a:srgbClr val="0070C0"/>
                </a:solidFill>
                <a:latin typeface="Bookman Old Style" pitchFamily="18" charset="0"/>
                <a:ea typeface="Calibri"/>
                <a:cs typeface="Times New Roman"/>
              </a:rPr>
              <a:t>6</a:t>
            </a:r>
            <a:r>
              <a:rPr lang="ru-RU" sz="2000" dirty="0">
                <a:solidFill>
                  <a:srgbClr val="0070C0"/>
                </a:solidFill>
                <a:latin typeface="Bookman Old Style" pitchFamily="18" charset="0"/>
                <a:ea typeface="Calibri"/>
                <a:cs typeface="Times New Roman"/>
              </a:rPr>
              <a:t>. строительство по образцу;</a:t>
            </a:r>
          </a:p>
          <a:p>
            <a:pPr algn="just"/>
            <a:r>
              <a:rPr lang="ru-RU" sz="2000" dirty="0" smtClean="0">
                <a:solidFill>
                  <a:srgbClr val="0070C0"/>
                </a:solidFill>
                <a:latin typeface="Bookman Old Style" pitchFamily="18" charset="0"/>
                <a:ea typeface="Calibri"/>
                <a:cs typeface="Times New Roman"/>
              </a:rPr>
              <a:t>7</a:t>
            </a:r>
            <a:r>
              <a:rPr lang="ru-RU" sz="2000" dirty="0">
                <a:solidFill>
                  <a:srgbClr val="0070C0"/>
                </a:solidFill>
                <a:latin typeface="Bookman Old Style" pitchFamily="18" charset="0"/>
                <a:ea typeface="Calibri"/>
                <a:cs typeface="Times New Roman"/>
              </a:rPr>
              <a:t>. строительство и перестроение: большое - маленькое, </a:t>
            </a:r>
            <a:endParaRPr lang="ru-RU" sz="2000" dirty="0" smtClean="0">
              <a:solidFill>
                <a:srgbClr val="0070C0"/>
              </a:solidFill>
              <a:latin typeface="Bookman Old Style" pitchFamily="18" charset="0"/>
              <a:ea typeface="Calibri"/>
              <a:cs typeface="Times New Roman"/>
            </a:endParaRPr>
          </a:p>
          <a:p>
            <a:pPr algn="just"/>
            <a:r>
              <a:rPr lang="ru-RU" sz="2000" dirty="0" smtClean="0">
                <a:solidFill>
                  <a:srgbClr val="0070C0"/>
                </a:solidFill>
                <a:latin typeface="Bookman Old Style" pitchFamily="18" charset="0"/>
                <a:ea typeface="Calibri"/>
                <a:cs typeface="Times New Roman"/>
              </a:rPr>
              <a:t>    трансформация </a:t>
            </a:r>
            <a:r>
              <a:rPr lang="ru-RU" sz="2000" dirty="0">
                <a:solidFill>
                  <a:srgbClr val="0070C0"/>
                </a:solidFill>
                <a:latin typeface="Bookman Old Style" pitchFamily="18" charset="0"/>
                <a:ea typeface="Calibri"/>
                <a:cs typeface="Times New Roman"/>
              </a:rPr>
              <a:t>одного предмета в другой или же </a:t>
            </a:r>
            <a:endParaRPr lang="ru-RU" sz="2000" dirty="0" smtClean="0">
              <a:solidFill>
                <a:srgbClr val="0070C0"/>
              </a:solidFill>
              <a:latin typeface="Bookman Old Style" pitchFamily="18" charset="0"/>
              <a:ea typeface="Calibri"/>
              <a:cs typeface="Times New Roman"/>
            </a:endParaRPr>
          </a:p>
          <a:p>
            <a:pPr algn="just"/>
            <a:r>
              <a:rPr lang="ru-RU" sz="2000" dirty="0" smtClean="0">
                <a:solidFill>
                  <a:srgbClr val="0070C0"/>
                </a:solidFill>
                <a:latin typeface="Bookman Old Style" pitchFamily="18" charset="0"/>
                <a:ea typeface="Calibri"/>
                <a:cs typeface="Times New Roman"/>
              </a:rPr>
              <a:t>    предоставление </a:t>
            </a:r>
            <a:r>
              <a:rPr lang="ru-RU" sz="2000" dirty="0">
                <a:solidFill>
                  <a:srgbClr val="0070C0"/>
                </a:solidFill>
                <a:latin typeface="Bookman Old Style" pitchFamily="18" charset="0"/>
                <a:ea typeface="Calibri"/>
                <a:cs typeface="Times New Roman"/>
              </a:rPr>
              <a:t>предмету новых качеств, свойств; </a:t>
            </a:r>
            <a:endParaRPr lang="ru-RU" sz="2000" dirty="0" smtClean="0">
              <a:solidFill>
                <a:srgbClr val="0070C0"/>
              </a:solidFill>
              <a:latin typeface="Bookman Old Style" pitchFamily="18" charset="0"/>
              <a:ea typeface="Calibri"/>
              <a:cs typeface="Times New Roman"/>
            </a:endParaRPr>
          </a:p>
          <a:p>
            <a:pPr algn="just"/>
            <a:r>
              <a:rPr lang="ru-RU" sz="2000" dirty="0">
                <a:solidFill>
                  <a:srgbClr val="0070C0"/>
                </a:solidFill>
                <a:latin typeface="Bookman Old Style" pitchFamily="18" charset="0"/>
                <a:ea typeface="Calibri"/>
                <a:cs typeface="Times New Roman"/>
              </a:rPr>
              <a:t> </a:t>
            </a:r>
            <a:r>
              <a:rPr lang="ru-RU" sz="2000" dirty="0" smtClean="0">
                <a:solidFill>
                  <a:srgbClr val="0070C0"/>
                </a:solidFill>
                <a:latin typeface="Bookman Old Style" pitchFamily="18" charset="0"/>
                <a:ea typeface="Calibri"/>
                <a:cs typeface="Times New Roman"/>
              </a:rPr>
              <a:t>   построение предмета </a:t>
            </a:r>
            <a:r>
              <a:rPr lang="ru-RU" sz="2000" dirty="0">
                <a:solidFill>
                  <a:srgbClr val="0070C0"/>
                </a:solidFill>
                <a:latin typeface="Bookman Old Style" pitchFamily="18" charset="0"/>
                <a:ea typeface="Calibri"/>
                <a:cs typeface="Times New Roman"/>
              </a:rPr>
              <a:t>с заданными свойствами.</a:t>
            </a:r>
            <a:endParaRPr lang="ru-RU" sz="2000" dirty="0" smtClean="0">
              <a:solidFill>
                <a:srgbClr val="0070C0"/>
              </a:solidFill>
              <a:latin typeface="Bookman Old Style" pitchFamily="18" charset="0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873045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340" y="3223"/>
            <a:ext cx="888521" cy="685477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850701" y="-11136"/>
            <a:ext cx="293297" cy="6869136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6306" y="621240"/>
            <a:ext cx="3018424" cy="312145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08661">
            <a:off x="6560834" y="417795"/>
            <a:ext cx="2019983" cy="26921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56107">
            <a:off x="3836168" y="3952643"/>
            <a:ext cx="2074864" cy="267252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92377"/>
            <a:ext cx="1800200" cy="24381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8885" y="4069857"/>
            <a:ext cx="1850917" cy="24264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51085" y="4096802"/>
            <a:ext cx="2217293" cy="255754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5938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340" y="3223"/>
            <a:ext cx="888521" cy="685477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850701" y="-11136"/>
            <a:ext cx="293297" cy="6869136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620688"/>
            <a:ext cx="6218237" cy="465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939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340" y="3223"/>
            <a:ext cx="888521" cy="685477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850701" y="-11136"/>
            <a:ext cx="293297" cy="686913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43608" y="836712"/>
            <a:ext cx="7519526" cy="4939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/>
            <a:r>
              <a:rPr lang="ru-RU" sz="3000" b="1" dirty="0">
                <a:solidFill>
                  <a:srgbClr val="F3700D"/>
                </a:solidFill>
                <a:latin typeface="Bookman Old Style" pitchFamily="18" charset="0"/>
              </a:rPr>
              <a:t>В исследованиях ученых </a:t>
            </a:r>
            <a:endParaRPr lang="ru-RU" sz="3000" b="1" dirty="0" smtClean="0">
              <a:solidFill>
                <a:srgbClr val="F3700D"/>
              </a:solidFill>
              <a:latin typeface="Bookman Old Style" pitchFamily="18" charset="0"/>
            </a:endParaRPr>
          </a:p>
          <a:p>
            <a:pPr algn="just" fontAlgn="base"/>
            <a:r>
              <a:rPr lang="ru-RU" sz="3000" b="1" dirty="0" smtClean="0">
                <a:solidFill>
                  <a:srgbClr val="F3700D"/>
                </a:solidFill>
                <a:latin typeface="Bookman Old Style" pitchFamily="18" charset="0"/>
              </a:rPr>
              <a:t>у </a:t>
            </a:r>
            <a:r>
              <a:rPr lang="ru-RU" sz="3000" b="1" dirty="0">
                <a:solidFill>
                  <a:srgbClr val="F3700D"/>
                </a:solidFill>
                <a:latin typeface="Bookman Old Style" pitchFamily="18" charset="0"/>
              </a:rPr>
              <a:t>детей с ЗПР </a:t>
            </a:r>
            <a:r>
              <a:rPr lang="ru-RU" sz="3000" b="1" dirty="0" smtClean="0">
                <a:solidFill>
                  <a:srgbClr val="F3700D"/>
                </a:solidFill>
                <a:latin typeface="Bookman Old Style" pitchFamily="18" charset="0"/>
              </a:rPr>
              <a:t>отмечается:</a:t>
            </a:r>
          </a:p>
          <a:p>
            <a:pPr algn="just" fontAlgn="base"/>
            <a:endParaRPr lang="ru-RU" sz="3000" b="1" dirty="0" smtClean="0">
              <a:solidFill>
                <a:srgbClr val="F3700D"/>
              </a:solidFill>
              <a:latin typeface="Bookman Old Style" pitchFamily="18" charset="0"/>
            </a:endParaRPr>
          </a:p>
          <a:p>
            <a:pPr marL="342900" indent="-342900" fontAlgn="base">
              <a:buFontTx/>
              <a:buChar char="-"/>
            </a:pPr>
            <a:r>
              <a:rPr lang="ru-RU" sz="2500" dirty="0" smtClean="0">
                <a:solidFill>
                  <a:srgbClr val="0070C0"/>
                </a:solidFill>
                <a:latin typeface="Bookman Old Style" pitchFamily="18" charset="0"/>
              </a:rPr>
              <a:t>недостаточность </a:t>
            </a:r>
            <a:r>
              <a:rPr lang="ru-RU" sz="2500" dirty="0">
                <a:solidFill>
                  <a:srgbClr val="0070C0"/>
                </a:solidFill>
                <a:latin typeface="Bookman Old Style" pitchFamily="18" charset="0"/>
              </a:rPr>
              <a:t>сенсомоторной координации, </a:t>
            </a:r>
            <a:endParaRPr lang="ru-RU" sz="2500" dirty="0" smtClean="0">
              <a:solidFill>
                <a:srgbClr val="0070C0"/>
              </a:solidFill>
              <a:latin typeface="Bookman Old Style" pitchFamily="18" charset="0"/>
            </a:endParaRPr>
          </a:p>
          <a:p>
            <a:pPr marL="342900" indent="-342900" fontAlgn="base">
              <a:buFontTx/>
              <a:buChar char="-"/>
            </a:pPr>
            <a:r>
              <a:rPr lang="ru-RU" sz="2500" dirty="0" smtClean="0">
                <a:solidFill>
                  <a:srgbClr val="0070C0"/>
                </a:solidFill>
                <a:latin typeface="Bookman Old Style" pitchFamily="18" charset="0"/>
              </a:rPr>
              <a:t>импульсивность</a:t>
            </a:r>
            <a:r>
              <a:rPr lang="ru-RU" sz="2500" dirty="0">
                <a:solidFill>
                  <a:srgbClr val="0070C0"/>
                </a:solidFill>
                <a:latin typeface="Bookman Old Style" pitchFamily="18" charset="0"/>
              </a:rPr>
              <a:t>, </a:t>
            </a:r>
            <a:endParaRPr lang="ru-RU" sz="2500" dirty="0" smtClean="0">
              <a:solidFill>
                <a:srgbClr val="0070C0"/>
              </a:solidFill>
              <a:latin typeface="Bookman Old Style" pitchFamily="18" charset="0"/>
            </a:endParaRPr>
          </a:p>
          <a:p>
            <a:pPr marL="342900" indent="-342900" fontAlgn="base">
              <a:buFontTx/>
              <a:buChar char="-"/>
            </a:pPr>
            <a:r>
              <a:rPr lang="ru-RU" sz="2500" dirty="0" smtClean="0">
                <a:solidFill>
                  <a:srgbClr val="0070C0"/>
                </a:solidFill>
                <a:latin typeface="Bookman Old Style" pitchFamily="18" charset="0"/>
              </a:rPr>
              <a:t>эмоциональная </a:t>
            </a:r>
            <a:r>
              <a:rPr lang="ru-RU" sz="2500" dirty="0">
                <a:solidFill>
                  <a:srgbClr val="0070C0"/>
                </a:solidFill>
                <a:latin typeface="Bookman Old Style" pitchFamily="18" charset="0"/>
              </a:rPr>
              <a:t>неустойчивость, </a:t>
            </a:r>
            <a:endParaRPr lang="ru-RU" sz="2500" dirty="0" smtClean="0">
              <a:solidFill>
                <a:srgbClr val="0070C0"/>
              </a:solidFill>
              <a:latin typeface="Bookman Old Style" pitchFamily="18" charset="0"/>
            </a:endParaRPr>
          </a:p>
          <a:p>
            <a:pPr marL="342900" indent="-342900" fontAlgn="base">
              <a:buFontTx/>
              <a:buChar char="-"/>
            </a:pPr>
            <a:r>
              <a:rPr lang="ru-RU" sz="2500" dirty="0" smtClean="0">
                <a:solidFill>
                  <a:srgbClr val="0070C0"/>
                </a:solidFill>
                <a:latin typeface="Bookman Old Style" pitchFamily="18" charset="0"/>
              </a:rPr>
              <a:t>повышенная </a:t>
            </a:r>
            <a:r>
              <a:rPr lang="ru-RU" sz="2500" dirty="0">
                <a:solidFill>
                  <a:srgbClr val="0070C0"/>
                </a:solidFill>
                <a:latin typeface="Bookman Old Style" pitchFamily="18" charset="0"/>
              </a:rPr>
              <a:t>утомляемость, </a:t>
            </a:r>
            <a:endParaRPr lang="ru-RU" sz="2500" dirty="0" smtClean="0">
              <a:solidFill>
                <a:srgbClr val="0070C0"/>
              </a:solidFill>
              <a:latin typeface="Bookman Old Style" pitchFamily="18" charset="0"/>
            </a:endParaRPr>
          </a:p>
          <a:p>
            <a:pPr marL="342900" indent="-342900" fontAlgn="base">
              <a:buFontTx/>
              <a:buChar char="-"/>
            </a:pPr>
            <a:r>
              <a:rPr lang="ru-RU" sz="2500" dirty="0" smtClean="0">
                <a:solidFill>
                  <a:srgbClr val="0070C0"/>
                </a:solidFill>
                <a:latin typeface="Bookman Old Style" pitchFamily="18" charset="0"/>
              </a:rPr>
              <a:t>сниженная познавательная </a:t>
            </a:r>
            <a:r>
              <a:rPr lang="ru-RU" sz="2500" dirty="0">
                <a:solidFill>
                  <a:srgbClr val="0070C0"/>
                </a:solidFill>
                <a:latin typeface="Bookman Old Style" pitchFamily="18" charset="0"/>
              </a:rPr>
              <a:t>активность, </a:t>
            </a:r>
            <a:endParaRPr lang="ru-RU" sz="2500" dirty="0" smtClean="0">
              <a:solidFill>
                <a:srgbClr val="0070C0"/>
              </a:solidFill>
              <a:latin typeface="Bookman Old Style" pitchFamily="18" charset="0"/>
            </a:endParaRPr>
          </a:p>
          <a:p>
            <a:pPr marL="342900" indent="-342900" fontAlgn="base">
              <a:buFontTx/>
              <a:buChar char="-"/>
            </a:pPr>
            <a:r>
              <a:rPr lang="ru-RU" sz="2500" dirty="0" smtClean="0">
                <a:solidFill>
                  <a:srgbClr val="0070C0"/>
                </a:solidFill>
                <a:latin typeface="Bookman Old Style" pitchFamily="18" charset="0"/>
              </a:rPr>
              <a:t>нарушение </a:t>
            </a:r>
            <a:r>
              <a:rPr lang="ru-RU" sz="2500" dirty="0">
                <a:solidFill>
                  <a:srgbClr val="0070C0"/>
                </a:solidFill>
                <a:latin typeface="Bookman Old Style" pitchFamily="18" charset="0"/>
              </a:rPr>
              <a:t>речи, </a:t>
            </a:r>
            <a:endParaRPr lang="ru-RU" sz="2500" dirty="0" smtClean="0">
              <a:solidFill>
                <a:srgbClr val="0070C0"/>
              </a:solidFill>
              <a:latin typeface="Bookman Old Style" pitchFamily="18" charset="0"/>
            </a:endParaRPr>
          </a:p>
          <a:p>
            <a:pPr marL="342900" indent="-342900" fontAlgn="base">
              <a:buFontTx/>
              <a:buChar char="-"/>
            </a:pPr>
            <a:r>
              <a:rPr lang="ru-RU" sz="2500" dirty="0" smtClean="0">
                <a:solidFill>
                  <a:srgbClr val="0070C0"/>
                </a:solidFill>
                <a:latin typeface="Bookman Old Style" pitchFamily="18" charset="0"/>
              </a:rPr>
              <a:t>замедленный </a:t>
            </a:r>
            <a:r>
              <a:rPr lang="ru-RU" sz="2500" dirty="0">
                <a:solidFill>
                  <a:srgbClr val="0070C0"/>
                </a:solidFill>
                <a:latin typeface="Bookman Old Style" pitchFamily="18" charset="0"/>
              </a:rPr>
              <a:t>темп формирования высших психических </a:t>
            </a:r>
            <a:r>
              <a:rPr lang="ru-RU" sz="2500" dirty="0" smtClean="0">
                <a:solidFill>
                  <a:srgbClr val="0070C0"/>
                </a:solidFill>
                <a:latin typeface="Bookman Old Style" pitchFamily="18" charset="0"/>
              </a:rPr>
              <a:t>функций</a:t>
            </a:r>
            <a:endParaRPr lang="ru-RU" sz="2500" b="0" i="0" dirty="0">
              <a:solidFill>
                <a:srgbClr val="0070C0"/>
              </a:solidFill>
              <a:effectLst/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5043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3175"/>
            <a:ext cx="889000" cy="685482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850701" y="-11136"/>
            <a:ext cx="293297" cy="6869136"/>
          </a:xfrm>
          <a:prstGeom prst="rect">
            <a:avLst/>
          </a:prstGeom>
        </p:spPr>
      </p:pic>
      <p:pic>
        <p:nvPicPr>
          <p:cNvPr id="1026" name="Picture 2" descr="C:\Users\Хозяин\Desktop\мастер-класс 1\фото дары фребера\200816a06ebcd69797dac421090016f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518024"/>
            <a:ext cx="2448272" cy="333125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563888" y="1772816"/>
            <a:ext cx="5040559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/>
            <a:r>
              <a:rPr lang="ru-RU" sz="2000" b="1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Фридрих </a:t>
            </a:r>
            <a:r>
              <a:rPr lang="ru-RU" sz="2000" b="1" dirty="0" err="1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Фрёбель</a:t>
            </a:r>
            <a:r>
              <a:rPr lang="ru-RU" sz="2000" b="1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2000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(1782-1852</a:t>
            </a:r>
            <a:r>
              <a:rPr lang="ru-RU" sz="2000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) </a:t>
            </a:r>
            <a:r>
              <a:rPr lang="ru-RU" sz="2000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 -</a:t>
            </a:r>
          </a:p>
          <a:p>
            <a:pPr indent="450215" algn="just"/>
            <a:r>
              <a:rPr lang="ru-RU" sz="2000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немецкий </a:t>
            </a:r>
            <a:r>
              <a:rPr lang="ru-RU" sz="2000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педагог, создатель первого в мире </a:t>
            </a:r>
            <a:r>
              <a:rPr lang="ru-RU" sz="2000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детского сада</a:t>
            </a:r>
            <a:r>
              <a:rPr lang="ru-RU" sz="2000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, автор идеи использования игрушек с </a:t>
            </a:r>
            <a:r>
              <a:rPr lang="ru-RU" sz="2000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развивающим потенциалом </a:t>
            </a:r>
            <a:r>
              <a:rPr lang="ru-RU" sz="2000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для обучения и воспитания детей </a:t>
            </a:r>
            <a:r>
              <a:rPr lang="ru-RU" sz="2000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дошкольного возраста.</a:t>
            </a:r>
          </a:p>
          <a:p>
            <a:pPr indent="450215" algn="just"/>
            <a:endParaRPr lang="ru-RU" dirty="0">
              <a:solidFill>
                <a:srgbClr val="0070C0"/>
              </a:solidFill>
              <a:latin typeface="Times New Roman"/>
              <a:ea typeface="Calibri"/>
              <a:cs typeface="Times New Roman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547664" y="3861048"/>
            <a:ext cx="691276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/>
            <a:r>
              <a:rPr lang="ru-RU" sz="2000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Фридрих </a:t>
            </a:r>
            <a:r>
              <a:rPr lang="ru-RU" sz="2000" dirty="0" err="1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Фрёбель</a:t>
            </a:r>
            <a:r>
              <a:rPr lang="ru-RU" sz="2000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 разработал дидактический (</a:t>
            </a:r>
            <a:r>
              <a:rPr lang="ru-RU" sz="2000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обучающий) материал</a:t>
            </a:r>
            <a:r>
              <a:rPr lang="ru-RU" sz="2000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, пособие из простых и доступных материалов </a:t>
            </a:r>
            <a:r>
              <a:rPr lang="ru-RU" sz="2000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- «</a:t>
            </a:r>
            <a:r>
              <a:rPr lang="ru-RU" sz="2000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Дары Фрёбеля».</a:t>
            </a:r>
          </a:p>
          <a:p>
            <a:pPr indent="450215" algn="just"/>
            <a:r>
              <a:rPr lang="ru-RU" sz="2000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Во время педагогической деятельности Фрёбеля использовались всего 6 «даров», </a:t>
            </a:r>
            <a:r>
              <a:rPr lang="ru-RU" sz="2000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в настоящее </a:t>
            </a:r>
            <a:r>
              <a:rPr lang="ru-RU" sz="2000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время набор «Дары Фрёбеля» представляет систему из 14 модулей.</a:t>
            </a:r>
            <a:endParaRPr lang="ru-RU" sz="2000" dirty="0" smtClean="0">
              <a:solidFill>
                <a:srgbClr val="0070C0"/>
              </a:solidFill>
              <a:latin typeface="Times New Roman"/>
              <a:ea typeface="Calibri"/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63888" y="554547"/>
            <a:ext cx="516071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FF6600"/>
                </a:solidFill>
                <a:latin typeface="Bookman Old Style" pitchFamily="18" charset="0"/>
              </a:rPr>
              <a:t>История создания </a:t>
            </a:r>
            <a:endParaRPr lang="ru-RU" sz="3200" dirty="0">
              <a:solidFill>
                <a:srgbClr val="FF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2236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76256" y="0"/>
            <a:ext cx="2269374" cy="11430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Bookman Old Style" pitchFamily="18" charset="0"/>
              </a:rPr>
              <a:t> </a:t>
            </a:r>
            <a:endParaRPr lang="ru-RU" sz="2800" b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340" y="3223"/>
            <a:ext cx="888521" cy="685477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850701" y="-11136"/>
            <a:ext cx="293297" cy="686913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399915" y="260648"/>
            <a:ext cx="727870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/>
            <a:endParaRPr lang="ru-RU" sz="2000" dirty="0" smtClean="0">
              <a:solidFill>
                <a:srgbClr val="0070C0"/>
              </a:solidFill>
              <a:latin typeface="Times New Roman"/>
              <a:ea typeface="Calibri"/>
              <a:cs typeface="Times New Roman"/>
            </a:endParaRPr>
          </a:p>
        </p:txBody>
      </p:sp>
      <p:pic>
        <p:nvPicPr>
          <p:cNvPr id="3076" name="Picture 4" descr="https://chichiko.ru/wa-data/public/shop/img/fcfd0a8f3b30527597fb6de601379dc2-1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6527" y="260648"/>
            <a:ext cx="7582095" cy="61926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2311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0687" y="404664"/>
            <a:ext cx="8244408" cy="887544"/>
          </a:xfrm>
        </p:spPr>
        <p:txBody>
          <a:bodyPr>
            <a:normAutofit fontScale="90000"/>
          </a:bodyPr>
          <a:lstStyle/>
          <a:p>
            <a:r>
              <a:rPr lang="ru-RU" sz="2800" b="1" dirty="0">
                <a:solidFill>
                  <a:srgbClr val="FF6600"/>
                </a:solidFill>
                <a:latin typeface="Bookman Old Style" pitchFamily="18" charset="0"/>
              </a:rPr>
              <a:t>Актуальность </a:t>
            </a:r>
            <a:r>
              <a:rPr lang="ru-RU" sz="2800" b="1" dirty="0" smtClean="0">
                <a:solidFill>
                  <a:srgbClr val="FF6600"/>
                </a:solidFill>
                <a:latin typeface="Bookman Old Style" pitchFamily="18" charset="0"/>
              </a:rPr>
              <a:t>технологии «Дары Фребеля» </a:t>
            </a:r>
            <a:r>
              <a:rPr lang="ru-RU" sz="2800" b="1" dirty="0">
                <a:solidFill>
                  <a:srgbClr val="FF6600"/>
                </a:solidFill>
                <a:latin typeface="Bookman Old Style" pitchFamily="18" charset="0"/>
              </a:rPr>
              <a:t>значима в свете реализации ФГОС </a:t>
            </a:r>
            <a:r>
              <a:rPr lang="ru-RU" sz="2800" b="1" dirty="0" smtClean="0">
                <a:solidFill>
                  <a:srgbClr val="FF6600"/>
                </a:solidFill>
                <a:latin typeface="Bookman Old Style" pitchFamily="18" charset="0"/>
              </a:rPr>
              <a:t>ДО</a:t>
            </a:r>
            <a:endParaRPr lang="ru-RU" sz="2800" b="1" dirty="0">
              <a:solidFill>
                <a:srgbClr val="FF6600"/>
              </a:solidFill>
              <a:latin typeface="Bookman Old Style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340" y="3223"/>
            <a:ext cx="888521" cy="685477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850701" y="-11136"/>
            <a:ext cx="293297" cy="686913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115616" y="1412776"/>
            <a:ext cx="7200800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/>
            <a:r>
              <a:rPr lang="ru-RU" sz="1900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- является средством для </a:t>
            </a:r>
            <a:r>
              <a:rPr lang="ru-RU" sz="1900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интеллектуального </a:t>
            </a:r>
            <a:r>
              <a:rPr lang="ru-RU" sz="1900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развития дошкольников, обеспечивающих интеграцию образовательных областей (речевое, познавательное, социально-коммуникативное развитие, художественно-эстетическое);</a:t>
            </a:r>
          </a:p>
          <a:p>
            <a:pPr indent="450215" algn="just"/>
            <a:r>
              <a:rPr lang="ru-RU" sz="1900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- позволяет педагогу сочетать образование, воспитание и развитие дошкольников в режиме игры;</a:t>
            </a:r>
          </a:p>
          <a:p>
            <a:pPr indent="450215" algn="just"/>
            <a:r>
              <a:rPr lang="ru-RU" sz="1900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- </a:t>
            </a:r>
            <a:r>
              <a:rPr lang="ru-RU" sz="1900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объединяет игру с исследовательской и экспериментальной деятельностью, предоставляет ребенку возможность экспериментировать и созидать свой собственный </a:t>
            </a:r>
            <a:r>
              <a:rPr lang="ru-RU" sz="1900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мир</a:t>
            </a:r>
            <a:endParaRPr lang="ru-RU" sz="1900" dirty="0">
              <a:solidFill>
                <a:srgbClr val="0070C0"/>
              </a:solidFill>
              <a:latin typeface="Times New Roman"/>
              <a:ea typeface="Calibri"/>
              <a:cs typeface="Times New Roman"/>
            </a:endParaRPr>
          </a:p>
          <a:p>
            <a:pPr indent="450215" algn="just"/>
            <a:endParaRPr lang="ru-RU" dirty="0">
              <a:solidFill>
                <a:srgbClr val="0070C0"/>
              </a:solidFill>
              <a:latin typeface="Times New Roman"/>
              <a:ea typeface="Calibri"/>
              <a:cs typeface="Times New Roman"/>
            </a:endParaRPr>
          </a:p>
        </p:txBody>
      </p:sp>
      <p:pic>
        <p:nvPicPr>
          <p:cNvPr id="2050" name="Picture 2" descr="https://xn--h1aa0abgczd7be.xn--p1ai/media/uploads/tribune/fgos-dou-min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275856" y="4221088"/>
            <a:ext cx="3219467" cy="2503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4897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1222" y="0"/>
            <a:ext cx="8244408" cy="11430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6600"/>
                </a:solidFill>
                <a:latin typeface="Bookman Old Style" pitchFamily="18" charset="0"/>
              </a:rPr>
              <a:t>1 Дар</a:t>
            </a:r>
            <a:r>
              <a:rPr lang="ru-RU" sz="2800" dirty="0" smtClean="0">
                <a:solidFill>
                  <a:srgbClr val="FF6600"/>
                </a:solidFill>
                <a:latin typeface="Bookman Old Style" pitchFamily="18" charset="0"/>
              </a:rPr>
              <a:t> </a:t>
            </a:r>
            <a:br>
              <a:rPr lang="ru-RU" sz="2800" dirty="0" smtClean="0">
                <a:solidFill>
                  <a:srgbClr val="FF6600"/>
                </a:solidFill>
                <a:latin typeface="Bookman Old Style" pitchFamily="18" charset="0"/>
              </a:rPr>
            </a:br>
            <a:r>
              <a:rPr lang="ru-RU" sz="2800" b="1" dirty="0" smtClean="0">
                <a:solidFill>
                  <a:srgbClr val="FF6600"/>
                </a:solidFill>
                <a:latin typeface="Bookman Old Style" pitchFamily="18" charset="0"/>
              </a:rPr>
              <a:t>«</a:t>
            </a:r>
            <a:r>
              <a:rPr lang="ru-RU" sz="2800" b="1" dirty="0">
                <a:solidFill>
                  <a:srgbClr val="FF6600"/>
                </a:solidFill>
                <a:latin typeface="Bookman Old Style" pitchFamily="18" charset="0"/>
              </a:rPr>
              <a:t>Разноцветные </a:t>
            </a:r>
            <a:r>
              <a:rPr lang="ru-RU" sz="2800" b="1" dirty="0" smtClean="0">
                <a:solidFill>
                  <a:srgbClr val="FF6600"/>
                </a:solidFill>
                <a:latin typeface="Bookman Old Style" pitchFamily="18" charset="0"/>
              </a:rPr>
              <a:t>шерстяные мячики</a:t>
            </a:r>
            <a:r>
              <a:rPr lang="ru-RU" sz="2800" b="1" dirty="0">
                <a:solidFill>
                  <a:srgbClr val="FF6600"/>
                </a:solidFill>
                <a:latin typeface="Bookman Old Style" pitchFamily="18" charset="0"/>
              </a:rPr>
              <a:t>»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340" y="3223"/>
            <a:ext cx="888521" cy="685477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850701" y="-11136"/>
            <a:ext cx="293297" cy="686913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27896" y="980728"/>
            <a:ext cx="750454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sz="2400" b="1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Цель: </a:t>
            </a:r>
            <a:r>
              <a:rPr lang="ru-RU" sz="2400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знакомство </a:t>
            </a:r>
            <a:r>
              <a:rPr lang="ru-RU" sz="2400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с цветами, </a:t>
            </a:r>
            <a:r>
              <a:rPr lang="ru-RU" sz="2400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формирование первичных </a:t>
            </a:r>
            <a:r>
              <a:rPr lang="ru-RU" sz="2400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представлений о форме, для </a:t>
            </a:r>
            <a:r>
              <a:rPr lang="ru-RU" sz="2400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развития пространственного </a:t>
            </a:r>
            <a:r>
              <a:rPr lang="ru-RU" sz="2400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мышления, мелкой моторики рук. </a:t>
            </a:r>
            <a:endParaRPr lang="ru-RU" sz="2400" dirty="0">
              <a:solidFill>
                <a:srgbClr val="0070C0"/>
              </a:solidFill>
              <a:ea typeface="Calibri"/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08612" y="2183777"/>
            <a:ext cx="3943002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Возраст: с 3 месяцев до 4 лет. </a:t>
            </a:r>
            <a:endParaRPr lang="ru-RU" sz="2000" dirty="0">
              <a:solidFill>
                <a:srgbClr val="0070C0"/>
              </a:solidFill>
              <a:ea typeface="Calibri"/>
              <a:cs typeface="Times New Roman"/>
            </a:endParaRPr>
          </a:p>
        </p:txBody>
      </p:sp>
      <p:pic>
        <p:nvPicPr>
          <p:cNvPr id="1026" name="Picture 2" descr="C:\Users\Хозяин\Desktop\фото дары фребера\_1_5f3e93105d91d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259632" y="2992023"/>
            <a:ext cx="3643890" cy="2884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711953" y="4964113"/>
            <a:ext cx="2732856" cy="1727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885885" y="2630053"/>
            <a:ext cx="2384991" cy="20920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33465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2941" y="-11136"/>
            <a:ext cx="8244408" cy="88181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6600"/>
                </a:solidFill>
                <a:latin typeface="Bookman Old Style" pitchFamily="18" charset="0"/>
              </a:rPr>
              <a:t>2 Дар </a:t>
            </a:r>
            <a:r>
              <a:rPr lang="ru-RU" sz="2800" dirty="0" smtClean="0">
                <a:solidFill>
                  <a:srgbClr val="FF6600"/>
                </a:solidFill>
                <a:latin typeface="Bookman Old Style" pitchFamily="18" charset="0"/>
              </a:rPr>
              <a:t> </a:t>
            </a:r>
            <a:r>
              <a:rPr lang="ru-RU" sz="2800" b="1" dirty="0" smtClean="0">
                <a:solidFill>
                  <a:srgbClr val="FF6600"/>
                </a:solidFill>
                <a:latin typeface="Bookman Old Style" pitchFamily="18" charset="0"/>
              </a:rPr>
              <a:t>«Основные тела» </a:t>
            </a:r>
            <a:endParaRPr lang="ru-RU" sz="2800" b="1" dirty="0">
              <a:solidFill>
                <a:srgbClr val="FF6600"/>
              </a:solidFill>
              <a:latin typeface="Bookman Old Style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340" y="3223"/>
            <a:ext cx="888521" cy="685477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850701" y="-11136"/>
            <a:ext cx="293297" cy="686913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71600" y="764704"/>
            <a:ext cx="748883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/>
            <a:r>
              <a:rPr lang="ru-RU" sz="2400" b="1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Цель: </a:t>
            </a:r>
            <a:r>
              <a:rPr lang="ru-RU" sz="2400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знакомство формами и свойствами предметов, развитие исследовательских навыков.</a:t>
            </a:r>
          </a:p>
          <a:p>
            <a:pPr indent="450215" algn="just"/>
            <a:r>
              <a:rPr lang="ru-RU" sz="2400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Шар – символ движения,</a:t>
            </a:r>
          </a:p>
          <a:p>
            <a:pPr indent="450215" algn="just"/>
            <a:r>
              <a:rPr lang="ru-RU" sz="2400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Куб – символ покоя,</a:t>
            </a:r>
          </a:p>
          <a:p>
            <a:pPr indent="450215" algn="just"/>
            <a:r>
              <a:rPr lang="ru-RU" sz="2400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Цилиндр – совмещает свойства обоих предметов.</a:t>
            </a:r>
            <a:endParaRPr lang="ru-RU" sz="2400" dirty="0">
              <a:solidFill>
                <a:srgbClr val="0070C0"/>
              </a:solidFill>
              <a:ea typeface="Calibri"/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65053" y="2703696"/>
            <a:ext cx="2512226" cy="4238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50215" algn="just">
              <a:lnSpc>
                <a:spcPct val="115000"/>
              </a:lnSpc>
            </a:pPr>
            <a:r>
              <a:rPr lang="ru-RU" sz="2000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Возраст</a:t>
            </a:r>
            <a:r>
              <a:rPr lang="ru-RU" sz="2000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: 3-4 года</a:t>
            </a:r>
            <a:endParaRPr lang="ru-RU" sz="2000" dirty="0">
              <a:solidFill>
                <a:srgbClr val="0070C0"/>
              </a:solidFill>
              <a:ea typeface="Calibri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324187" y="3573016"/>
            <a:ext cx="2999312" cy="2500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436096" y="3645024"/>
            <a:ext cx="2427313" cy="25223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12507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4734" y="53752"/>
            <a:ext cx="8244408" cy="114300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6600"/>
                </a:solidFill>
                <a:latin typeface="Bookman Old Style" pitchFamily="18" charset="0"/>
              </a:rPr>
              <a:t>3 Дар </a:t>
            </a:r>
            <a:br>
              <a:rPr lang="ru-RU" sz="2400" b="1" dirty="0" smtClean="0">
                <a:solidFill>
                  <a:srgbClr val="FF6600"/>
                </a:solidFill>
                <a:latin typeface="Bookman Old Style" pitchFamily="18" charset="0"/>
              </a:rPr>
            </a:br>
            <a:r>
              <a:rPr lang="ru-RU" sz="2400" b="1" dirty="0" smtClean="0">
                <a:solidFill>
                  <a:srgbClr val="FF6600"/>
                </a:solidFill>
                <a:latin typeface="Bookman Old Style" pitchFamily="18" charset="0"/>
              </a:rPr>
              <a:t>«</a:t>
            </a:r>
            <a:r>
              <a:rPr lang="ru-RU" sz="2400" b="1" dirty="0">
                <a:solidFill>
                  <a:srgbClr val="FF6600"/>
                </a:solidFill>
                <a:latin typeface="Bookman Old Style" pitchFamily="18" charset="0"/>
              </a:rPr>
              <a:t>Куб из кубиков» (разбитый на 8 кубиков</a:t>
            </a:r>
            <a:r>
              <a:rPr lang="ru-RU" sz="2800" b="1" dirty="0">
                <a:solidFill>
                  <a:srgbClr val="FF6600"/>
                </a:solidFill>
                <a:latin typeface="Bookman Old Style" pitchFamily="18" charset="0"/>
              </a:rPr>
              <a:t>)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340" y="3223"/>
            <a:ext cx="888521" cy="685477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850701" y="-11136"/>
            <a:ext cx="293297" cy="686913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87295" y="980728"/>
            <a:ext cx="757313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/>
            <a:r>
              <a:rPr lang="ru-RU" sz="2000" b="1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Цель: </a:t>
            </a:r>
            <a:r>
              <a:rPr lang="ru-RU" sz="2000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понимание целого и частей («сложное единство»); понимание понятия «целое», «половина», «четверть»; развитие творческих способностей; развитие координации; понимание симметрии.</a:t>
            </a:r>
            <a:endParaRPr lang="ru-RU" sz="2000" dirty="0">
              <a:solidFill>
                <a:srgbClr val="0070C0"/>
              </a:solidFill>
              <a:ea typeface="Calibri"/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2297981"/>
            <a:ext cx="2658805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50215" algn="just">
              <a:lnSpc>
                <a:spcPct val="115000"/>
              </a:lnSpc>
            </a:pPr>
            <a:r>
              <a:rPr lang="ru-RU" sz="2000" b="1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Возраст: </a:t>
            </a:r>
            <a:r>
              <a:rPr lang="ru-RU" sz="2000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от 3 лет </a:t>
            </a:r>
            <a:endParaRPr lang="ru-RU" sz="2000" dirty="0">
              <a:solidFill>
                <a:srgbClr val="0070C0"/>
              </a:solidFill>
              <a:ea typeface="Calibri"/>
              <a:cs typeface="Times New Roman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887295" y="2522176"/>
            <a:ext cx="8328961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solidFill>
                  <a:srgbClr val="FF6600"/>
                </a:solidFill>
                <a:latin typeface="Bookman Old Style" pitchFamily="18" charset="0"/>
              </a:rPr>
              <a:t>4 Дар</a:t>
            </a:r>
          </a:p>
          <a:p>
            <a:r>
              <a:rPr lang="ru-RU" sz="2400" b="1" dirty="0" smtClean="0">
                <a:solidFill>
                  <a:srgbClr val="FF6600"/>
                </a:solidFill>
                <a:latin typeface="Bookman Old Style" pitchFamily="18" charset="0"/>
              </a:rPr>
              <a:t>«</a:t>
            </a:r>
            <a:r>
              <a:rPr lang="ru-RU" sz="2400" b="1" dirty="0">
                <a:solidFill>
                  <a:srgbClr val="FF6600"/>
                </a:solidFill>
                <a:latin typeface="Bookman Old Style" pitchFamily="18" charset="0"/>
              </a:rPr>
              <a:t>Куб из брусков» (разбитый на 8 кирпичиков)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080987" y="3482500"/>
            <a:ext cx="737944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/>
            <a:r>
              <a:rPr lang="ru-RU" sz="2000" b="1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Цель: </a:t>
            </a:r>
            <a:r>
              <a:rPr lang="ru-RU" sz="2000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развитие </a:t>
            </a:r>
            <a:r>
              <a:rPr lang="ru-RU" sz="2000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пространственного мышления, </a:t>
            </a:r>
            <a:r>
              <a:rPr lang="ru-RU" sz="2000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воображения; развитие зрительно-моторной координации. </a:t>
            </a:r>
            <a:endParaRPr lang="ru-RU" sz="2000" dirty="0">
              <a:solidFill>
                <a:srgbClr val="0070C0"/>
              </a:solidFill>
              <a:ea typeface="Calibri"/>
              <a:cs typeface="Times New Roman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732778" y="4284771"/>
            <a:ext cx="4075862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6563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1765</TotalTime>
  <Words>969</Words>
  <Application>Microsoft Office PowerPoint</Application>
  <PresentationFormat>Экран (4:3)</PresentationFormat>
  <Paragraphs>97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8" baseType="lpstr">
      <vt:lpstr>Arial</vt:lpstr>
      <vt:lpstr>Times New Roman</vt:lpstr>
      <vt:lpstr>Wingdings</vt:lpstr>
      <vt:lpstr>Bookman Old Style</vt:lpstr>
      <vt:lpstr>Calibri</vt:lpstr>
      <vt:lpstr>Тема Office</vt:lpstr>
      <vt:lpstr> «Инновационные педагогические технологии в образовательном процессе» Технология «Дары Фрёбеля» </vt:lpstr>
      <vt:lpstr>Презентация PowerPoint</vt:lpstr>
      <vt:lpstr>Презентация PowerPoint</vt:lpstr>
      <vt:lpstr>Презентация PowerPoint</vt:lpstr>
      <vt:lpstr> </vt:lpstr>
      <vt:lpstr>Актуальность технологии «Дары Фребеля» значима в свете реализации ФГОС ДО</vt:lpstr>
      <vt:lpstr>1 Дар  «Разноцветные шерстяные мячики» </vt:lpstr>
      <vt:lpstr>2 Дар  «Основные тела» </vt:lpstr>
      <vt:lpstr>3 Дар  «Куб из кубиков» (разбитый на 8 кубиков)</vt:lpstr>
      <vt:lpstr>5 Модуль – «Кубики и призмы» </vt:lpstr>
      <vt:lpstr>7 Дар «Цветные фигуры»</vt:lpstr>
      <vt:lpstr>8 Дар «Палочки» </vt:lpstr>
      <vt:lpstr>9 Дар «Кольца и полукольца»</vt:lpstr>
      <vt:lpstr>10 Дар «Фишки»</vt:lpstr>
      <vt:lpstr>11 Дар «Цветные тела»</vt:lpstr>
      <vt:lpstr>12 Дар «Мозаика. Шнуровка»</vt:lpstr>
      <vt:lpstr>13 Дар «Башенки» </vt:lpstr>
      <vt:lpstr>14 Дар «Арки и цифры»</vt:lpstr>
      <vt:lpstr>Презентация PowerPoint</vt:lpstr>
      <vt:lpstr>Этапы работы с «дарами» Фребеля: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74</cp:revision>
  <dcterms:created xsi:type="dcterms:W3CDTF">2020-12-05T09:14:59Z</dcterms:created>
  <dcterms:modified xsi:type="dcterms:W3CDTF">2022-03-09T16:25:41Z</dcterms:modified>
</cp:coreProperties>
</file>