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329" r:id="rId2"/>
    <p:sldId id="330" r:id="rId3"/>
    <p:sldId id="331" r:id="rId4"/>
    <p:sldId id="319" r:id="rId5"/>
    <p:sldId id="332" r:id="rId6"/>
    <p:sldId id="320" r:id="rId7"/>
    <p:sldId id="333" r:id="rId8"/>
    <p:sldId id="334" r:id="rId9"/>
    <p:sldId id="335" r:id="rId10"/>
    <p:sldId id="336" r:id="rId11"/>
    <p:sldId id="317" r:id="rId12"/>
    <p:sldId id="337" r:id="rId13"/>
    <p:sldId id="33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3F2F"/>
    <a:srgbClr val="BB9F87"/>
    <a:srgbClr val="85654B"/>
    <a:srgbClr val="A98567"/>
    <a:srgbClr val="C49500"/>
    <a:srgbClr val="604900"/>
    <a:srgbClr val="B2DE82"/>
    <a:srgbClr val="93E3FF"/>
    <a:srgbClr val="E64D08"/>
    <a:srgbClr val="F9CB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58" autoAdjust="0"/>
    <p:restoredTop sz="91289" autoAdjust="0"/>
  </p:normalViewPr>
  <p:slideViewPr>
    <p:cSldViewPr>
      <p:cViewPr varScale="1">
        <p:scale>
          <a:sx n="63" d="100"/>
          <a:sy n="63" d="100"/>
        </p:scale>
        <p:origin x="4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6EB274C-A8ED-4BDA-ACFF-FDB49DBAEFB3}" type="datetimeFigureOut">
              <a:rPr lang="ru-RU"/>
              <a:pPr>
                <a:defRPr/>
              </a:pPr>
              <a:t>23.01.2021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AD56340-5F40-4B87-81C7-72FF21429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нажатии на </a:t>
            </a:r>
            <a:r>
              <a:rPr lang="ru-RU" dirty="0" smtClean="0"/>
              <a:t>загадку, </a:t>
            </a:r>
            <a:r>
              <a:rPr lang="ru-RU" dirty="0" smtClean="0"/>
              <a:t>появляется ответ.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D56340-5F40-4B87-81C7-72FF214298F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983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щелчку появляется ответ в колонку «Что такое?» и по щелчку появляется ответ в колонку «Существенные признаки».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D56340-5F40-4B87-81C7-72FF214298F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591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ссылке</a:t>
            </a:r>
            <a:r>
              <a:rPr lang="ru-RU" baseline="0" dirty="0" smtClean="0"/>
              <a:t> на следующем слайде показана карта со знаками основных месторождений полезных ископаемых России. Щелкнув по треугольнику в нижнем правом углу, возвратитесь на слайд с домашним заданием.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D56340-5F40-4B87-81C7-72FF214298F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00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D56340-5F40-4B87-81C7-72FF214298F1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72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34CE2B-DC15-4903-971F-923E8665A1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51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AA690-4660-48DE-B7E3-AB7077A93E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421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514789-D29F-4FF2-8DA4-C029F88E49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975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372A84-5F91-45B2-981B-1C393E54AA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13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3A972F-0584-4508-9DBD-69BB70CEFF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895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8CF067-E196-4FC9-8D53-B95233DB42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044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86D13-7464-4EEF-A9C0-6CD5B2802A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125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392D96-8B99-4811-ACB1-904DDB8C87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61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9EA6FB-3BFA-4FA7-BBFA-8A82E56FB2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828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38B57D-D951-402D-8007-BFBB670360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706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F65F3-D8D5-4B84-8A01-3E51505202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688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E48E105-3FC5-4DC5-9B6E-B771109D21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859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geographyweb.ru/lithospheric-plates-on-the-world-map/" TargetMode="External"/><Relationship Id="rId3" Type="http://schemas.openxmlformats.org/officeDocument/2006/relationships/hyperlink" Target="https://mega-talant.com/biblioteka/urok-gornye-porody-i-mineraly-slagayuschie-zemnuyu-koru-93377.html" TargetMode="External"/><Relationship Id="rId7" Type="http://schemas.openxmlformats.org/officeDocument/2006/relationships/hyperlink" Target="https://reader.lecta.rosuchebnik.ru/demo/8030/data/chapter25.xhtml" TargetMode="External"/><Relationship Id="rId12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opiq.kz/kit/87/chapter/4998" TargetMode="External"/><Relationship Id="rId11" Type="http://schemas.openxmlformats.org/officeDocument/2006/relationships/hyperlink" Target="https://ria.ru/20111119/491040523.html" TargetMode="External"/><Relationship Id="rId5" Type="http://schemas.openxmlformats.org/officeDocument/2006/relationships/hyperlink" Target="https://www.yaklass.ru/p/geografiya/5-klass/litosfera-kamennaia-obolochka-zemli-56809/zemnaia-kora-i-litosfera-62628/re-565e5e5d-3a9d-48f3-8147-b009ee275227" TargetMode="External"/><Relationship Id="rId10" Type="http://schemas.openxmlformats.org/officeDocument/2006/relationships/hyperlink" Target="https://www.vesti.ru/nauka/article/1037883" TargetMode="External"/><Relationship Id="rId4" Type="http://schemas.openxmlformats.org/officeDocument/2006/relationships/hyperlink" Target="https://sites.google.com/site/vivernadskijcelovekipriroda/home/mestorozdenia-otkrytye-i-izucaemye-v-i-vernadskim/deatelnost-i-trudy-v-oblastimineralogii-geologii-i-kristallografii/voda-kak-mineral" TargetMode="External"/><Relationship Id="rId9" Type="http://schemas.openxmlformats.org/officeDocument/2006/relationships/hyperlink" Target="https://sitekid.ru/planeta_zemlya/nedra_i_poverhnost_zemli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hlinkClick r:id="rId3" action="ppaction://hlinksldjump"/>
          </p:cNvPr>
          <p:cNvSpPr txBox="1"/>
          <p:nvPr/>
        </p:nvSpPr>
        <p:spPr>
          <a:xfrm>
            <a:off x="179512" y="5661248"/>
            <a:ext cx="216024" cy="95410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Р</a:t>
            </a:r>
          </a:p>
          <a:p>
            <a:r>
              <a:rPr lang="ru-RU" sz="800" dirty="0" smtClean="0"/>
              <a:t>Е</a:t>
            </a:r>
            <a:endParaRPr lang="ru-RU" sz="800" dirty="0"/>
          </a:p>
          <a:p>
            <a:r>
              <a:rPr lang="ru-RU" sz="800" dirty="0" smtClean="0"/>
              <a:t>С</a:t>
            </a:r>
          </a:p>
          <a:p>
            <a:r>
              <a:rPr lang="ru-RU" sz="800" dirty="0" smtClean="0"/>
              <a:t>У</a:t>
            </a:r>
          </a:p>
          <a:p>
            <a:r>
              <a:rPr lang="ru-RU" sz="800" dirty="0" smtClean="0"/>
              <a:t>Р</a:t>
            </a:r>
          </a:p>
          <a:p>
            <a:r>
              <a:rPr lang="ru-RU" sz="800" dirty="0" smtClean="0"/>
              <a:t>С</a:t>
            </a:r>
          </a:p>
          <a:p>
            <a:r>
              <a:rPr lang="ru-RU" sz="800" dirty="0" smtClean="0"/>
              <a:t>Ы</a:t>
            </a:r>
          </a:p>
        </p:txBody>
      </p:sp>
    </p:spTree>
    <p:extLst>
      <p:ext uri="{BB962C8B-B14F-4D97-AF65-F5344CB8AC3E}">
        <p14:creationId xmlns:p14="http://schemas.microsoft.com/office/powerpoint/2010/main" val="178810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68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755905"/>
              </p:ext>
            </p:extLst>
          </p:nvPr>
        </p:nvGraphicFramePr>
        <p:xfrm>
          <a:off x="398632" y="2564904"/>
          <a:ext cx="8712968" cy="2926080"/>
        </p:xfrm>
        <a:graphic>
          <a:graphicData uri="http://schemas.openxmlformats.org/drawingml/2006/table">
            <a:tbl>
              <a:tblPr/>
              <a:tblGrid>
                <a:gridCol w="8712968">
                  <a:extLst>
                    <a:ext uri="{9D8B030D-6E8A-4147-A177-3AD203B41FA5}">
                      <a16:colId xmlns:a16="http://schemas.microsoft.com/office/drawing/2014/main" val="13478973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§19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выучить определение понятиям по теме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урока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устно ответить на вопросы к параграфу (разноуровневые), нанести на контурную карту России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hlinkClick r:id="rId3" action="ppaction://hlinksldjump"/>
                        </a:rPr>
                        <a:t>месторождения полезных ископаемых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 желанию (на выбор):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 Создать схему «Круговорот горных пород в природе».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Презентация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«Ильменский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минералогический заповедник».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Проект «Оценка обеспеченности полезными ископаемыми Новосибирской области».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44952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7704" y="24408"/>
            <a:ext cx="5232888" cy="2348880"/>
          </a:xfrm>
          <a:prstGeom prst="rect">
            <a:avLst/>
          </a:prstGeom>
        </p:spPr>
      </p:pic>
      <p:sp>
        <p:nvSpPr>
          <p:cNvPr id="2" name="Умножение 1">
            <a:hlinkClick r:id="" action="ppaction://hlinkshowjump?jump=endshow"/>
          </p:cNvPr>
          <p:cNvSpPr/>
          <p:nvPr/>
        </p:nvSpPr>
        <p:spPr>
          <a:xfrm>
            <a:off x="8604056" y="6353472"/>
            <a:ext cx="504056" cy="476672"/>
          </a:xfrm>
          <a:prstGeom prst="mathMultiply">
            <a:avLst/>
          </a:prstGeom>
          <a:solidFill>
            <a:srgbClr val="BB9F87"/>
          </a:solidFill>
          <a:ln>
            <a:solidFill>
              <a:srgbClr val="533F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0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560" y="1"/>
            <a:ext cx="7992888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400" b="1" dirty="0" smtClean="0">
                <a:solidFill>
                  <a:srgbClr val="BB9F87"/>
                </a:solidFill>
                <a:latin typeface="+mn-lt"/>
              </a:rPr>
              <a:t>Ресурсы</a:t>
            </a:r>
            <a:endParaRPr lang="ru-RU" sz="4400" b="1" dirty="0">
              <a:solidFill>
                <a:srgbClr val="BB9F87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3508" y="836712"/>
            <a:ext cx="892899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/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1. А.И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Алексеев, В.В. Николина, Е.К. Липкина, С.И. Болысов, Г.Ю. Кузнецова География 5-6 классы / М: Просвещение, 2019. </a:t>
            </a: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В.В. Николина Поурочные разработки 5-6 классы /М: Просвещение, 2012. </a:t>
            </a: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182563" indent="-182563"/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В.В. Николина Рабочая тетрадь по географии к учебнику А.И. Алексеев, В.В. Николина, Е.К. Липкина и др. География 5=6 классы /М: Экзамен, 2020. </a:t>
            </a: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И.И. Баринова Современный урок географии ч.2. Методические разработки уроков. /М: Школа-Пресс, 2001. </a:t>
            </a: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Н.В. Болотникова Методические рекомендации География 6 класс /М: Русское слово, 2014. </a:t>
            </a: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Л.П. Морозова Занимательные материалы по географии 6 класс. /Волгоград: Корифей, 2007. </a:t>
            </a: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Детская энциклопедия т.1. /М: Просвещение, 1965. </a:t>
            </a: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ОГЭ 2020 Демоверсия. </a:t>
            </a:r>
            <a:endParaRPr lang="ru-RU" sz="14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hlinkClick r:id="rId3"/>
              </a:rPr>
              <a:t>https://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  <a:hlinkClick r:id="rId3"/>
              </a:rPr>
              <a:t>mega-talant.com/biblioteka/urok-gornye-porody-i-mineraly-slagayuschie-zemnuyu-koru-93377.html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pPr marL="274638" indent="-274638"/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hlinkClick r:id="rId4"/>
              </a:rPr>
              <a:t>https://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  <a:hlinkClick r:id="rId4"/>
              </a:rPr>
              <a:t>sites.google.com/site/vivernadskijcelovekipriroda/home/mestorozdenia-otkrytye-i-izucaemye-v-i-vernadskim/deatelnost-i-trudy-v-oblastimineralogii-geologii-i-kristallografii/voda-kak-mineral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pPr marL="274638" indent="-274638"/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hlinkClick r:id="rId5"/>
              </a:rPr>
              <a:t>https://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  <a:hlinkClick r:id="rId5"/>
              </a:rPr>
              <a:t>www.yaklass.ru/p/geografiya/5-klass/litosfera-kamennaia-obolochka-zemli-56809/zemnaia-kora-i-litosfera-62628/re-565e5e5d-3a9d-48f3-8147-b009ee275227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hlinkClick r:id="rId6"/>
              </a:rPr>
              <a:t>https://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  <a:hlinkClick r:id="rId6"/>
              </a:rPr>
              <a:t>www.opiq.kz/kit/87/chapter/4998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hlinkClick r:id="rId7"/>
              </a:rPr>
              <a:t>https://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  <a:hlinkClick r:id="rId7"/>
              </a:rPr>
              <a:t>reader.lecta.rosuchebnik.ru/demo/8030/data/chapter25.xhtml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hlinkClick r:id="rId8"/>
              </a:rPr>
              <a:t>https://geographyweb.ru/lithospheric-plates-on-the-world-map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  <a:hlinkClick r:id="rId8"/>
              </a:rPr>
              <a:t>/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hlinkClick r:id="rId9"/>
              </a:rPr>
              <a:t>https://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  <a:hlinkClick r:id="rId9"/>
              </a:rPr>
              <a:t>sitekid.ru/planeta_zemlya/nedra_i_poverhnost_zemli.html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hlinkClick r:id="rId10"/>
              </a:rPr>
              <a:t>https://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  <a:hlinkClick r:id="rId10"/>
              </a:rPr>
              <a:t>www.vesti.ru/nauka/article/1037883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hlinkClick r:id="rId11"/>
              </a:rPr>
              <a:t>https://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  <a:hlinkClick r:id="rId11"/>
              </a:rPr>
              <a:t>ria.ru/20111119/491040523.html</a:t>
            </a:r>
            <a:r>
              <a:rPr lang="ru-RU" sz="14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ru-RU" sz="1400" dirty="0"/>
          </a:p>
        </p:txBody>
      </p:sp>
      <p:sp>
        <p:nvSpPr>
          <p:cNvPr id="5" name="Шеврон 4">
            <a:hlinkClick r:id="rId12" action="ppaction://hlinksldjump"/>
          </p:cNvPr>
          <p:cNvSpPr/>
          <p:nvPr/>
        </p:nvSpPr>
        <p:spPr>
          <a:xfrm flipH="1" flipV="1">
            <a:off x="8388424" y="6323174"/>
            <a:ext cx="432048" cy="274177"/>
          </a:xfrm>
          <a:prstGeom prst="chevron">
            <a:avLst/>
          </a:prstGeom>
          <a:solidFill>
            <a:srgbClr val="BB9F87"/>
          </a:solidFill>
          <a:ln>
            <a:solidFill>
              <a:srgbClr val="8565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31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783077"/>
            <a:ext cx="8568952" cy="553233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611560" y="1"/>
            <a:ext cx="7992888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400" b="1" dirty="0" smtClean="0">
                <a:solidFill>
                  <a:srgbClr val="BB9F87"/>
                </a:solidFill>
                <a:latin typeface="+mn-lt"/>
              </a:rPr>
              <a:t>Карта России</a:t>
            </a:r>
            <a:endParaRPr lang="ru-RU" sz="4400" b="1" dirty="0">
              <a:solidFill>
                <a:srgbClr val="BB9F87"/>
              </a:solidFill>
              <a:latin typeface="+mn-lt"/>
            </a:endParaRPr>
          </a:p>
        </p:txBody>
      </p:sp>
      <p:sp>
        <p:nvSpPr>
          <p:cNvPr id="4" name="Равнобедренный треугольник 3">
            <a:hlinkClick r:id="rId3" action="ppaction://hlinksldjump"/>
          </p:cNvPr>
          <p:cNvSpPr/>
          <p:nvPr/>
        </p:nvSpPr>
        <p:spPr>
          <a:xfrm rot="16200000">
            <a:off x="8460432" y="6453336"/>
            <a:ext cx="360040" cy="360040"/>
          </a:xfrm>
          <a:prstGeom prst="triangle">
            <a:avLst/>
          </a:prstGeom>
          <a:solidFill>
            <a:srgbClr val="BB9F87"/>
          </a:solidFill>
          <a:ln>
            <a:solidFill>
              <a:srgbClr val="533F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34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39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79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256981"/>
              </p:ext>
            </p:extLst>
          </p:nvPr>
        </p:nvGraphicFramePr>
        <p:xfrm>
          <a:off x="-197768" y="879343"/>
          <a:ext cx="4283968" cy="1373938"/>
        </p:xfrm>
        <a:graphic>
          <a:graphicData uri="http://schemas.openxmlformats.org/drawingml/2006/table">
            <a:tbl>
              <a:tblPr/>
              <a:tblGrid>
                <a:gridCol w="4283968">
                  <a:extLst>
                    <a:ext uri="{9D8B030D-6E8A-4147-A177-3AD203B41FA5}">
                      <a16:colId xmlns:a16="http://schemas.microsoft.com/office/drawing/2014/main" val="3191014137"/>
                    </a:ext>
                  </a:extLst>
                </a:gridCol>
              </a:tblGrid>
              <a:tr h="1373938">
                <a:tc>
                  <a:txBody>
                    <a:bodyPr/>
                    <a:lstStyle/>
                    <a:p>
                      <a:pPr marL="115570" indent="180340" algn="l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Он очень нужен детворе, </a:t>
                      </a:r>
                    </a:p>
                    <a:p>
                      <a:pPr marL="115570" indent="180340" algn="l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Он на дорожках во дворе. </a:t>
                      </a:r>
                    </a:p>
                    <a:p>
                      <a:pPr marL="115570" indent="180340" algn="l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Он и на стройке, и на пляже, </a:t>
                      </a:r>
                    </a:p>
                    <a:p>
                      <a:pPr marL="115570" indent="180340" algn="l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 он в стекле расплавлен даже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8783" marR="10878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2795757"/>
                  </a:ext>
                </a:extLst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611560" y="1"/>
            <a:ext cx="7992888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400" b="1" dirty="0" smtClean="0">
                <a:solidFill>
                  <a:srgbClr val="BB9F87"/>
                </a:solidFill>
                <a:latin typeface="+mn-lt"/>
              </a:rPr>
              <a:t>Загадки</a:t>
            </a:r>
            <a:endParaRPr lang="ru-RU" sz="4400" b="1" dirty="0">
              <a:solidFill>
                <a:srgbClr val="BB9F87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11767" y="2224506"/>
            <a:ext cx="9030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песок</a:t>
            </a:r>
            <a:endParaRPr lang="ru-RU" sz="22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91680" y="2625563"/>
            <a:ext cx="33579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нее, ребята, повар </a:t>
            </a:r>
          </a:p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Просто как без рук, </a:t>
            </a:r>
          </a:p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становится вся каша </a:t>
            </a:r>
          </a:p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Несъедобной вдруг.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3932836"/>
            <a:ext cx="23444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каменная соль</a:t>
            </a:r>
            <a:endParaRPr lang="ru-RU" sz="22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197768" y="4402671"/>
            <a:ext cx="385192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Этот мастер белый-белый,</a:t>
            </a:r>
          </a:p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школе не лежит без дела,</a:t>
            </a:r>
          </a:p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Пробегает по доске,</a:t>
            </a:r>
          </a:p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Оставляет белый след.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58546" y="5688616"/>
            <a:ext cx="70644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мел</a:t>
            </a:r>
            <a:endParaRPr lang="ru-RU" sz="22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05010" y="879343"/>
            <a:ext cx="471099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таёжных и диких лесах,</a:t>
            </a:r>
          </a:p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Сибири, Якутии дальней</a:t>
            </a:r>
          </a:p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Найдены россыпи ценных камней,</a:t>
            </a:r>
          </a:p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твердости нет им равных.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884368" y="2224507"/>
            <a:ext cx="120078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алмазы</a:t>
            </a:r>
            <a:endParaRPr lang="ru-RU" sz="22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05010" y="2655394"/>
            <a:ext cx="47779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Камень набережных и площадей</a:t>
            </a:r>
          </a:p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Он - фундамент массивных домов.</a:t>
            </a:r>
          </a:p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в руках умелых людей –</a:t>
            </a:r>
          </a:p>
          <a:p>
            <a:pPr indent="29337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Украшенье больших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городов.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015219" y="3977179"/>
            <a:ext cx="120078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гранит</a:t>
            </a:r>
            <a:endParaRPr lang="ru-RU" sz="2200" dirty="0">
              <a:solidFill>
                <a:srgbClr val="C00000"/>
              </a:solidFill>
            </a:endParaRPr>
          </a:p>
        </p:txBody>
      </p:sp>
      <p:pic>
        <p:nvPicPr>
          <p:cNvPr id="1030" name="Picture 6" descr="мел под микроскопом 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2894" y="5642678"/>
            <a:ext cx="2579265" cy="1175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менная соль 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7824" y="2821442"/>
            <a:ext cx="1809073" cy="1167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алмаз 2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58194" y="37514"/>
            <a:ext cx="1220598" cy="1011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1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7174" y="4431444"/>
            <a:ext cx="4425041" cy="114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451" y="37514"/>
            <a:ext cx="1814773" cy="94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66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1560" y="1"/>
            <a:ext cx="7992888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400" b="1" dirty="0" smtClean="0">
                <a:solidFill>
                  <a:srgbClr val="BB9F87"/>
                </a:solidFill>
                <a:latin typeface="+mn-lt"/>
              </a:rPr>
              <a:t>Что такое горные породы?</a:t>
            </a:r>
            <a:endParaRPr lang="ru-RU" sz="4400" b="1" dirty="0">
              <a:solidFill>
                <a:srgbClr val="BB9F87"/>
              </a:solidFill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804768"/>
              </p:ext>
            </p:extLst>
          </p:nvPr>
        </p:nvGraphicFramePr>
        <p:xfrm>
          <a:off x="395537" y="1124745"/>
          <a:ext cx="8352927" cy="1944215"/>
        </p:xfrm>
        <a:graphic>
          <a:graphicData uri="http://schemas.openxmlformats.org/drawingml/2006/table">
            <a:tbl>
              <a:tblPr firstRow="1" firstCol="1" bandRow="1"/>
              <a:tblGrid>
                <a:gridCol w="2079278">
                  <a:extLst>
                    <a:ext uri="{9D8B030D-6E8A-4147-A177-3AD203B41FA5}">
                      <a16:colId xmlns:a16="http://schemas.microsoft.com/office/drawing/2014/main" val="3487725102"/>
                    </a:ext>
                  </a:extLst>
                </a:gridCol>
                <a:gridCol w="532980">
                  <a:extLst>
                    <a:ext uri="{9D8B030D-6E8A-4147-A177-3AD203B41FA5}">
                      <a16:colId xmlns:a16="http://schemas.microsoft.com/office/drawing/2014/main" val="2193775081"/>
                    </a:ext>
                  </a:extLst>
                </a:gridCol>
                <a:gridCol w="2235552">
                  <a:extLst>
                    <a:ext uri="{9D8B030D-6E8A-4147-A177-3AD203B41FA5}">
                      <a16:colId xmlns:a16="http://schemas.microsoft.com/office/drawing/2014/main" val="1225502154"/>
                    </a:ext>
                  </a:extLst>
                </a:gridCol>
                <a:gridCol w="532980">
                  <a:extLst>
                    <a:ext uri="{9D8B030D-6E8A-4147-A177-3AD203B41FA5}">
                      <a16:colId xmlns:a16="http://schemas.microsoft.com/office/drawing/2014/main" val="2627961584"/>
                    </a:ext>
                  </a:extLst>
                </a:gridCol>
                <a:gridCol w="2972137">
                  <a:extLst>
                    <a:ext uri="{9D8B030D-6E8A-4147-A177-3AD203B41FA5}">
                      <a16:colId xmlns:a16="http://schemas.microsoft.com/office/drawing/2014/main" val="4264310712"/>
                    </a:ext>
                  </a:extLst>
                </a:gridCol>
              </a:tblGrid>
              <a:tr h="6945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Понятие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Что такое?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Существенные признаки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474019"/>
                  </a:ext>
                </a:extLst>
              </a:tr>
              <a:tr h="12497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b="1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193984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95537" y="2141178"/>
            <a:ext cx="211057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Горные породы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60260" y="2118161"/>
            <a:ext cx="21602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природные </a:t>
            </a:r>
            <a:endParaRPr lang="ru-RU" sz="2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вещества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74645" y="2111225"/>
            <a:ext cx="30028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слагают земную кору и состоят из минералов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3225350"/>
            <a:ext cx="5081646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7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0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88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98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1867</TotalTime>
  <Words>479</Words>
  <Application>Microsoft Office PowerPoint</Application>
  <PresentationFormat>Экран (4:3)</PresentationFormat>
  <Paragraphs>80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КЕВ</dc:creator>
  <cp:lastModifiedBy>кев</cp:lastModifiedBy>
  <cp:revision>256</cp:revision>
  <dcterms:created xsi:type="dcterms:W3CDTF">2008-05-26T08:47:13Z</dcterms:created>
  <dcterms:modified xsi:type="dcterms:W3CDTF">2021-01-23T07:30:51Z</dcterms:modified>
</cp:coreProperties>
</file>