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3" r:id="rId4"/>
    <p:sldId id="258" r:id="rId5"/>
    <p:sldId id="264" r:id="rId6"/>
    <p:sldId id="265" r:id="rId7"/>
    <p:sldId id="260" r:id="rId8"/>
    <p:sldId id="266" r:id="rId9"/>
    <p:sldId id="267" r:id="rId10"/>
    <p:sldId id="270" r:id="rId11"/>
    <p:sldId id="268" r:id="rId12"/>
    <p:sldId id="269" r:id="rId13"/>
    <p:sldId id="271" r:id="rId14"/>
    <p:sldId id="272" r:id="rId15"/>
    <p:sldId id="273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A4CFFA53-7220-4794-87A5-B17D98E78CEB}">
          <p14:sldIdLst>
            <p14:sldId id="257"/>
            <p14:sldId id="259"/>
            <p14:sldId id="263"/>
            <p14:sldId id="258"/>
            <p14:sldId id="264"/>
            <p14:sldId id="265"/>
            <p14:sldId id="260"/>
            <p14:sldId id="266"/>
            <p14:sldId id="267"/>
            <p14:sldId id="270"/>
            <p14:sldId id="268"/>
            <p14:sldId id="269"/>
            <p14:sldId id="271"/>
            <p14:sldId id="272"/>
            <p14:sldId id="273"/>
          </p14:sldIdLst>
        </p14:section>
        <p14:section name="Раздел без заголовка" id="{8B713F9C-D1F3-4235-959D-4AFB2C9B5C0D}">
          <p14:sldIdLst/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43" autoAdjust="0"/>
  </p:normalViewPr>
  <p:slideViewPr>
    <p:cSldViewPr>
      <p:cViewPr varScale="1">
        <p:scale>
          <a:sx n="70" d="100"/>
          <a:sy n="70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5469578836182383"/>
          <c:y val="8.8269557350770564E-2"/>
          <c:w val="0.54006682006092888"/>
          <c:h val="0.5980585490501055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ОО "ПР"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1"/>
                <c:pt idx="0">
                  <c:v>2011-2012 уч.год (создан музей "Родничок")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%">
                  <c:v>0.72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ОО "РР"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200"/>
                      <a:t>69</a:t>
                    </a:r>
                    <a:r>
                      <a:rPr lang="en-US" sz="1200" smtClean="0"/>
                      <a:t>,%</a:t>
                    </a:r>
                    <a:endParaRPr lang="en-US" sz="12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.00%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1"/>
                <c:pt idx="0">
                  <c:v>2011-2012 уч.год (создан музей "Родничок")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 formatCode="0%">
                  <c:v>0.69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ОО "СКР"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1"/>
                <c:pt idx="0">
                  <c:v>2011-2012 уч.год (создан музей "Родничок")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 formatCode="0%">
                  <c:v>0.74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ОО "Худ.-эст.развитие"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1"/>
                <c:pt idx="0">
                  <c:v>2011-2012 уч.год (создан музей "Родничок")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 formatCode="0%">
                  <c:v>0.81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4432512"/>
        <c:axId val="34434048"/>
      </c:barChart>
      <c:catAx>
        <c:axId val="3443251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34434048"/>
        <c:crosses val="autoZero"/>
        <c:auto val="1"/>
        <c:lblAlgn val="ctr"/>
        <c:lblOffset val="100"/>
        <c:noMultiLvlLbl val="0"/>
      </c:catAx>
      <c:valAx>
        <c:axId val="34434048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344325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2187426505280075"/>
          <c:y val="0.54296982874918664"/>
          <c:w val="0.32102797035818575"/>
          <c:h val="0.37890631199707969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2918072202684275"/>
          <c:y val="7.7383148362705045E-2"/>
          <c:w val="0.50357683995629876"/>
          <c:h val="0.516755213732544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ОО "ПР"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1"/>
                <c:pt idx="0">
                  <c:v>2015-2016 уч.год (функционируют 6 музейных экспозиций)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%">
                  <c:v>0.82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ОО "РР"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1"/>
                <c:pt idx="0">
                  <c:v>2015-2016 уч.год (функционируют 6 музейных экспозиций)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 formatCode="0%">
                  <c:v>0.75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ОО "СКР"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1"/>
                <c:pt idx="0">
                  <c:v>2015-2016 уч.год (функционируют 6 музейных экспозиций)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 formatCode="0%">
                  <c:v>0.83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ОО "Худ.-эст.развитие"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1"/>
                <c:pt idx="0">
                  <c:v>2015-2016 уч.год (функционируют 6 музейных экспозиций)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 formatCode="0%">
                  <c:v>0.89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5109504"/>
        <c:axId val="35115392"/>
      </c:barChart>
      <c:catAx>
        <c:axId val="351095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35115392"/>
        <c:crosses val="autoZero"/>
        <c:auto val="1"/>
        <c:lblAlgn val="ctr"/>
        <c:lblOffset val="100"/>
        <c:noMultiLvlLbl val="0"/>
      </c:catAx>
      <c:valAx>
        <c:axId val="3511539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351095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5842297904399507"/>
          <c:y val="0.63861615684677009"/>
          <c:w val="0.40772765696149033"/>
          <c:h val="0.34331602044217308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6683968994410084"/>
          <c:y val="7.4395154391047949E-2"/>
          <c:w val="0.43655605307955636"/>
          <c:h val="0.663537400998475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ОО "ПР"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1"/>
                <c:pt idx="0">
                  <c:v>2020-2021 уч.год (функционируют 10 музейных экспозиций)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%">
                  <c:v>0.91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ОО "РР"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1"/>
                <c:pt idx="0">
                  <c:v>2020-2021 уч.год (функционируют 10 музейных экспозиций)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 formatCode="0%">
                  <c:v>0.87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ОО "СКР"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1"/>
                <c:pt idx="0">
                  <c:v>2020-2021 уч.год (функционируют 10 музейных экспозиций)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 formatCode="0%">
                  <c:v>0.94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ОО "Худ.-эст.развитие"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1"/>
                <c:pt idx="0">
                  <c:v>2020-2021 уч.год (функционируют 10 музейных экспозиций)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 formatCode="0%">
                  <c:v>0.98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215104"/>
        <c:axId val="39216640"/>
      </c:barChart>
      <c:catAx>
        <c:axId val="392151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39216640"/>
        <c:crosses val="autoZero"/>
        <c:auto val="1"/>
        <c:lblAlgn val="ctr"/>
        <c:lblOffset val="100"/>
        <c:noMultiLvlLbl val="0"/>
      </c:catAx>
      <c:valAx>
        <c:axId val="3921664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392151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0296272424718076"/>
          <c:y val="7.7387538450424148E-2"/>
          <c:w val="0.28083892976975383"/>
          <c:h val="0.6399975665491766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FAB4B-B802-4AF5-8AFD-5308E9413AA3}" type="datetimeFigureOut">
              <a:rPr lang="ru-RU"/>
              <a:pPr>
                <a:defRPr/>
              </a:pPr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E7762-2432-4130-B2DD-7BCEC18A15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140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C570C-C8D1-4A3E-8A43-2FB030A9D012}" type="datetimeFigureOut">
              <a:rPr lang="ru-RU"/>
              <a:pPr>
                <a:defRPr/>
              </a:pPr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3E841-0557-404A-B1D1-32B2B80ACD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813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F20D0-3893-4200-BBF9-0601DFCCB139}" type="datetimeFigureOut">
              <a:rPr lang="ru-RU"/>
              <a:pPr>
                <a:defRPr/>
              </a:pPr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1ED32-44E6-4A74-9755-BE53088AD4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367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7B4F5-D065-45FB-B826-347F9ED148CA}" type="datetimeFigureOut">
              <a:rPr lang="ru-RU"/>
              <a:pPr>
                <a:defRPr/>
              </a:pPr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4350E-46F3-438F-BBBC-49B864B0DB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722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B6C41-FD91-4CF2-8C41-7743AABC645A}" type="datetimeFigureOut">
              <a:rPr lang="ru-RU"/>
              <a:pPr>
                <a:defRPr/>
              </a:pPr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3C4F6-DB53-4E75-B4A2-35666DC2D2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115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B4F16-F19A-4791-A351-5F4091296730}" type="datetimeFigureOut">
              <a:rPr lang="ru-RU"/>
              <a:pPr>
                <a:defRPr/>
              </a:pPr>
              <a:t>18.03.2022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A9942-AE6A-46A0-BFA0-E751B1CC62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994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85AEA-DF4A-4E6B-A1D6-C74424C12002}" type="datetimeFigureOut">
              <a:rPr lang="ru-RU"/>
              <a:pPr>
                <a:defRPr/>
              </a:pPr>
              <a:t>18.03.2022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8D7B1-CD05-4704-A49E-36D8FA2C38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671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B13B3-62E7-49F4-B8B2-674CD933BB5D}" type="datetimeFigureOut">
              <a:rPr lang="ru-RU"/>
              <a:pPr>
                <a:defRPr/>
              </a:pPr>
              <a:t>18.03.2022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C7106-4EE3-443C-AB4A-5218AFD141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272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8DBBC-20E3-4196-AC55-EDDA84BC3EB6}" type="datetimeFigureOut">
              <a:rPr lang="ru-RU"/>
              <a:pPr>
                <a:defRPr/>
              </a:pPr>
              <a:t>18.03.2022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838BA-E527-4276-8812-0F369E414E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235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F2341-EB05-43A9-8839-7ADA4EDCB846}" type="datetimeFigureOut">
              <a:rPr lang="ru-RU"/>
              <a:pPr>
                <a:defRPr/>
              </a:pPr>
              <a:t>18.03.2022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DDDA8-82F9-44A2-97A0-402F126E90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739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2E47A-69A3-4478-BB80-933C250A521E}" type="datetimeFigureOut">
              <a:rPr lang="ru-RU"/>
              <a:pPr>
                <a:defRPr/>
              </a:pPr>
              <a:t>18.03.2022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ECA95-D48C-4236-9B45-5E59E9FD1D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032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F467A14-94C6-4DC4-97E8-9FF176F3A5DB}" type="datetimeFigureOut">
              <a:rPr lang="ru-RU"/>
              <a:pPr>
                <a:defRPr/>
              </a:pPr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2C29DC1-B321-43B3-B066-8FAF834608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hyperlink" Target="https://drive.google.com/drive/folders/1v-ZVv6FRqzJYUs_Ns_C2ISgvq8u9z8Qw?usp=sharing-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hyperlink" Target="https://co31tula.ru/" TargetMode="External"/><Relationship Id="rId7" Type="http://schemas.openxmlformats.org/officeDocument/2006/relationships/image" Target="../media/image2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780928"/>
            <a:ext cx="5474665" cy="3888432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2B182CC5-D47E-4834-86F4-A30C2A6B8B7C}"/>
              </a:ext>
            </a:extLst>
          </p:cNvPr>
          <p:cNvSpPr/>
          <p:nvPr/>
        </p:nvSpPr>
        <p:spPr>
          <a:xfrm>
            <a:off x="323528" y="312331"/>
            <a:ext cx="8352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Модель воспитывающей культурной среды в дошкольной организации средствами музейных </a:t>
            </a:r>
            <a:r>
              <a:rPr lang="ru-RU" b="1" dirty="0" smtClean="0">
                <a:solidFill>
                  <a:srgbClr val="C00000"/>
                </a:solidFill>
              </a:rPr>
              <a:t>экспозиций «От знания прошлого к познанию настоящего»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11" name="Таблица 10">
            <a:extLst>
              <a:ext uri="{FF2B5EF4-FFF2-40B4-BE49-F238E27FC236}">
                <a16:creationId xmlns="" xmlns:a16="http://schemas.microsoft.com/office/drawing/2014/main" id="{D53FDCBD-626C-4DC5-80F3-815B026142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6342914"/>
              </p:ext>
            </p:extLst>
          </p:nvPr>
        </p:nvGraphicFramePr>
        <p:xfrm>
          <a:off x="611560" y="1268760"/>
          <a:ext cx="7488832" cy="5170551"/>
        </p:xfrm>
        <a:graphic>
          <a:graphicData uri="http://schemas.openxmlformats.org/drawingml/2006/table">
            <a:tbl>
              <a:tblPr/>
              <a:tblGrid>
                <a:gridCol w="3013761">
                  <a:extLst>
                    <a:ext uri="{9D8B030D-6E8A-4147-A177-3AD203B41FA5}">
                      <a16:colId xmlns="" xmlns:a16="http://schemas.microsoft.com/office/drawing/2014/main" val="913800034"/>
                    </a:ext>
                  </a:extLst>
                </a:gridCol>
                <a:gridCol w="4475071">
                  <a:extLst>
                    <a:ext uri="{9D8B030D-6E8A-4147-A177-3AD203B41FA5}">
                      <a16:colId xmlns="" xmlns:a16="http://schemas.microsoft.com/office/drawing/2014/main" val="3011327437"/>
                    </a:ext>
                  </a:extLst>
                </a:gridCol>
              </a:tblGrid>
              <a:tr h="12001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Субъект Российской Федерации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Тульская область, город Тула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2439904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Юридический адрес Организации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(с индексом)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город Тула, ул.Пузакова 12-а, 300057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7672249"/>
                  </a:ext>
                </a:extLst>
              </a:tr>
              <a:tr h="3244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Контингент обучающихся, участвующих в реализации модели, поданной на Конкурс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Обучающиеся средних-подготовительных к школе групп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16157297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Общая численность обучающихся, участвующих в реализации модели, поданной на Конкурс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83290578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Фамилия, имя, отчество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участников проекта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Кириллова Татьяна Васильевна (старший воспитатель), </a:t>
                      </a:r>
                      <a:r>
                        <a:rPr lang="ru-RU" sz="16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Баканова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Татьяна Валерьевна (методист)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07104518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Контактный телефон участника-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руководителя проекта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+7(4872)39-35-80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84416587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E-mail участника-руководителя    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проекта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tulamdou151@yandex.ru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445066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775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2446F61D-7405-485D-B567-42F7823E452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075" t="17800" r="21651" b="8000"/>
          <a:stretch/>
        </p:blipFill>
        <p:spPr>
          <a:xfrm>
            <a:off x="323528" y="188640"/>
            <a:ext cx="3960440" cy="283653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9E952756-926E-4A25-95C8-0E5A1A3AD34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863" t="16401" r="21651" b="3801"/>
          <a:stretch/>
        </p:blipFill>
        <p:spPr>
          <a:xfrm>
            <a:off x="4860034" y="332656"/>
            <a:ext cx="3816424" cy="297994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EBA6BC2B-B72C-4F1E-97B8-C00BCDB6335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0863" t="3801" r="39762" b="16401"/>
          <a:stretch/>
        </p:blipFill>
        <p:spPr>
          <a:xfrm>
            <a:off x="683567" y="2420888"/>
            <a:ext cx="3600400" cy="410445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E4085C0-BBCD-41F9-9E74-AF75425EB32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0075" t="29001" r="21651" b="3799"/>
          <a:stretch/>
        </p:blipFill>
        <p:spPr>
          <a:xfrm>
            <a:off x="3851920" y="3831718"/>
            <a:ext cx="4176464" cy="2709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68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4A3B65E3-648C-459B-886F-1CF23E8B0B1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075" t="19201" r="21651" b="9250"/>
          <a:stretch/>
        </p:blipFill>
        <p:spPr>
          <a:xfrm>
            <a:off x="249146" y="246196"/>
            <a:ext cx="4608512" cy="318280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7656FC5-BEAB-48F9-89C6-9060C62AB69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003" t="51400" r="23225" b="12200"/>
          <a:stretch/>
        </p:blipFill>
        <p:spPr>
          <a:xfrm>
            <a:off x="4572000" y="1124744"/>
            <a:ext cx="4344738" cy="208823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4812D133-2BAF-479B-AD99-B4AE7604D7D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501" t="41600" r="23225" b="3801"/>
          <a:stretch/>
        </p:blipFill>
        <p:spPr>
          <a:xfrm>
            <a:off x="611560" y="3573016"/>
            <a:ext cx="5328592" cy="2808312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173A1D71-F5CF-4A35-A9A1-5251CAE1DD81}"/>
              </a:ext>
            </a:extLst>
          </p:cNvPr>
          <p:cNvSpPr/>
          <p:nvPr/>
        </p:nvSpPr>
        <p:spPr>
          <a:xfrm>
            <a:off x="5796136" y="3600431"/>
            <a:ext cx="2888628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Творческие работы </a:t>
            </a:r>
          </a:p>
          <a:p>
            <a:pPr algn="ctr"/>
            <a:r>
              <a:rPr lang="ru-RU" sz="28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наших воспитанников</a:t>
            </a:r>
          </a:p>
        </p:txBody>
      </p:sp>
    </p:spTree>
    <p:extLst>
      <p:ext uri="{BB962C8B-B14F-4D97-AF65-F5344CB8AC3E}">
        <p14:creationId xmlns:p14="http://schemas.microsoft.com/office/powerpoint/2010/main" val="103346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68" t="29969" r="35600" b="49052"/>
          <a:stretch/>
        </p:blipFill>
        <p:spPr bwMode="auto">
          <a:xfrm>
            <a:off x="3073987" y="260648"/>
            <a:ext cx="2502998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305875" y="1484302"/>
            <a:ext cx="2952328" cy="1296144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Музей </a:t>
            </a:r>
            <a:r>
              <a:rPr lang="ru-RU" b="1" dirty="0" err="1" smtClean="0">
                <a:solidFill>
                  <a:srgbClr val="00B050"/>
                </a:solidFill>
              </a:rPr>
              <a:t>Н.И.Белобородова</a:t>
            </a:r>
            <a:r>
              <a:rPr lang="ru-RU" b="1" dirty="0" smtClean="0">
                <a:solidFill>
                  <a:srgbClr val="00B050"/>
                </a:solidFill>
              </a:rPr>
              <a:t> в гостях у ребят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362030" y="1901045"/>
            <a:ext cx="2952328" cy="1296144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Ребята на экскурсии в библиотеке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576985" y="620688"/>
            <a:ext cx="3223078" cy="151168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Сотрудники библиотеки </a:t>
            </a:r>
            <a:r>
              <a:rPr lang="ru-RU" b="1" dirty="0" err="1" smtClean="0">
                <a:solidFill>
                  <a:srgbClr val="00B050"/>
                </a:solidFill>
              </a:rPr>
              <a:t>Н.С.Руднева</a:t>
            </a:r>
            <a:r>
              <a:rPr lang="ru-RU" b="1" dirty="0" smtClean="0">
                <a:solidFill>
                  <a:srgbClr val="00B050"/>
                </a:solidFill>
              </a:rPr>
              <a:t>  рассказывают детям о  Масленице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3" name="Picture 2" descr="C:\Users\User\Desktop\Рисунок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79" y="3118764"/>
            <a:ext cx="2651125" cy="199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User\Desktop\Рисунок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203" y="3173532"/>
            <a:ext cx="2511425" cy="188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User\Desktop\Рисунок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1100" y="2075971"/>
            <a:ext cx="1858963" cy="2487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6985" y="3197189"/>
            <a:ext cx="2195513" cy="2957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 descr="C:\Users\User\Desktop\Рисунок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420954"/>
            <a:ext cx="2876550" cy="2157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8965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олна 1"/>
          <p:cNvSpPr/>
          <p:nvPr/>
        </p:nvSpPr>
        <p:spPr>
          <a:xfrm>
            <a:off x="467544" y="188640"/>
            <a:ext cx="5328592" cy="1117723"/>
          </a:xfrm>
          <a:prstGeom prst="wave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</a:rPr>
              <a:t>Взаимодействие с родительской общественностью</a:t>
            </a:r>
            <a:endParaRPr lang="ru-RU" sz="2000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124774" y="1276858"/>
            <a:ext cx="3112974" cy="4608512"/>
          </a:xfrm>
          <a:prstGeom prst="verticalScroll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itchFamily="2" charset="2"/>
              <a:buChar char="§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Родительский клуб «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Семьеведение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»</a:t>
            </a:r>
          </a:p>
          <a:p>
            <a:pPr marL="285750" indent="-285750" algn="just">
              <a:buFont typeface="Wingdings" pitchFamily="2" charset="2"/>
              <a:buChar char="§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Участие в творческих конкурсах</a:t>
            </a:r>
          </a:p>
          <a:p>
            <a:pPr marL="285750" indent="-285750" algn="just">
              <a:buFont typeface="Wingdings" pitchFamily="2" charset="2"/>
              <a:buChar char="§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Совместная проектная деятельность</a:t>
            </a:r>
          </a:p>
          <a:p>
            <a:pPr marL="285750" indent="-285750" algn="just">
              <a:buFont typeface="Wingdings" pitchFamily="2" charset="2"/>
              <a:buChar char="§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Культурно-досуговая деятельность</a:t>
            </a:r>
          </a:p>
          <a:p>
            <a:pPr marL="285750" indent="-285750" algn="just">
              <a:buFont typeface="Wingdings" pitchFamily="2" charset="2"/>
              <a:buChar char="§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Мастер-классы</a:t>
            </a:r>
          </a:p>
          <a:p>
            <a:pPr marL="285750" indent="-285750" algn="just">
              <a:buFont typeface="Wingdings" pitchFamily="2" charset="2"/>
              <a:buChar char="§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Экскурсии выходного дня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Picture 3" descr="C:\Users\Елена\Desktop\для родителей о туле\20150325_13045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59855" y="407186"/>
            <a:ext cx="2581676" cy="17983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User\Desktop\Рисунок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874" y="1469718"/>
            <a:ext cx="2511425" cy="1925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Рисунок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1299" y="2121385"/>
            <a:ext cx="2876550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User\Desktop\Рисунок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1455" y="3140968"/>
            <a:ext cx="2438400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User\Desktop\Рисунок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115" y="4888397"/>
            <a:ext cx="2895600" cy="161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Рисунок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855" y="4578835"/>
            <a:ext cx="2627313" cy="1925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5480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17637" y="332656"/>
            <a:ext cx="447468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Сравнительный анализ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270470839"/>
              </p:ext>
            </p:extLst>
          </p:nvPr>
        </p:nvGraphicFramePr>
        <p:xfrm>
          <a:off x="323528" y="1052736"/>
          <a:ext cx="5544616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925385136"/>
              </p:ext>
            </p:extLst>
          </p:nvPr>
        </p:nvGraphicFramePr>
        <p:xfrm>
          <a:off x="251520" y="3501008"/>
          <a:ext cx="4608512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31326927"/>
              </p:ext>
            </p:extLst>
          </p:nvPr>
        </p:nvGraphicFramePr>
        <p:xfrm>
          <a:off x="3923928" y="3573016"/>
          <a:ext cx="4920208" cy="2104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15950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4703E0ED-CC28-4745-B900-4ADD8DC3C149}"/>
              </a:ext>
            </a:extLst>
          </p:cNvPr>
          <p:cNvSpPr/>
          <p:nvPr/>
        </p:nvSpPr>
        <p:spPr>
          <a:xfrm>
            <a:off x="2555776" y="188640"/>
            <a:ext cx="352968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Кадровые условия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F8001F6A-90B5-4DF2-AA66-03596FC0DA6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065" t="13877" r="5321" b="41242"/>
          <a:stretch/>
        </p:blipFill>
        <p:spPr>
          <a:xfrm>
            <a:off x="467544" y="803250"/>
            <a:ext cx="4752528" cy="29523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20072" y="3933056"/>
            <a:ext cx="345638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Педагогический состав </a:t>
            </a:r>
            <a:r>
              <a:rPr lang="ru-RU" i="1" dirty="0" smtClean="0">
                <a:solidFill>
                  <a:srgbClr val="002060"/>
                </a:solidFill>
              </a:rPr>
              <a:t>– 23 педагога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Профессиональная переподготовка </a:t>
            </a:r>
            <a:r>
              <a:rPr lang="ru-RU" i="1" dirty="0" smtClean="0">
                <a:solidFill>
                  <a:srgbClr val="002060"/>
                </a:solidFill>
              </a:rPr>
              <a:t>– 7 педагогов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Курсы повышения квалификации </a:t>
            </a:r>
            <a:r>
              <a:rPr lang="ru-RU" i="1" dirty="0" smtClean="0">
                <a:solidFill>
                  <a:srgbClr val="002060"/>
                </a:solidFill>
              </a:rPr>
              <a:t>– 18 педагогов ( с периодичностью раз в три года на базе </a:t>
            </a:r>
            <a:r>
              <a:rPr lang="ru-RU" i="1" dirty="0" err="1" smtClean="0">
                <a:solidFill>
                  <a:srgbClr val="002060"/>
                </a:solidFill>
              </a:rPr>
              <a:t>ИПКи</a:t>
            </a:r>
            <a:r>
              <a:rPr lang="ru-RU" i="1" dirty="0" smtClean="0">
                <a:solidFill>
                  <a:srgbClr val="002060"/>
                </a:solidFill>
              </a:rPr>
              <a:t> ППРО ТО, а также НИИ «Воспитатели России»)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3074" name="Picture 2" descr="D:\2019-2020 учебный год\сведения по педагогам\электронные сканы документов сотрудников\Горячева\копии документов\курсы удост.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5460" y="549594"/>
            <a:ext cx="2444982" cy="1729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9" t="19260" r="35007" b="8010"/>
          <a:stretch/>
        </p:blipFill>
        <p:spPr bwMode="auto">
          <a:xfrm>
            <a:off x="5508104" y="2009427"/>
            <a:ext cx="2445807" cy="1746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4" t="20904" r="33217" b="6214"/>
          <a:stretch/>
        </p:blipFill>
        <p:spPr bwMode="auto">
          <a:xfrm>
            <a:off x="2350480" y="3501008"/>
            <a:ext cx="2736304" cy="1917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6" t="19978" r="32419" b="7160"/>
          <a:stretch/>
        </p:blipFill>
        <p:spPr bwMode="auto">
          <a:xfrm>
            <a:off x="513561" y="4673183"/>
            <a:ext cx="2669370" cy="1790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4034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15E6188D-242A-4D97-9213-660DBAE9EBB2}"/>
              </a:ext>
            </a:extLst>
          </p:cNvPr>
          <p:cNvSpPr/>
          <p:nvPr/>
        </p:nvSpPr>
        <p:spPr>
          <a:xfrm>
            <a:off x="1681218" y="332656"/>
            <a:ext cx="605845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Модель воспитывающей культурной среды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CB0DBB1F-049D-4494-97AD-809AEFF6B7B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163" t="16400" r="23226" b="22001"/>
          <a:stretch/>
        </p:blipFill>
        <p:spPr>
          <a:xfrm>
            <a:off x="323529" y="794320"/>
            <a:ext cx="8648972" cy="5731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960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D564AB77-0499-4069-A9B9-7B37C79CD253}"/>
              </a:ext>
            </a:extLst>
          </p:cNvPr>
          <p:cNvSpPr/>
          <p:nvPr/>
        </p:nvSpPr>
        <p:spPr>
          <a:xfrm>
            <a:off x="1437559" y="404664"/>
            <a:ext cx="626889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Управление воспитательной системой ДО по </a:t>
            </a:r>
          </a:p>
          <a:p>
            <a:pPr algn="ctr"/>
            <a:r>
              <a:rPr lang="ru-RU" sz="2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созданию музейных экспозиций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DE4B5B73-A944-4E30-BAE1-E695BA6F98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28" t="26592" r="67847" b="60622"/>
          <a:stretch/>
        </p:blipFill>
        <p:spPr>
          <a:xfrm>
            <a:off x="1437559" y="2178667"/>
            <a:ext cx="2088232" cy="830998"/>
          </a:xfrm>
          <a:prstGeom prst="rect">
            <a:avLst/>
          </a:prstGeom>
        </p:spPr>
      </p:pic>
      <p:graphicFrame>
        <p:nvGraphicFramePr>
          <p:cNvPr id="6" name="Таблица 6">
            <a:extLst>
              <a:ext uri="{FF2B5EF4-FFF2-40B4-BE49-F238E27FC236}">
                <a16:creationId xmlns="" xmlns:a16="http://schemas.microsoft.com/office/drawing/2014/main" id="{259F8C47-7F33-4638-A7BD-B71A0AE1A6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295200"/>
              </p:ext>
            </p:extLst>
          </p:nvPr>
        </p:nvGraphicFramePr>
        <p:xfrm>
          <a:off x="1187624" y="1311120"/>
          <a:ext cx="367240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2408">
                  <a:extLst>
                    <a:ext uri="{9D8B030D-6E8A-4147-A177-3AD203B41FA5}">
                      <a16:colId xmlns="" xmlns:a16="http://schemas.microsoft.com/office/drawing/2014/main" val="36848879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Уровни управления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84752345"/>
                  </a:ext>
                </a:extLst>
              </a:tr>
            </a:tbl>
          </a:graphicData>
        </a:graphic>
      </p:graphicFrame>
      <p:sp>
        <p:nvSpPr>
          <p:cNvPr id="8" name="Стрелка: вниз 7">
            <a:extLst>
              <a:ext uri="{FF2B5EF4-FFF2-40B4-BE49-F238E27FC236}">
                <a16:creationId xmlns="" xmlns:a16="http://schemas.microsoft.com/office/drawing/2014/main" id="{C36A4A6E-C6FC-47B2-BD7E-5863A7890E8F}"/>
              </a:ext>
            </a:extLst>
          </p:cNvPr>
          <p:cNvSpPr/>
          <p:nvPr/>
        </p:nvSpPr>
        <p:spPr>
          <a:xfrm>
            <a:off x="2339752" y="1757419"/>
            <a:ext cx="360040" cy="4212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="" xmlns:a16="http://schemas.microsoft.com/office/drawing/2014/main" id="{1E457666-FF21-4ECA-9994-A046FCAB2558}"/>
              </a:ext>
            </a:extLst>
          </p:cNvPr>
          <p:cNvSpPr/>
          <p:nvPr/>
        </p:nvSpPr>
        <p:spPr>
          <a:xfrm>
            <a:off x="3419872" y="2178668"/>
            <a:ext cx="2304256" cy="83099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>
                <a:solidFill>
                  <a:srgbClr val="C0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заместитель директора по дошкольной работе, Совет педагогов, Совет родителей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="" xmlns:a16="http://schemas.microsoft.com/office/drawing/2014/main" id="{C97A7906-65D6-48B0-B67B-7906D778F081}"/>
              </a:ext>
            </a:extLst>
          </p:cNvPr>
          <p:cNvSpPr/>
          <p:nvPr/>
        </p:nvSpPr>
        <p:spPr>
          <a:xfrm>
            <a:off x="5618210" y="2420888"/>
            <a:ext cx="3274269" cy="83099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>
                <a:solidFill>
                  <a:srgbClr val="C0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ежегодно утверждается годовой план работы дошкольных групп, рабочая программа воспитания, вносятся корректировки в программу «Родничок»</a:t>
            </a:r>
            <a:endParaRPr lang="ru-RU" sz="1200" b="1" i="1" dirty="0">
              <a:solidFill>
                <a:srgbClr val="C000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C374C7CC-9D74-4C51-B2E4-38B6F95B26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28" t="47274" r="67846" b="42244"/>
          <a:stretch/>
        </p:blipFill>
        <p:spPr>
          <a:xfrm>
            <a:off x="1785125" y="3553112"/>
            <a:ext cx="2088232" cy="681172"/>
          </a:xfrm>
          <a:prstGeom prst="rect">
            <a:avLst/>
          </a:prstGeom>
        </p:spPr>
      </p:pic>
      <p:sp>
        <p:nvSpPr>
          <p:cNvPr id="12" name="Стрелка: вниз 11">
            <a:extLst>
              <a:ext uri="{FF2B5EF4-FFF2-40B4-BE49-F238E27FC236}">
                <a16:creationId xmlns="" xmlns:a16="http://schemas.microsoft.com/office/drawing/2014/main" id="{3C4752C1-FEAB-4A01-92DF-5990BFC0C027}"/>
              </a:ext>
            </a:extLst>
          </p:cNvPr>
          <p:cNvSpPr/>
          <p:nvPr/>
        </p:nvSpPr>
        <p:spPr>
          <a:xfrm>
            <a:off x="2843808" y="3100012"/>
            <a:ext cx="360040" cy="4212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="" xmlns:a16="http://schemas.microsoft.com/office/drawing/2014/main" id="{26515C69-3682-4C00-ABD7-3629654C4891}"/>
              </a:ext>
            </a:extLst>
          </p:cNvPr>
          <p:cNvSpPr/>
          <p:nvPr/>
        </p:nvSpPr>
        <p:spPr>
          <a:xfrm>
            <a:off x="3707904" y="3567277"/>
            <a:ext cx="2304256" cy="68117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>
                <a:solidFill>
                  <a:srgbClr val="00B05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методическая служба, творческая группа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="" xmlns:a16="http://schemas.microsoft.com/office/drawing/2014/main" id="{02252AF4-6774-4151-955A-4C508B2A7683}"/>
              </a:ext>
            </a:extLst>
          </p:cNvPr>
          <p:cNvSpPr/>
          <p:nvPr/>
        </p:nvSpPr>
        <p:spPr>
          <a:xfrm>
            <a:off x="5693849" y="3606116"/>
            <a:ext cx="3274269" cy="166661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dirty="0">
                <a:solidFill>
                  <a:srgbClr val="00B050"/>
                </a:solidFill>
              </a:rPr>
              <a:t>разрабатывает и реализует тактику развития дошкольной организации, отвечают за организацию конкретных действий  по основным направлениям функционирования дошкольной организации, планируется работа по основным ключевым делам, разрабатываются и утверждаются мероприятия тематических мероприятий</a:t>
            </a:r>
            <a:endParaRPr lang="ru-RU" sz="1200" b="1" i="1" dirty="0">
              <a:solidFill>
                <a:srgbClr val="00B05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E3028E4B-69AE-4B32-A007-6B0E61D11B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440" t="72160" r="66224" b="13436"/>
          <a:stretch/>
        </p:blipFill>
        <p:spPr>
          <a:xfrm>
            <a:off x="1943708" y="4791896"/>
            <a:ext cx="2160240" cy="936104"/>
          </a:xfrm>
          <a:prstGeom prst="rect">
            <a:avLst/>
          </a:prstGeom>
        </p:spPr>
      </p:pic>
      <p:sp>
        <p:nvSpPr>
          <p:cNvPr id="16" name="Стрелка: вниз 15">
            <a:extLst>
              <a:ext uri="{FF2B5EF4-FFF2-40B4-BE49-F238E27FC236}">
                <a16:creationId xmlns="" xmlns:a16="http://schemas.microsoft.com/office/drawing/2014/main" id="{31015DEE-9B1C-48CD-83DB-C9C67E994354}"/>
              </a:ext>
            </a:extLst>
          </p:cNvPr>
          <p:cNvSpPr/>
          <p:nvPr/>
        </p:nvSpPr>
        <p:spPr>
          <a:xfrm>
            <a:off x="3090112" y="4309549"/>
            <a:ext cx="360040" cy="4212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="" xmlns:a16="http://schemas.microsoft.com/office/drawing/2014/main" id="{17FF2D9C-FEEC-4C59-B4FE-08BC588717BD}"/>
              </a:ext>
            </a:extLst>
          </p:cNvPr>
          <p:cNvSpPr/>
          <p:nvPr/>
        </p:nvSpPr>
        <p:spPr>
          <a:xfrm>
            <a:off x="3707904" y="5448512"/>
            <a:ext cx="1772013" cy="681173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>
                <a:solidFill>
                  <a:schemeClr val="tx2">
                    <a:lumMod val="50000"/>
                  </a:schemeClr>
                </a:solidFill>
              </a:rPr>
              <a:t>педагоги дошкольной организации</a:t>
            </a:r>
            <a:endParaRPr lang="ru-RU" sz="1200" b="1" i="1" dirty="0">
              <a:solidFill>
                <a:schemeClr val="tx2">
                  <a:lumMod val="50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="" xmlns:a16="http://schemas.microsoft.com/office/drawing/2014/main" id="{EEC0FBCE-C676-406A-A454-748A4E665D03}"/>
              </a:ext>
            </a:extLst>
          </p:cNvPr>
          <p:cNvSpPr/>
          <p:nvPr/>
        </p:nvSpPr>
        <p:spPr>
          <a:xfrm>
            <a:off x="5411851" y="5387413"/>
            <a:ext cx="3048581" cy="1137931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непосредственные исполнители стратегии и тактики функционирования, разрабатывается методическое и другое обеспечение проведения конкретных мероприятий, корректируется план работы</a:t>
            </a:r>
            <a:endParaRPr lang="ru-RU" sz="1200" b="1" i="1" dirty="0">
              <a:solidFill>
                <a:schemeClr val="tx2">
                  <a:lumMod val="50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80686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7344D524-C8AE-464C-91F6-A3F60CAA6F47}"/>
              </a:ext>
            </a:extLst>
          </p:cNvPr>
          <p:cNvSpPr/>
          <p:nvPr/>
        </p:nvSpPr>
        <p:spPr>
          <a:xfrm>
            <a:off x="899592" y="332656"/>
            <a:ext cx="797583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</a:rPr>
              <a:t>Приоритетное направление – патриотическое воспитание</a:t>
            </a:r>
          </a:p>
        </p:txBody>
      </p:sp>
      <p:pic>
        <p:nvPicPr>
          <p:cNvPr id="10" name="Picture 4">
            <a:extLst>
              <a:ext uri="{FF2B5EF4-FFF2-40B4-BE49-F238E27FC236}">
                <a16:creationId xmlns="" xmlns:a16="http://schemas.microsoft.com/office/drawing/2014/main" id="{8F494CCD-9FF8-4119-92DD-848FB69BC8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l="21619" t="25390" r="14994" b="67773"/>
          <a:stretch/>
        </p:blipFill>
        <p:spPr bwMode="auto">
          <a:xfrm>
            <a:off x="1611147" y="888524"/>
            <a:ext cx="65527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>
            <a:extLst>
              <a:ext uri="{FF2B5EF4-FFF2-40B4-BE49-F238E27FC236}">
                <a16:creationId xmlns="" xmlns:a16="http://schemas.microsoft.com/office/drawing/2014/main" id="{11212ECB-04C8-404E-A04F-134F53C505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l="69940" t="58905" r="8467" b="9103"/>
          <a:stretch/>
        </p:blipFill>
        <p:spPr bwMode="auto">
          <a:xfrm>
            <a:off x="495023" y="1728503"/>
            <a:ext cx="223224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Свиток: горизонтальный 12">
            <a:extLst>
              <a:ext uri="{FF2B5EF4-FFF2-40B4-BE49-F238E27FC236}">
                <a16:creationId xmlns="" xmlns:a16="http://schemas.microsoft.com/office/drawing/2014/main" id="{FB2BB4CB-98F3-440F-AAC3-2049D80B2F21}"/>
              </a:ext>
            </a:extLst>
          </p:cNvPr>
          <p:cNvSpPr/>
          <p:nvPr/>
        </p:nvSpPr>
        <p:spPr>
          <a:xfrm>
            <a:off x="5796136" y="2959014"/>
            <a:ext cx="2660994" cy="1190066"/>
          </a:xfrm>
          <a:prstGeom prst="horizontalScroll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>
                <a:solidFill>
                  <a:srgbClr val="002060"/>
                </a:solidFill>
              </a:rPr>
              <a:t>Муниципальная инновационная площадка  по приобщению детей к истокам русской национальной культуры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="" xmlns:a16="http://schemas.microsoft.com/office/drawing/2014/main" id="{9DA305B9-938F-4241-8198-F87BCA328E38}"/>
              </a:ext>
            </a:extLst>
          </p:cNvPr>
          <p:cNvSpPr/>
          <p:nvPr/>
        </p:nvSpPr>
        <p:spPr>
          <a:xfrm>
            <a:off x="2182599" y="4882477"/>
            <a:ext cx="1512168" cy="79208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>
                <a:solidFill>
                  <a:schemeClr val="accent6">
                    <a:lumMod val="50000"/>
                  </a:schemeClr>
                </a:solidFill>
              </a:rPr>
              <a:t>Рабочая программа воспитания</a:t>
            </a:r>
          </a:p>
        </p:txBody>
      </p:sp>
      <p:sp>
        <p:nvSpPr>
          <p:cNvPr id="17" name="Волна 16">
            <a:extLst>
              <a:ext uri="{FF2B5EF4-FFF2-40B4-BE49-F238E27FC236}">
                <a16:creationId xmlns="" xmlns:a16="http://schemas.microsoft.com/office/drawing/2014/main" id="{55EF8521-D3B3-4245-A726-BE5160A47044}"/>
              </a:ext>
            </a:extLst>
          </p:cNvPr>
          <p:cNvSpPr/>
          <p:nvPr/>
        </p:nvSpPr>
        <p:spPr>
          <a:xfrm>
            <a:off x="5144762" y="5339145"/>
            <a:ext cx="2307558" cy="1404475"/>
          </a:xfrm>
          <a:prstGeom prst="wav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>
                <a:solidFill>
                  <a:schemeClr val="accent2">
                    <a:lumMod val="50000"/>
                  </a:schemeClr>
                </a:solidFill>
              </a:rPr>
              <a:t>Программа «Родничок» по нравственно-патриотическому воспитанию дошкольников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93E29819-85CC-4520-B797-DC82BBB7FECC}"/>
              </a:ext>
            </a:extLst>
          </p:cNvPr>
          <p:cNvSpPr/>
          <p:nvPr/>
        </p:nvSpPr>
        <p:spPr>
          <a:xfrm>
            <a:off x="441271" y="5820290"/>
            <a:ext cx="34826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02060"/>
                </a:solidFill>
                <a:hlinkClick r:id="rId4"/>
              </a:rPr>
              <a:t>https://drive.google.com/drive/folders/1v-ZVv6FRqzJYUs_Ns_C2ISgvq8u9z8Qw?usp=sharing</a:t>
            </a:r>
            <a:r>
              <a:rPr lang="ru-RU" sz="1200" dirty="0">
                <a:solidFill>
                  <a:srgbClr val="002060"/>
                </a:solidFill>
                <a:hlinkClick r:id="rId4"/>
              </a:rPr>
              <a:t>-</a:t>
            </a:r>
            <a:r>
              <a:rPr lang="ru-RU" sz="1200" dirty="0">
                <a:solidFill>
                  <a:srgbClr val="002060"/>
                </a:solidFill>
              </a:rPr>
              <a:t> ссылка на интерактивную экскурсию по музею «Родничок»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99" t="17435" r="47460" b="7128"/>
          <a:stretch/>
        </p:blipFill>
        <p:spPr bwMode="auto">
          <a:xfrm>
            <a:off x="3694767" y="4149080"/>
            <a:ext cx="1367068" cy="1892302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" name="Picture 2" descr="C:\Users\User\Desktop\Рисунок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634" y="1569725"/>
            <a:ext cx="2230437" cy="151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Рисунок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712" y="1728503"/>
            <a:ext cx="1804987" cy="2090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Рисунок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633" y="4056183"/>
            <a:ext cx="2230437" cy="1652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1692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ACB163DC-A1F1-4DBD-B380-6F9E53AC3B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517" r="10851" b="79443"/>
          <a:stretch/>
        </p:blipFill>
        <p:spPr>
          <a:xfrm>
            <a:off x="503548" y="188640"/>
            <a:ext cx="8136904" cy="1307132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4AB35078-30A5-40DA-897A-F18535D0E2E1}"/>
              </a:ext>
            </a:extLst>
          </p:cNvPr>
          <p:cNvSpPr/>
          <p:nvPr/>
        </p:nvSpPr>
        <p:spPr>
          <a:xfrm>
            <a:off x="486263" y="1495772"/>
            <a:ext cx="815418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FF0000"/>
                </a:solidFill>
                <a:latin typeface="Monotype Corsiva" panose="03010101010201010101" pitchFamily="66" charset="0"/>
              </a:rPr>
              <a:t>Отличительная особенность реализации воспитательно-образовательного процесса посредством программы «Родничок» – это её развивающая функция, обеспечивающая становление личности ребенка и ориентирующая педагога на его индивидуальные особенности, что соответствует современной научной «Концепции дошкольного воспитания» (авторы В. В. Давыдов, В. А. Петровский и др.) о признании самоценности дошкольного периода детства.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433E9E32-4DA8-4548-8BB1-D61227A36E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38" t="19597" r="2738" b="23954"/>
          <a:stretch/>
        </p:blipFill>
        <p:spPr>
          <a:xfrm>
            <a:off x="323528" y="3189467"/>
            <a:ext cx="4824536" cy="3479893"/>
          </a:xfrm>
          <a:prstGeom prst="rect">
            <a:avLst/>
          </a:prstGeom>
        </p:spPr>
      </p:pic>
      <p:sp>
        <p:nvSpPr>
          <p:cNvPr id="7" name="Овал 6">
            <a:extLst>
              <a:ext uri="{FF2B5EF4-FFF2-40B4-BE49-F238E27FC236}">
                <a16:creationId xmlns="" xmlns:a16="http://schemas.microsoft.com/office/drawing/2014/main" id="{1F9315FA-A93E-481C-AFA5-6770B490849C}"/>
              </a:ext>
            </a:extLst>
          </p:cNvPr>
          <p:cNvSpPr/>
          <p:nvPr/>
        </p:nvSpPr>
        <p:spPr>
          <a:xfrm>
            <a:off x="683568" y="2819210"/>
            <a:ext cx="1728192" cy="609789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>
                <a:solidFill>
                  <a:schemeClr val="tx2">
                    <a:lumMod val="50000"/>
                  </a:schemeClr>
                </a:solidFill>
              </a:rPr>
              <a:t>Принципы</a:t>
            </a:r>
          </a:p>
        </p:txBody>
      </p:sp>
      <p:sp>
        <p:nvSpPr>
          <p:cNvPr id="8" name="Овал 7">
            <a:extLst>
              <a:ext uri="{FF2B5EF4-FFF2-40B4-BE49-F238E27FC236}">
                <a16:creationId xmlns="" xmlns:a16="http://schemas.microsoft.com/office/drawing/2014/main" id="{35689810-77E2-495A-BDED-230591311B22}"/>
              </a:ext>
            </a:extLst>
          </p:cNvPr>
          <p:cNvSpPr/>
          <p:nvPr/>
        </p:nvSpPr>
        <p:spPr>
          <a:xfrm>
            <a:off x="6156176" y="2637862"/>
            <a:ext cx="1728192" cy="609789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>
                <a:solidFill>
                  <a:schemeClr val="tx2">
                    <a:lumMod val="50000"/>
                  </a:schemeClr>
                </a:solidFill>
              </a:rPr>
              <a:t>Подходы</a:t>
            </a:r>
          </a:p>
        </p:txBody>
      </p:sp>
      <p:sp>
        <p:nvSpPr>
          <p:cNvPr id="9" name="Свиток: вертикальный 8">
            <a:extLst>
              <a:ext uri="{FF2B5EF4-FFF2-40B4-BE49-F238E27FC236}">
                <a16:creationId xmlns="" xmlns:a16="http://schemas.microsoft.com/office/drawing/2014/main" id="{B9DA701F-9AEB-4BDD-BA09-CF61B7DFC0D2}"/>
              </a:ext>
            </a:extLst>
          </p:cNvPr>
          <p:cNvSpPr/>
          <p:nvPr/>
        </p:nvSpPr>
        <p:spPr>
          <a:xfrm>
            <a:off x="5535730" y="3244939"/>
            <a:ext cx="2808312" cy="1264181"/>
          </a:xfrm>
          <a:prstGeom prst="verticalScroll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>
                <a:solidFill>
                  <a:srgbClr val="00B050"/>
                </a:solidFill>
              </a:rPr>
              <a:t>1.Культурно-исторический подход.</a:t>
            </a:r>
          </a:p>
          <a:p>
            <a:pPr algn="just"/>
            <a:r>
              <a:rPr lang="ru-RU" sz="1400" dirty="0">
                <a:solidFill>
                  <a:srgbClr val="00B050"/>
                </a:solidFill>
              </a:rPr>
              <a:t>2. Личностный подход.</a:t>
            </a:r>
          </a:p>
          <a:p>
            <a:pPr algn="just"/>
            <a:r>
              <a:rPr lang="ru-RU" sz="1400" dirty="0">
                <a:solidFill>
                  <a:srgbClr val="00B050"/>
                </a:solidFill>
              </a:rPr>
              <a:t>3. Деятельностный подход.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74E721F4-C6D7-4995-A067-5A5BA652FF62}"/>
              </a:ext>
            </a:extLst>
          </p:cNvPr>
          <p:cNvSpPr/>
          <p:nvPr/>
        </p:nvSpPr>
        <p:spPr>
          <a:xfrm>
            <a:off x="5184068" y="4725144"/>
            <a:ext cx="36724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>
                <a:solidFill>
                  <a:srgbClr val="C00000"/>
                </a:solidFill>
              </a:rPr>
              <a:t>Воспитательная работа  построена на позициях гуманно-личностного отношения к ребенку и направлена на его всестороннее развитие, формирование духовных и общечеловеческих ценностей, а также принципе </a:t>
            </a:r>
            <a:r>
              <a:rPr lang="ru-RU" sz="1200" b="1" dirty="0" err="1">
                <a:solidFill>
                  <a:srgbClr val="C00000"/>
                </a:solidFill>
              </a:rPr>
              <a:t>культуросообразности</a:t>
            </a:r>
            <a:r>
              <a:rPr lang="ru-RU" sz="1200" b="1" dirty="0">
                <a:solidFill>
                  <a:srgbClr val="C00000"/>
                </a:solidFill>
              </a:rPr>
              <a:t>. Реализация этого принципа обеспечивает учет национальных ценностей и традиций, восполняет недостатки духовно-нравственного и эмоционального воспитания. </a:t>
            </a:r>
          </a:p>
        </p:txBody>
      </p:sp>
    </p:spTree>
    <p:extLst>
      <p:ext uri="{BB962C8B-B14F-4D97-AF65-F5344CB8AC3E}">
        <p14:creationId xmlns:p14="http://schemas.microsoft.com/office/powerpoint/2010/main" val="2459650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E02AF497-EC9C-4DB6-9823-A7345DCC12B0}"/>
              </a:ext>
            </a:extLst>
          </p:cNvPr>
          <p:cNvSpPr/>
          <p:nvPr/>
        </p:nvSpPr>
        <p:spPr>
          <a:xfrm>
            <a:off x="2277942" y="188640"/>
            <a:ext cx="458811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Функционирование модели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EE645818-8CDB-47F9-AA8E-4CB0EC990A0E}"/>
              </a:ext>
            </a:extLst>
          </p:cNvPr>
          <p:cNvSpPr/>
          <p:nvPr/>
        </p:nvSpPr>
        <p:spPr>
          <a:xfrm>
            <a:off x="287523" y="740706"/>
            <a:ext cx="856895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>
                <a:solidFill>
                  <a:srgbClr val="002060"/>
                </a:solidFill>
              </a:rPr>
              <a:t>Организация и проведение различных видов совместной и непрерывной образовательной деятельности педагога с детьми осуществляются в музейных экспозициях: «Герои - земляки. Легендарный крейсер «Варяг», «Русская изба», «Л.Н. Толстой и дети», «Волшебный лоскуток», «</a:t>
            </a:r>
            <a:r>
              <a:rPr lang="ru-RU" sz="1400" i="1" dirty="0" err="1">
                <a:solidFill>
                  <a:srgbClr val="002060"/>
                </a:solidFill>
              </a:rPr>
              <a:t>Забавушка</a:t>
            </a:r>
            <a:r>
              <a:rPr lang="ru-RU" sz="1400" i="1" dirty="0">
                <a:solidFill>
                  <a:srgbClr val="002060"/>
                </a:solidFill>
              </a:rPr>
              <a:t>», «Пряничный домик», «</a:t>
            </a:r>
            <a:r>
              <a:rPr lang="ru-RU" sz="1400" i="1" dirty="0" err="1">
                <a:solidFill>
                  <a:srgbClr val="002060"/>
                </a:solidFill>
              </a:rPr>
              <a:t>Туляночка</a:t>
            </a:r>
            <a:r>
              <a:rPr lang="ru-RU" sz="1400" i="1" dirty="0">
                <a:solidFill>
                  <a:srgbClr val="002060"/>
                </a:solidFill>
              </a:rPr>
              <a:t>», «Прозрачная элегия. В.А. Жуковский», «Тула историческая. Из глубины веков», «</a:t>
            </a:r>
            <a:r>
              <a:rPr lang="ru-RU" sz="1400" i="1" dirty="0" err="1">
                <a:solidFill>
                  <a:srgbClr val="002060"/>
                </a:solidFill>
              </a:rPr>
              <a:t>Россияночка</a:t>
            </a:r>
            <a:r>
              <a:rPr lang="ru-RU" sz="1400" i="1" dirty="0">
                <a:solidFill>
                  <a:srgbClr val="002060"/>
                </a:solidFill>
              </a:rPr>
              <a:t>», начиная со среднего возраста.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AE96657A-E135-47B7-AFE2-AC95AB95AF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313" t="13600" r="29525" b="12201"/>
          <a:stretch/>
        </p:blipFill>
        <p:spPr>
          <a:xfrm>
            <a:off x="441737" y="1952172"/>
            <a:ext cx="4400599" cy="457317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4DBD8839-BDF7-4085-9236-D09411E8732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9526" t="9401" r="29525" b="5201"/>
          <a:stretch/>
        </p:blipFill>
        <p:spPr>
          <a:xfrm>
            <a:off x="4957847" y="2042513"/>
            <a:ext cx="3744416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991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="" xmlns:a16="http://schemas.microsoft.com/office/drawing/2014/main" id="{2DB51D7B-4E41-4C95-8406-96C851DE1201}"/>
              </a:ext>
            </a:extLst>
          </p:cNvPr>
          <p:cNvSpPr/>
          <p:nvPr/>
        </p:nvSpPr>
        <p:spPr>
          <a:xfrm>
            <a:off x="827584" y="260648"/>
            <a:ext cx="7704856" cy="122413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Работа в каждой музейной экспозиции построена на основе перспективного планирования, которое представлено по месяцам в средней, старшей и подготовительной к школе группах: презентации, проекты, конспекты. 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="" xmlns:a16="http://schemas.microsoft.com/office/drawing/2014/main" id="{4F99E7E9-E9EB-4E99-890C-9214DEDB9B4E}"/>
              </a:ext>
            </a:extLst>
          </p:cNvPr>
          <p:cNvSpPr/>
          <p:nvPr/>
        </p:nvSpPr>
        <p:spPr>
          <a:xfrm>
            <a:off x="611560" y="4947567"/>
            <a:ext cx="7704856" cy="151216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Планирование разработано с учетом интеграции образовательных областей. Введение похожих тем в различных возрастных группах обеспечивает достижение единства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воспиательных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 целей и преемственности в детском развитии на протяжении всего дошкольного возраста, органичное развитие детей в соответствии с их индивидуальными возможностями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F7AFF002-3128-4646-AC6B-9F6E17ECF0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525" t="12200" r="25588" b="5201"/>
          <a:stretch/>
        </p:blipFill>
        <p:spPr>
          <a:xfrm>
            <a:off x="467544" y="1628363"/>
            <a:ext cx="2993130" cy="30981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49831B09-614F-4362-BF4C-BCBA386EEE3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163" t="8001" r="25588" b="5201"/>
          <a:stretch/>
        </p:blipFill>
        <p:spPr>
          <a:xfrm>
            <a:off x="3460672" y="1579857"/>
            <a:ext cx="2880321" cy="297633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B6810243-DDCE-4356-BF68-2594F411437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7163" t="8001" r="25588" b="5201"/>
          <a:stretch/>
        </p:blipFill>
        <p:spPr>
          <a:xfrm>
            <a:off x="6453802" y="2013779"/>
            <a:ext cx="2346067" cy="242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834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12DF3718-2687-4735-8BFE-4B15CD02BD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524" y="661798"/>
            <a:ext cx="8568952" cy="5534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2598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="" xmlns:a16="http://schemas.microsoft.com/office/drawing/2014/main" id="{0997C623-42D4-4F0C-B3AD-164B42F621D2}"/>
              </a:ext>
            </a:extLst>
          </p:cNvPr>
          <p:cNvSpPr/>
          <p:nvPr/>
        </p:nvSpPr>
        <p:spPr>
          <a:xfrm>
            <a:off x="323528" y="188640"/>
            <a:ext cx="5040560" cy="158417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</a:rPr>
              <a:t>Воспитательные мероприятия, события из жизни дошкольной организации отражены на сайте  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  <a:hlinkClick r:id="rId3"/>
              </a:rPr>
              <a:t>https://co31tula.ru/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</a:rPr>
              <a:t>, учебный корпус 5 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</a:rPr>
              <a:t>https://co31tula.ru/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</a:rPr>
              <a:t>uchebnye-korpusa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</a:rPr>
              <a:t>/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</a:rPr>
              <a:t>uchebnyj-korpus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</a:rPr>
              <a:t>-№5/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076" name="Picture 4">
            <a:extLst>
              <a:ext uri="{FF2B5EF4-FFF2-40B4-BE49-F238E27FC236}">
                <a16:creationId xmlns="" xmlns:a16="http://schemas.microsoft.com/office/drawing/2014/main" id="{5ADC7A31-AC81-4728-9D73-D5FCFC6B3C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3" t="6574" r="5113" b="12177"/>
          <a:stretch/>
        </p:blipFill>
        <p:spPr bwMode="auto">
          <a:xfrm>
            <a:off x="5580112" y="692696"/>
            <a:ext cx="2880320" cy="14654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E1635345-0A53-4632-B847-E6BFEA3E78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2673" y="2186354"/>
            <a:ext cx="2068293" cy="3676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>
            <a:extLst>
              <a:ext uri="{FF2B5EF4-FFF2-40B4-BE49-F238E27FC236}">
                <a16:creationId xmlns="" xmlns:a16="http://schemas.microsoft.com/office/drawing/2014/main" id="{5308F6B9-BA5B-4A53-912F-6654144A63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35" b="8149"/>
          <a:stretch/>
        </p:blipFill>
        <p:spPr bwMode="auto">
          <a:xfrm>
            <a:off x="3779912" y="2186355"/>
            <a:ext cx="2468211" cy="36909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="" xmlns:a16="http://schemas.microsoft.com/office/drawing/2014/main" id="{2A914B60-4A03-413D-9E78-57585B8AF7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3" t="3771" r="5900" b="13579"/>
          <a:stretch/>
        </p:blipFill>
        <p:spPr bwMode="auto">
          <a:xfrm>
            <a:off x="503034" y="1887519"/>
            <a:ext cx="2952328" cy="15414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>
            <a:extLst>
              <a:ext uri="{FF2B5EF4-FFF2-40B4-BE49-F238E27FC236}">
                <a16:creationId xmlns="" xmlns:a16="http://schemas.microsoft.com/office/drawing/2014/main" id="{15BF4CE2-D8C1-46D4-9569-3C50F89C8A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329" y="3429000"/>
            <a:ext cx="2931727" cy="14908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>
            <a:extLst>
              <a:ext uri="{FF2B5EF4-FFF2-40B4-BE49-F238E27FC236}">
                <a16:creationId xmlns="" xmlns:a16="http://schemas.microsoft.com/office/drawing/2014/main" id="{4851F60A-511A-4D76-BB15-3AC4A01E10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6" t="4226" r="4326" b="6574"/>
          <a:stretch/>
        </p:blipFill>
        <p:spPr bwMode="auto">
          <a:xfrm>
            <a:off x="779612" y="5032742"/>
            <a:ext cx="2675750" cy="14983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6065887"/>
      </p:ext>
    </p:extLst>
  </p:cSld>
  <p:clrMapOvr>
    <a:masterClrMapping/>
  </p:clrMapOvr>
</p:sld>
</file>

<file path=ppt/theme/theme1.xml><?xml version="1.0" encoding="utf-8"?>
<a:theme xmlns:a="http://schemas.openxmlformats.org/drawingml/2006/main" name="Россия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Россия3</Template>
  <TotalTime>252</TotalTime>
  <Words>626</Words>
  <Application>Microsoft Office PowerPoint</Application>
  <PresentationFormat>Экран (4:3)</PresentationFormat>
  <Paragraphs>63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Россия3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Orla Maplen</dc:creator>
  <cp:lastModifiedBy>User</cp:lastModifiedBy>
  <cp:revision>37</cp:revision>
  <dcterms:created xsi:type="dcterms:W3CDTF">2017-04-13T11:18:25Z</dcterms:created>
  <dcterms:modified xsi:type="dcterms:W3CDTF">2022-03-18T07:13:53Z</dcterms:modified>
</cp:coreProperties>
</file>