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notesSlides/notesSlide4.xml" ContentType="application/vnd.openxmlformats-officedocument.presentationml.notesSlide+xml"/>
  <Override PartName="/ppt/notesSlides/_rels/notesSlide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media/image9.jpeg" ContentType="image/jpeg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</p:sldIdLst>
  <p:sldSz cx="12192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en-US" sz="3200" spc="-1" strike="noStrike">
                <a:solidFill>
                  <a:srgbClr val="000000"/>
                </a:solidFill>
                <a:latin typeface="Cambria Math"/>
              </a:rPr>
              <a:t>Для перемещения страницы щёлкните мышью</a:t>
            </a:r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E7122F58-A184-492C-9AFC-5679D2C7A241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</p:spPr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27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18A03404-A52B-42CB-89BD-1DC5E7F7B3D1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1523880" y="1122480"/>
            <a:ext cx="9143640" cy="11066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1523880" y="1122480"/>
            <a:ext cx="9143640" cy="11066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>
            <a:noAutofit/>
          </a:bodyPr>
          <a:p>
            <a:pPr algn="ctr">
              <a:lnSpc>
                <a:spcPct val="90000"/>
              </a:lnSpc>
            </a:pPr>
            <a:r>
              <a:rPr b="0" lang="en-US" sz="6000" spc="-1" strike="noStrike">
                <a:solidFill>
                  <a:srgbClr val="000000"/>
                </a:solidFill>
                <a:latin typeface="Calibri Light"/>
              </a:rPr>
              <a:t>Образец заголовка</a:t>
            </a:r>
            <a:endParaRPr b="0" lang="en-US" sz="60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E82B0533-430C-4406-B794-E8420E9149C6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24.2.21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09CC2FE2-DC00-45E3-A098-467629312CB0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Образец заголовка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>
            <a:noAutofit/>
          </a:bodyPr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lvl="1" marL="6858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en-US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738BBB4B-9851-4DBA-804B-DB7995A3A8C5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24.2.21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A1DF4536-8352-47A1-9A1B-19BE191A430C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2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2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2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2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2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jpeg"/><Relationship Id="rId3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image" Target="../media/image19.jpeg"/><Relationship Id="rId3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jpeg"/><Relationship Id="rId3" Type="http://schemas.openxmlformats.org/officeDocument/2006/relationships/slideLayout" Target="../slideLayouts/slideLayout2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1"/>
          <p:cNvSpPr/>
          <p:nvPr/>
        </p:nvSpPr>
        <p:spPr>
          <a:xfrm>
            <a:off x="2104560" y="490680"/>
            <a:ext cx="7569360" cy="1189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7200" spc="-1" strike="noStrike">
                <a:solidFill>
                  <a:srgbClr val="195869"/>
                </a:solidFill>
                <a:latin typeface="Calibri"/>
              </a:rPr>
              <a:t>Окружающий мир</a:t>
            </a:r>
            <a:endParaRPr b="0" lang="ru-RU" sz="7200" spc="-1" strike="noStrike">
              <a:latin typeface="Arial"/>
            </a:endParaRPr>
          </a:p>
        </p:txBody>
      </p:sp>
      <p:sp>
        <p:nvSpPr>
          <p:cNvPr id="89" name="CustomShape 2"/>
          <p:cNvSpPr/>
          <p:nvPr/>
        </p:nvSpPr>
        <p:spPr>
          <a:xfrm>
            <a:off x="1283040" y="5887800"/>
            <a:ext cx="8902800" cy="701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4000" spc="-1" strike="noStrike">
                <a:solidFill>
                  <a:srgbClr val="ffffff"/>
                </a:solidFill>
                <a:latin typeface="Calibri"/>
              </a:rPr>
              <a:t>Учитель: Михальчук Диана Викторовна</a:t>
            </a:r>
            <a:endParaRPr b="0" lang="ru-RU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Рисунок 2" descr=""/>
          <p:cNvPicPr/>
          <p:nvPr/>
        </p:nvPicPr>
        <p:blipFill>
          <a:blip r:embed="rId1"/>
          <a:srcRect l="69239" t="0" r="0" b="73113"/>
          <a:stretch/>
        </p:blipFill>
        <p:spPr>
          <a:xfrm>
            <a:off x="-311760" y="-536400"/>
            <a:ext cx="12634200" cy="7394040"/>
          </a:xfrm>
          <a:prstGeom prst="rect">
            <a:avLst/>
          </a:prstGeom>
          <a:ln>
            <a:noFill/>
          </a:ln>
        </p:spPr>
      </p:pic>
      <p:sp>
        <p:nvSpPr>
          <p:cNvPr id="104" name="CustomShape 1"/>
          <p:cNvSpPr/>
          <p:nvPr/>
        </p:nvSpPr>
        <p:spPr>
          <a:xfrm>
            <a:off x="-15480" y="2473920"/>
            <a:ext cx="12148920" cy="173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b="1" lang="ru-RU" sz="5400" spc="-1" strike="noStrike">
                <a:solidFill>
                  <a:srgbClr val="000000"/>
                </a:solidFill>
                <a:latin typeface="Calibri"/>
              </a:rPr>
              <a:t>Объект исследования – </a:t>
            </a:r>
            <a:r>
              <a:rPr b="1" lang="ru-RU" sz="5400" spc="-1" strike="noStrike">
                <a:solidFill>
                  <a:srgbClr val="1d9a78"/>
                </a:solidFill>
                <a:latin typeface="Calibri"/>
              </a:rPr>
              <a:t>вода</a:t>
            </a:r>
            <a:endParaRPr b="0" lang="ru-RU" sz="5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5400" spc="-1" strike="noStrike">
                <a:solidFill>
                  <a:srgbClr val="000000"/>
                </a:solidFill>
                <a:latin typeface="Calibri"/>
              </a:rPr>
              <a:t>Предмет исследования – </a:t>
            </a:r>
            <a:r>
              <a:rPr b="1" lang="ru-RU" sz="5400" spc="-1" strike="noStrike">
                <a:solidFill>
                  <a:srgbClr val="1d9a78"/>
                </a:solidFill>
                <a:latin typeface="Calibri"/>
              </a:rPr>
              <a:t>свойства воды</a:t>
            </a: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Рисунок 2" descr=""/>
          <p:cNvPicPr/>
          <p:nvPr/>
        </p:nvPicPr>
        <p:blipFill>
          <a:blip r:embed="rId1"/>
          <a:srcRect l="69239" t="0" r="0" b="73113"/>
          <a:stretch/>
        </p:blipFill>
        <p:spPr>
          <a:xfrm>
            <a:off x="-311760" y="-536400"/>
            <a:ext cx="12634200" cy="7394040"/>
          </a:xfrm>
          <a:prstGeom prst="rect">
            <a:avLst/>
          </a:prstGeom>
          <a:ln>
            <a:noFill/>
          </a:ln>
        </p:spPr>
      </p:pic>
      <p:graphicFrame>
        <p:nvGraphicFramePr>
          <p:cNvPr id="106" name="Table 1"/>
          <p:cNvGraphicFramePr/>
          <p:nvPr/>
        </p:nvGraphicFramePr>
        <p:xfrm>
          <a:off x="0" y="987120"/>
          <a:ext cx="12191760" cy="4440960"/>
        </p:xfrm>
        <a:graphic>
          <a:graphicData uri="http://schemas.openxmlformats.org/drawingml/2006/table">
            <a:tbl>
              <a:tblPr/>
              <a:tblGrid>
                <a:gridCol w="2031840"/>
                <a:gridCol w="2031840"/>
                <a:gridCol w="2621160"/>
                <a:gridCol w="1442520"/>
                <a:gridCol w="2031840"/>
                <a:gridCol w="2032560"/>
              </a:tblGrid>
              <a:tr h="2208960"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СВОЙСТВА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 algn="ctr"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0" lang="ru-RU" sz="3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Цвет </a:t>
                      </a:r>
                      <a:endParaRPr b="0" lang="ru-RU" sz="32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 algn="ctr"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0" lang="ru-RU" sz="3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Прозрачность</a:t>
                      </a:r>
                      <a:endParaRPr b="0" lang="ru-RU" sz="32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0" rIns="0" tIns="0" bIns="0">
                      <a:noAutofit/>
                    </a:bodyPr>
                    <a:p>
                      <a:pPr algn="ctr"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0" lang="ru-RU" sz="3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Вкус</a:t>
                      </a:r>
                      <a:endParaRPr b="0" lang="ru-RU" sz="32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 algn="ctr"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0" lang="ru-RU" sz="3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Запах</a:t>
                      </a:r>
                      <a:endParaRPr b="0" lang="ru-RU" sz="32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 algn="ctr"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0" lang="ru-RU" sz="32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Текучесть </a:t>
                      </a:r>
                      <a:endParaRPr b="0" lang="ru-RU" sz="32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232000">
                <a:tc>
                  <a:txBody>
                    <a:bodyPr lIns="68400" rIns="68400" tIns="0" bIns="0" anchor="ctr">
                      <a:noAutofit/>
                    </a:bodyPr>
                    <a:p>
                      <a:pPr>
                        <a:lnSpc>
                          <a:spcPct val="107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ВОДА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 algn="ctr"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1" lang="ru-RU" sz="40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b="0" lang="ru-RU" sz="40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 algn="ctr"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1" lang="ru-RU" sz="40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+</a:t>
                      </a:r>
                      <a:endParaRPr b="0" lang="ru-RU" sz="40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0" rIns="0" tIns="0" bIns="0">
                      <a:noAutofit/>
                    </a:bodyPr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1" lang="ru-RU" sz="4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b="0" lang="ru-RU" sz="40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1" lang="ru-RU" sz="4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endParaRPr b="0" lang="ru-RU" sz="4000" spc="-1" strike="noStrike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 algn="ctr"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1" lang="ru-RU" sz="4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endParaRPr b="0" lang="ru-RU" sz="40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endParaRPr b="0" lang="ru-RU" sz="40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4000" spc="-1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+</a:t>
                      </a:r>
                      <a:endParaRPr b="0" lang="ru-RU" sz="40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Рисунок 4" descr=""/>
          <p:cNvPicPr/>
          <p:nvPr/>
        </p:nvPicPr>
        <p:blipFill>
          <a:blip r:embed="rId1"/>
          <a:srcRect l="69239" t="0" r="0" b="73113"/>
          <a:stretch/>
        </p:blipFill>
        <p:spPr>
          <a:xfrm>
            <a:off x="-311760" y="-536400"/>
            <a:ext cx="12634200" cy="7394040"/>
          </a:xfrm>
          <a:prstGeom prst="rect">
            <a:avLst/>
          </a:prstGeom>
          <a:ln>
            <a:noFill/>
          </a:ln>
        </p:spPr>
      </p:pic>
      <p:graphicFrame>
        <p:nvGraphicFramePr>
          <p:cNvPr id="108" name="Table 1"/>
          <p:cNvGraphicFramePr/>
          <p:nvPr/>
        </p:nvGraphicFramePr>
        <p:xfrm>
          <a:off x="0" y="0"/>
          <a:ext cx="12191760" cy="7113960"/>
        </p:xfrm>
        <a:graphic>
          <a:graphicData uri="http://schemas.openxmlformats.org/drawingml/2006/table">
            <a:tbl>
              <a:tblPr/>
              <a:tblGrid>
                <a:gridCol w="4063680"/>
                <a:gridCol w="4063680"/>
                <a:gridCol w="4064400"/>
              </a:tblGrid>
              <a:tr h="460800">
                <a:tc>
                  <a:txBody>
                    <a:bodyPr lIns="73440" rIns="734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2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Ход работы</a:t>
                      </a:r>
                      <a:endParaRPr b="0" lang="ru-RU" sz="2800" spc="-1" strike="noStrike">
                        <a:latin typeface="Arial"/>
                      </a:endParaRPr>
                    </a:p>
                  </a:txBody>
                  <a:tcPr marL="73440" marR="73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73440" rIns="734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2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Наблюдения</a:t>
                      </a:r>
                      <a:endParaRPr b="0" lang="ru-RU" sz="2800" spc="-1" strike="noStrike">
                        <a:latin typeface="Arial"/>
                      </a:endParaRPr>
                    </a:p>
                  </a:txBody>
                  <a:tcPr marL="73440" marR="73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73440" rIns="734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Вывод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73440" marR="73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414440">
                <a:tc rowSpan="3">
                  <a:txBody>
                    <a:bodyPr lIns="73440" rIns="734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1. Насыпьте сахар в стакан с водой. Размешайте.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73440" marR="73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73440" rIns="734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Изменился ли цвет воды? 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73440" marR="73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73440" rIns="73440" tIns="0" bIns="0">
                      <a:noAutofit/>
                    </a:bodyPr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0" lang="ru-RU" sz="44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73440" marR="73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691200">
                <a:tc v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 lIns="73440" rIns="734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Изменился ли вкус воды? 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73440" marR="73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73440" rIns="73440" tIns="0" bIns="0">
                      <a:noAutofit/>
                    </a:bodyPr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0" lang="ru-RU" sz="44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-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73440" marR="73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670760">
                <a:tc v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 lIns="73440" rIns="734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Можно ли сказать, что сахар исчез? 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73440" marR="73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73440" rIns="73440" tIns="0" bIns="0">
                      <a:noAutofit/>
                    </a:bodyPr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0" lang="ru-RU" sz="44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-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73440" marR="73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261440">
                <a:tc rowSpan="3">
                  <a:txBody>
                    <a:bodyPr lIns="73440" rIns="734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2. Насыпьте песок в стакан с водой. Размешайте.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73440" marR="73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 rowSpan="3">
                  <a:txBody>
                    <a:bodyPr lIns="73440" rIns="73440" tIns="0" bIns="0">
                      <a:noAutofit/>
                    </a:bodyPr>
                    <a:p>
                      <a:pPr>
                        <a:lnSpc>
                          <a:spcPct val="107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Изменилась ли прозрачность воды?</a:t>
                      </a: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Изменился ли цвет воды?</a:t>
                      </a:r>
                      <a:endParaRPr b="0" lang="ru-RU" sz="1800" spc="-1" strike="noStrike">
                        <a:latin typeface="Arial"/>
                      </a:endParaRPr>
                    </a:p>
                    <a:p>
                      <a:pPr algn="just"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Исчезли ли песчинки?</a:t>
                      </a:r>
                      <a:endParaRPr b="0" lang="ru-RU" sz="1800" spc="-1" strike="noStrike">
                        <a:latin typeface="Arial"/>
                      </a:endParaRPr>
                    </a:p>
                    <a:p>
                      <a:pPr algn="just">
                        <a:lnSpc>
                          <a:spcPct val="107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</a:txBody>
                  <a:tcPr marL="73440" marR="73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73440" rIns="73440" tIns="0" bIns="0">
                      <a:noAutofit/>
                    </a:bodyPr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0" lang="ru-RU" sz="36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+</a:t>
                      </a:r>
                      <a:endParaRPr b="0" lang="ru-RU" sz="3600" spc="-1" strike="noStrike">
                        <a:latin typeface="Arial"/>
                      </a:endParaRPr>
                    </a:p>
                  </a:txBody>
                  <a:tcPr marL="73440" marR="73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691200">
                <a:tc vMerge="1"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 lIns="73440" rIns="73440" tIns="0" bIns="0">
                      <a:noAutofit/>
                    </a:bodyPr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0" lang="ru-RU" sz="36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+</a:t>
                      </a:r>
                      <a:endParaRPr b="0" lang="ru-RU" sz="3600" spc="-1" strike="noStrike">
                        <a:latin typeface="Arial"/>
                      </a:endParaRPr>
                    </a:p>
                  </a:txBody>
                  <a:tcPr marL="73440" marR="73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924120">
                <a:tc vMerge="1"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 lIns="73440" rIns="73440" tIns="0" bIns="0">
                      <a:noAutofit/>
                    </a:bodyPr>
                    <a:p>
                      <a:pPr algn="ctr">
                        <a:lnSpc>
                          <a:spcPct val="107000"/>
                        </a:lnSpc>
                      </a:pPr>
                      <a:r>
                        <a:rPr b="0" lang="ru-RU" sz="3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+</a:t>
                      </a:r>
                      <a:endParaRPr b="0" lang="ru-RU" sz="3600" spc="-1" strike="noStrike">
                        <a:latin typeface="Arial"/>
                      </a:endParaRPr>
                    </a:p>
                  </a:txBody>
                  <a:tcPr marL="73440" marR="73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9" name="Line 2"/>
          <p:cNvSpPr/>
          <p:nvPr/>
        </p:nvSpPr>
        <p:spPr>
          <a:xfrm flipH="1">
            <a:off x="4067640" y="5486400"/>
            <a:ext cx="8124120" cy="1440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/>
        </p:style>
      </p:sp>
      <p:sp>
        <p:nvSpPr>
          <p:cNvPr id="110" name="Line 3"/>
          <p:cNvSpPr/>
          <p:nvPr/>
        </p:nvSpPr>
        <p:spPr>
          <a:xfrm flipH="1">
            <a:off x="4053600" y="6194880"/>
            <a:ext cx="8077320" cy="1512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Рисунок 1" descr=""/>
          <p:cNvPicPr/>
          <p:nvPr/>
        </p:nvPicPr>
        <p:blipFill>
          <a:blip r:embed="rId1"/>
          <a:stretch/>
        </p:blipFill>
        <p:spPr>
          <a:xfrm>
            <a:off x="-152280" y="-933840"/>
            <a:ext cx="12344040" cy="94348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Рисунок 5" descr=""/>
          <p:cNvPicPr/>
          <p:nvPr/>
        </p:nvPicPr>
        <p:blipFill>
          <a:blip r:embed="rId1"/>
          <a:srcRect l="69239" t="0" r="0" b="73113"/>
          <a:stretch/>
        </p:blipFill>
        <p:spPr>
          <a:xfrm>
            <a:off x="-311760" y="-536040"/>
            <a:ext cx="12634200" cy="7394040"/>
          </a:xfrm>
          <a:prstGeom prst="rect">
            <a:avLst/>
          </a:prstGeom>
          <a:ln>
            <a:noFill/>
          </a:ln>
        </p:spPr>
      </p:pic>
      <p:sp>
        <p:nvSpPr>
          <p:cNvPr id="113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4" name="Объект 4" descr=""/>
          <p:cNvPicPr/>
          <p:nvPr/>
        </p:nvPicPr>
        <p:blipFill>
          <a:blip r:embed="rId2"/>
          <a:stretch/>
        </p:blipFill>
        <p:spPr>
          <a:xfrm>
            <a:off x="981720" y="-536040"/>
            <a:ext cx="10322280" cy="7432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Рисунок 3" descr=""/>
          <p:cNvPicPr/>
          <p:nvPr/>
        </p:nvPicPr>
        <p:blipFill>
          <a:blip r:embed="rId1"/>
          <a:srcRect l="69239" t="0" r="0" b="73113"/>
          <a:stretch/>
        </p:blipFill>
        <p:spPr>
          <a:xfrm>
            <a:off x="-311760" y="-536400"/>
            <a:ext cx="12634200" cy="7394040"/>
          </a:xfrm>
          <a:prstGeom prst="rect">
            <a:avLst/>
          </a:prstGeom>
          <a:ln>
            <a:noFill/>
          </a:ln>
        </p:spPr>
      </p:pic>
      <p:pic>
        <p:nvPicPr>
          <p:cNvPr id="116" name="Рисунок 6" descr=""/>
          <p:cNvPicPr/>
          <p:nvPr/>
        </p:nvPicPr>
        <p:blipFill>
          <a:blip r:embed="rId2"/>
          <a:stretch/>
        </p:blipFill>
        <p:spPr>
          <a:xfrm>
            <a:off x="1351440" y="-525960"/>
            <a:ext cx="9844560" cy="73836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Рисунок 1" descr=""/>
          <p:cNvPicPr/>
          <p:nvPr/>
        </p:nvPicPr>
        <p:blipFill>
          <a:blip r:embed="rId2"/>
          <a:stretch/>
        </p:blipFill>
        <p:spPr>
          <a:xfrm>
            <a:off x="0" y="-933480"/>
            <a:ext cx="12191760" cy="9143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extShape 1"/>
          <p:cNvSpPr txBox="1"/>
          <p:nvPr/>
        </p:nvSpPr>
        <p:spPr>
          <a:xfrm>
            <a:off x="1656000" y="-8316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spAutoFit/>
          </a:bodyPr>
          <a:p>
            <a:r>
              <a:rPr b="0" lang="en-US" sz="3200" spc="-1" strike="noStrike">
                <a:solidFill>
                  <a:srgbClr val="000000"/>
                </a:solidFill>
                <a:latin typeface="Cambria Math"/>
              </a:rPr>
              <a:t>Источники информации:</a:t>
            </a:r>
            <a:endParaRPr b="0" lang="en-US" sz="3200" spc="-1" strike="noStrike">
              <a:solidFill>
                <a:srgbClr val="000000"/>
              </a:solidFill>
              <a:latin typeface="Cambria Math"/>
            </a:endParaRPr>
          </a:p>
        </p:txBody>
      </p:sp>
      <p:sp>
        <p:nvSpPr>
          <p:cNvPr id="119" name="TextShape 2"/>
          <p:cNvSpPr txBox="1"/>
          <p:nvPr/>
        </p:nvSpPr>
        <p:spPr>
          <a:xfrm>
            <a:off x="1224000" y="1656000"/>
            <a:ext cx="7328520" cy="504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spAutoFit/>
          </a:bodyPr>
          <a:p>
            <a:r>
              <a:rPr b="0" lang="ru-RU" sz="1800" spc="-1" strike="noStrike">
                <a:latin typeface="Arial"/>
              </a:rPr>
              <a:t>https://sundun.com/blog/category/healthy-break-room-choices/page/3/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20" name="TextShape 3"/>
          <p:cNvSpPr txBox="1"/>
          <p:nvPr/>
        </p:nvSpPr>
        <p:spPr>
          <a:xfrm>
            <a:off x="1256040" y="2219400"/>
            <a:ext cx="6366600" cy="3466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spAutoFit/>
          </a:bodyPr>
          <a:p>
            <a:r>
              <a:rPr b="0" lang="ru-RU" sz="1800" spc="-1" strike="noStrike">
                <a:latin typeface="Arial"/>
              </a:rPr>
              <a:t>https://burgua.ru/voda---rol-vody-v-prirode-i-zhizni-cheloveka/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21" name="TextShape 4"/>
          <p:cNvSpPr txBox="1"/>
          <p:nvPr/>
        </p:nvSpPr>
        <p:spPr>
          <a:xfrm>
            <a:off x="1224000" y="2664000"/>
            <a:ext cx="9144000" cy="3466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spAutoFit/>
          </a:bodyPr>
          <a:p>
            <a:r>
              <a:rPr b="0" lang="ru-RU" sz="1800" spc="-1" strike="noStrike">
                <a:latin typeface="Arial"/>
              </a:rPr>
              <a:t>https://infourok.ru/prezentaciya-po-temehimicheskie-svoystva-vodi-klass-642258.html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22" name="TextShape 5"/>
          <p:cNvSpPr txBox="1"/>
          <p:nvPr/>
        </p:nvSpPr>
        <p:spPr>
          <a:xfrm>
            <a:off x="1229400" y="3181320"/>
            <a:ext cx="6546600" cy="3466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spAutoFit/>
          </a:bodyPr>
          <a:p>
            <a:r>
              <a:rPr b="0" lang="ru-RU" sz="1800" spc="-1" strike="noStrike">
                <a:latin typeface="Arial"/>
              </a:rPr>
              <a:t>https://yandex.ru/q/question/leisure/chto_posmotret_4584694c/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23" name="TextShape 6"/>
          <p:cNvSpPr txBox="1"/>
          <p:nvPr/>
        </p:nvSpPr>
        <p:spPr>
          <a:xfrm>
            <a:off x="1224000" y="3816000"/>
            <a:ext cx="9599040" cy="3466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spAutoFit/>
          </a:bodyPr>
          <a:p>
            <a:r>
              <a:rPr b="0" lang="ru-RU" sz="1800" spc="-1" strike="noStrike">
                <a:latin typeface="Arial"/>
              </a:rPr>
              <a:t>https://dnr-life.ru/na-tekushhey-nedele-v-dnr-ozhidayutsya-kratkovremennyie-dozhdi/dozhd-3/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24" name="TextShape 7"/>
          <p:cNvSpPr txBox="1"/>
          <p:nvPr/>
        </p:nvSpPr>
        <p:spPr>
          <a:xfrm>
            <a:off x="1224000" y="4392000"/>
            <a:ext cx="5078880" cy="3466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spAutoFit/>
          </a:bodyPr>
          <a:p>
            <a:r>
              <a:rPr b="0" lang="ru-RU" sz="1800" spc="-1" strike="noStrike">
                <a:latin typeface="Arial"/>
              </a:rPr>
              <a:t>https://m-chu.ru/10-interesnyx-faktov-o-vozduxe/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ustomShape 1"/>
          <p:cNvSpPr/>
          <p:nvPr/>
        </p:nvSpPr>
        <p:spPr>
          <a:xfrm>
            <a:off x="3367080" y="1405800"/>
            <a:ext cx="4788000" cy="1920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12000" spc="-1" strike="noStrike">
                <a:solidFill>
                  <a:srgbClr val="b74919"/>
                </a:solidFill>
                <a:latin typeface="Calibri"/>
              </a:rPr>
              <a:t>Воздух</a:t>
            </a:r>
            <a:endParaRPr b="0" lang="ru-RU" sz="1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CustomShape 1"/>
          <p:cNvSpPr/>
          <p:nvPr/>
        </p:nvSpPr>
        <p:spPr>
          <a:xfrm>
            <a:off x="5502600" y="0"/>
            <a:ext cx="871200" cy="1310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3423600" y="2067480"/>
            <a:ext cx="4763520" cy="1920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12000" spc="-1" strike="noStrike">
                <a:solidFill>
                  <a:srgbClr val="002060"/>
                </a:solidFill>
                <a:latin typeface="Calibri"/>
              </a:rPr>
              <a:t>Дождь</a:t>
            </a:r>
            <a:endParaRPr b="0" lang="ru-RU" sz="1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Рисунок 1" descr=""/>
          <p:cNvPicPr/>
          <p:nvPr/>
        </p:nvPicPr>
        <p:blipFill>
          <a:blip r:embed="rId1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>
            <a:noFill/>
          </a:ln>
        </p:spPr>
      </p:pic>
      <p:sp>
        <p:nvSpPr>
          <p:cNvPr id="94" name="CustomShape 1"/>
          <p:cNvSpPr/>
          <p:nvPr/>
        </p:nvSpPr>
        <p:spPr>
          <a:xfrm>
            <a:off x="5528520" y="456480"/>
            <a:ext cx="5576040" cy="1432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8800" spc="-1" strike="noStrike">
                <a:solidFill>
                  <a:srgbClr val="b74919"/>
                </a:solidFill>
                <a:latin typeface="Calibri"/>
              </a:rPr>
              <a:t>Атмосфера</a:t>
            </a:r>
            <a:endParaRPr b="0" lang="ru-RU" sz="8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Рисунок 2" descr=""/>
          <p:cNvPicPr/>
          <p:nvPr/>
        </p:nvPicPr>
        <p:blipFill>
          <a:blip r:embed="rId1"/>
          <a:srcRect l="69239" t="0" r="0" b="73113"/>
          <a:stretch/>
        </p:blipFill>
        <p:spPr>
          <a:xfrm>
            <a:off x="-311760" y="-536400"/>
            <a:ext cx="12634200" cy="7394040"/>
          </a:xfrm>
          <a:prstGeom prst="rect">
            <a:avLst/>
          </a:prstGeom>
          <a:ln>
            <a:noFill/>
          </a:ln>
        </p:spPr>
      </p:pic>
      <p:sp>
        <p:nvSpPr>
          <p:cNvPr id="96" name="CustomShape 1"/>
          <p:cNvSpPr/>
          <p:nvPr/>
        </p:nvSpPr>
        <p:spPr>
          <a:xfrm>
            <a:off x="780480" y="406080"/>
            <a:ext cx="5623200" cy="5454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b="1" lang="ru-RU" sz="8800" spc="-1" strike="noStrike">
                <a:solidFill>
                  <a:srgbClr val="00b0f0"/>
                </a:solidFill>
                <a:latin typeface="Calibri"/>
              </a:rPr>
              <a:t>В</a:t>
            </a:r>
            <a:r>
              <a:rPr b="1" lang="ru-RU" sz="8800" spc="-1" strike="noStrike">
                <a:solidFill>
                  <a:srgbClr val="b74919"/>
                </a:solidFill>
                <a:latin typeface="Calibri"/>
              </a:rPr>
              <a:t>оздух</a:t>
            </a:r>
            <a:endParaRPr b="0" lang="ru-RU" sz="8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8800" spc="-1" strike="noStrike">
                <a:solidFill>
                  <a:srgbClr val="00b0f0"/>
                </a:solidFill>
                <a:latin typeface="Calibri"/>
              </a:rPr>
              <a:t>О</a:t>
            </a:r>
            <a:r>
              <a:rPr b="1" lang="ru-RU" sz="8800" spc="-1" strike="noStrike">
                <a:solidFill>
                  <a:srgbClr val="b74919"/>
                </a:solidFill>
                <a:latin typeface="Calibri"/>
              </a:rPr>
              <a:t>садки</a:t>
            </a:r>
            <a:endParaRPr b="0" lang="ru-RU" sz="8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8800" spc="-1" strike="noStrike">
                <a:solidFill>
                  <a:srgbClr val="00b0f0"/>
                </a:solidFill>
                <a:latin typeface="Calibri"/>
              </a:rPr>
              <a:t>Д</a:t>
            </a:r>
            <a:r>
              <a:rPr b="1" lang="ru-RU" sz="8800" spc="-1" strike="noStrike">
                <a:solidFill>
                  <a:srgbClr val="b74919"/>
                </a:solidFill>
                <a:latin typeface="Calibri"/>
              </a:rPr>
              <a:t>ождь</a:t>
            </a:r>
            <a:endParaRPr b="0" lang="ru-RU" sz="8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8800" spc="-1" strike="noStrike">
                <a:solidFill>
                  <a:srgbClr val="00b0f0"/>
                </a:solidFill>
                <a:latin typeface="Calibri"/>
              </a:rPr>
              <a:t>А</a:t>
            </a:r>
            <a:r>
              <a:rPr b="1" lang="ru-RU" sz="8800" spc="-1" strike="noStrike">
                <a:solidFill>
                  <a:srgbClr val="b74919"/>
                </a:solidFill>
                <a:latin typeface="Calibri"/>
              </a:rPr>
              <a:t>тмосфера</a:t>
            </a:r>
            <a:endParaRPr b="0" lang="ru-RU" sz="8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Рисунок 4" descr=""/>
          <p:cNvPicPr/>
          <p:nvPr/>
        </p:nvPicPr>
        <p:blipFill>
          <a:blip r:embed="rId1"/>
          <a:srcRect l="69239" t="0" r="0" b="73113"/>
          <a:stretch/>
        </p:blipFill>
        <p:spPr>
          <a:xfrm>
            <a:off x="-221400" y="-363960"/>
            <a:ext cx="12634200" cy="7394040"/>
          </a:xfrm>
          <a:prstGeom prst="rect">
            <a:avLst/>
          </a:prstGeom>
          <a:ln>
            <a:noFill/>
          </a:ln>
        </p:spPr>
      </p:pic>
      <p:sp>
        <p:nvSpPr>
          <p:cNvPr id="98" name="CustomShape 1"/>
          <p:cNvSpPr/>
          <p:nvPr/>
        </p:nvSpPr>
        <p:spPr>
          <a:xfrm>
            <a:off x="235440" y="2245320"/>
            <a:ext cx="10357560" cy="3383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0" lang="ru-RU" sz="5400" spc="-1" strike="noStrike">
                <a:solidFill>
                  <a:srgbClr val="000000"/>
                </a:solidFill>
                <a:latin typeface="Calibri"/>
              </a:rPr>
              <a:t>Тема:</a:t>
            </a:r>
            <a:endParaRPr b="0" lang="ru-RU" sz="5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5400" spc="-1" strike="noStrike">
                <a:solidFill>
                  <a:srgbClr val="000000"/>
                </a:solidFill>
                <a:latin typeface="Calibri"/>
              </a:rPr>
              <a:t>Вода.</a:t>
            </a:r>
            <a:endParaRPr b="0" lang="ru-RU" sz="5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5400" spc="-1" strike="noStrike">
                <a:solidFill>
                  <a:srgbClr val="000000"/>
                </a:solidFill>
                <a:latin typeface="Calibri"/>
              </a:rPr>
              <a:t>Свойства воды. </a:t>
            </a:r>
            <a:endParaRPr b="0" lang="ru-RU" sz="5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Рисунок 2" descr=""/>
          <p:cNvPicPr/>
          <p:nvPr/>
        </p:nvPicPr>
        <p:blipFill>
          <a:blip r:embed="rId1"/>
          <a:srcRect l="69239" t="0" r="0" b="73113"/>
          <a:stretch/>
        </p:blipFill>
        <p:spPr>
          <a:xfrm>
            <a:off x="-311760" y="-536400"/>
            <a:ext cx="12634200" cy="7394040"/>
          </a:xfrm>
          <a:prstGeom prst="rect">
            <a:avLst/>
          </a:prstGeom>
          <a:ln>
            <a:noFill/>
          </a:ln>
        </p:spPr>
      </p:pic>
      <p:sp>
        <p:nvSpPr>
          <p:cNvPr id="100" name="CustomShape 1"/>
          <p:cNvSpPr/>
          <p:nvPr/>
        </p:nvSpPr>
        <p:spPr>
          <a:xfrm>
            <a:off x="-36720" y="2473920"/>
            <a:ext cx="7806960" cy="173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b="1" lang="ru-RU" sz="5400" spc="-1" strike="noStrike">
                <a:solidFill>
                  <a:srgbClr val="000000"/>
                </a:solidFill>
                <a:latin typeface="Calibri"/>
              </a:rPr>
              <a:t>Объект исследования –</a:t>
            </a:r>
            <a:endParaRPr b="0" lang="ru-RU" sz="5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5400" spc="-1" strike="noStrike">
                <a:solidFill>
                  <a:srgbClr val="000000"/>
                </a:solidFill>
                <a:latin typeface="Calibri"/>
              </a:rPr>
              <a:t>Предмет исследования – </a:t>
            </a: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Рисунок 2" descr=""/>
          <p:cNvPicPr/>
          <p:nvPr/>
        </p:nvPicPr>
        <p:blipFill>
          <a:blip r:embed="rId1"/>
          <a:srcRect l="69239" t="0" r="0" b="73113"/>
          <a:stretch/>
        </p:blipFill>
        <p:spPr>
          <a:xfrm>
            <a:off x="-311760" y="-536400"/>
            <a:ext cx="12634200" cy="7394040"/>
          </a:xfrm>
          <a:prstGeom prst="rect">
            <a:avLst/>
          </a:prstGeom>
          <a:ln>
            <a:noFill/>
          </a:ln>
        </p:spPr>
      </p:pic>
      <p:sp>
        <p:nvSpPr>
          <p:cNvPr id="102" name="CustomShape 1"/>
          <p:cNvSpPr/>
          <p:nvPr/>
        </p:nvSpPr>
        <p:spPr>
          <a:xfrm>
            <a:off x="-34200" y="2473920"/>
            <a:ext cx="8768880" cy="173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b="1" lang="ru-RU" sz="5400" spc="-1" strike="noStrike">
                <a:solidFill>
                  <a:srgbClr val="000000"/>
                </a:solidFill>
                <a:latin typeface="Calibri"/>
              </a:rPr>
              <a:t>Объект исследования – </a:t>
            </a:r>
            <a:r>
              <a:rPr b="1" lang="ru-RU" sz="5400" spc="-1" strike="noStrike">
                <a:solidFill>
                  <a:srgbClr val="1d9a78"/>
                </a:solidFill>
                <a:latin typeface="Calibri"/>
              </a:rPr>
              <a:t>вода</a:t>
            </a:r>
            <a:endParaRPr b="0" lang="ru-RU" sz="5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5400" spc="-1" strike="noStrike">
                <a:solidFill>
                  <a:srgbClr val="000000"/>
                </a:solidFill>
                <a:latin typeface="Calibri"/>
              </a:rPr>
              <a:t>Предмет исследования – </a:t>
            </a: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</TotalTime>
  <Application>Trio_Office/6.2.8.2$Windows_x86 LibreOffice_project/</Application>
  <Words>120</Words>
  <Paragraphs>73</Paragraphs>
  <Company>SPecialiST RePack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2020-11-15T08:25:49Z</dcterms:created>
  <dc:creator>Артем Щедромирский</dc:creator>
  <dc:description/>
  <dc:language>ru-RU</dc:language>
  <cp:lastModifiedBy/>
  <dcterms:modified xsi:type="dcterms:W3CDTF">2021-02-24T22:58:09Z</dcterms:modified>
  <cp:revision>27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mpany">
    <vt:lpwstr>SPecialiST RePack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Широкоэкранный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18</vt:i4>
  </property>
</Properties>
</file>