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presProps" Target="presProps.xml" /><Relationship Id="rId33" Type="http://schemas.openxmlformats.org/officeDocument/2006/relationships/tableStyles" Target="tableStyles.xml" /><Relationship Id="rId3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723888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4140720"/>
            <a:ext cx="723888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160920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414072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414072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2330639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2904840" y="1609200"/>
            <a:ext cx="2330639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352480" y="1609200"/>
            <a:ext cx="2330639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4140720"/>
            <a:ext cx="2330639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2904840" y="4140720"/>
            <a:ext cx="2330639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5352480" y="4140720"/>
            <a:ext cx="2330639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1609200"/>
            <a:ext cx="7238880" cy="484668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spcBef>
                <a:spcPts val="598"/>
              </a:spcBef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7238880" cy="4846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3532320" cy="4846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1609200"/>
            <a:ext cx="3532320" cy="4846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320400"/>
            <a:ext cx="723888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p>
            <a:pPr algn="ctr">
              <a:spcBef>
                <a:spcPts val="598"/>
              </a:spcBef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1609200"/>
            <a:ext cx="3532320" cy="4846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414072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3532320" cy="4846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160920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414072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spAutoFit/>
          </a:bodyPr>
          <a:p>
            <a:pPr>
              <a:defRPr/>
            </a:pP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166640" y="1609200"/>
            <a:ext cx="353232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4140720"/>
            <a:ext cx="7238880" cy="2311559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5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 1" hidden="0"/>
          <p:cNvGrpSpPr/>
          <p:nvPr isPhoto="0" userDrawn="0"/>
        </p:nvGrpSpPr>
        <p:grpSpPr bwMode="auto">
          <a:xfrm>
            <a:off x="2664000" y="-6480"/>
            <a:ext cx="6486480" cy="6870960"/>
            <a:chOff x="2664000" y="-6480"/>
            <a:chExt cx="6486480" cy="6870960"/>
          </a:xfrm>
        </p:grpSpPr>
        <p:pic>
          <p:nvPicPr>
            <p:cNvPr id="5" name="Прямоугольник 7" descr="" hidden="0"/>
            <p:cNvPicPr/>
            <p:nvPr isPhoto="0" userDrawn="0"/>
          </p:nvPicPr>
          <p:blipFill>
            <a:blip r:embed="rId15"/>
            <a:stretch/>
          </p:blipFill>
          <p:spPr bwMode="auto">
            <a:xfrm>
              <a:off x="2664000" y="-6480"/>
              <a:ext cx="6486480" cy="6870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CustomShape 2" hidden="0"/>
            <p:cNvSpPr/>
            <p:nvPr isPhoto="0" userDrawn="0"/>
          </p:nvSpPr>
          <p:spPr bwMode="auto">
            <a:xfrm>
              <a:off x="2666880" y="0"/>
              <a:ext cx="6477120" cy="6858000"/>
            </a:xfrm>
            <a:custGeom>
              <a:avLst/>
              <a:gdLst/>
              <a:ahLst/>
              <a:cxnLst/>
              <a:rect l="l" t="t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" name="Line 3" hidden="0"/>
          <p:cNvSpPr/>
          <p:nvPr isPhoto="0" userDrawn="0"/>
        </p:nvSpPr>
        <p:spPr bwMode="auto">
          <a:xfrm flipV="1">
            <a:off x="2666880" y="0"/>
            <a:ext cx="0" cy="6858000"/>
          </a:xfrm>
          <a:prstGeom prst="line">
            <a:avLst/>
          </a:prstGeom>
          <a:ln w="11520">
            <a:solidFill>
              <a:srgbClr val="F9F9F9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PlaceHolder 4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320400"/>
            <a:ext cx="7238880" cy="1143000"/>
          </a:xfrm>
          <a:prstGeom prst="rect">
            <a:avLst/>
          </a:prstGeom>
        </p:spPr>
        <p:txBody>
          <a:bodyPr lIns="45720" tIns="0" rIns="45720" bIns="0" anchor="b">
            <a:noAutofit/>
          </a:bodyPr>
          <a:p>
            <a:pPr>
              <a:defRPr/>
            </a:pPr>
            <a:r>
              <a:rPr lang="en-US" sz="3800" b="1" strike="noStrike" spc="-1">
                <a:solidFill>
                  <a:srgbClr val="000000"/>
                </a:solidFill>
                <a:latin typeface="Trebuchet MS"/>
              </a:rPr>
              <a:t>Click to edit the title text format</a:t>
            </a:r>
            <a:endParaRPr lang="en-US" sz="3800" b="1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9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9200"/>
            <a:ext cx="7238880" cy="4846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Click to edit the outline text format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520560" lvl="1" indent="-228600">
              <a:spcBef>
                <a:spcPts val="598"/>
              </a:spcBef>
              <a:buClr>
                <a:srgbClr val="F9B639"/>
              </a:buClr>
              <a:buSzPct val="80000"/>
              <a:buFont typeface="Wingdings 2"/>
              <a:buChar char="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Second Outline Level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758520" lvl="2" indent="-228600">
              <a:spcBef>
                <a:spcPts val="598"/>
              </a:spcBef>
              <a:buClr>
                <a:srgbClr val="F9B639"/>
              </a:buClr>
              <a:buSzPct val="60000"/>
              <a:buFont typeface="Wingdings"/>
              <a:buChar char="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Third Outline Level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1004760" lvl="3" indent="-228600">
              <a:spcBef>
                <a:spcPts val="598"/>
              </a:spcBef>
              <a:buClr>
                <a:srgbClr val="F9B639"/>
              </a:buClr>
              <a:buSzPct val="80000"/>
              <a:buFont typeface="Wingdings 2"/>
              <a:buChar char="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Fourth Outline Level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1279440" lvl="4" indent="-228600">
              <a:spcBef>
                <a:spcPts val="598"/>
              </a:spcBef>
              <a:buClr>
                <a:srgbClr val="F9B639"/>
              </a:buClr>
              <a:buSzPct val="70000"/>
              <a:buFont typeface="Wingdings"/>
              <a:buChar char="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Fifth Outline Level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1279440" lvl="5" indent="-228600">
              <a:spcBef>
                <a:spcPts val="598"/>
              </a:spcBef>
              <a:buClr>
                <a:srgbClr val="F9B639"/>
              </a:buClr>
              <a:buSzPct val="70000"/>
              <a:buFont typeface="Wingdings"/>
              <a:buChar char="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Sixth Outline Level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1279440" lvl="6" indent="-228600">
              <a:spcBef>
                <a:spcPts val="598"/>
              </a:spcBef>
              <a:buClr>
                <a:srgbClr val="F9B639"/>
              </a:buClr>
              <a:buSzPct val="70000"/>
              <a:buFont typeface="Wingdings"/>
              <a:buChar char=""/>
              <a:defRPr/>
            </a:pPr>
            <a:r>
              <a:rPr lang="en-US" sz="2600" b="0" strike="noStrike" spc="-1">
                <a:solidFill>
                  <a:srgbClr val="000000"/>
                </a:solidFill>
                <a:latin typeface="Trebuchet MS"/>
              </a:rPr>
              <a:t>Seventh Outline Level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10" name="PlaceHolder 6" hidden="0"/>
          <p:cNvSpPr>
            <a:spLocks noGrp="1"/>
          </p:cNvSpPr>
          <p:nvPr isPhoto="0" userDrawn="0">
            <p:ph type="dt" hasCustomPrompt="0"/>
          </p:nvPr>
        </p:nvSpPr>
        <p:spPr bwMode="auto">
          <a:xfrm>
            <a:off x="5870160" y="6558120"/>
            <a:ext cx="2003400" cy="226800"/>
          </a:xfrm>
          <a:prstGeom prst="rect">
            <a:avLst/>
          </a:prstGeom>
        </p:spPr>
        <p:txBody>
          <a:bodyPr lIns="90000" tIns="0" rIns="90000" bIns="0" anchor="b">
            <a:noAutofit/>
          </a:bodyPr>
          <a:p>
            <a:pPr>
              <a:defRPr/>
            </a:pPr>
            <a:r>
              <a:rPr lang="ru-RU" sz="1000" b="0" strike="noStrike" spc="-1">
                <a:solidFill>
                  <a:srgbClr val="FFFFFF"/>
                </a:solidFill>
                <a:latin typeface="Times New Roman"/>
              </a:rPr>
              <a:t>&lt;date/time&gt;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11" name="PlaceHolder 7" hidden="0"/>
          <p:cNvSpPr>
            <a:spLocks noGrp="1"/>
          </p:cNvSpPr>
          <p:nvPr isPhoto="0" userDrawn="0">
            <p:ph type="ftr" hasCustomPrompt="0"/>
          </p:nvPr>
        </p:nvSpPr>
        <p:spPr bwMode="auto">
          <a:xfrm>
            <a:off x="2819160" y="6557760"/>
            <a:ext cx="2927160" cy="228600"/>
          </a:xfrm>
          <a:prstGeom prst="rect">
            <a:avLst/>
          </a:prstGeom>
        </p:spPr>
        <p:txBody>
          <a:bodyPr lIns="90000" tIns="0" rIns="90000" bIns="0" anchor="b">
            <a:noAutofit/>
          </a:bodyPr>
          <a:p>
            <a:pPr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8" hidden="0"/>
          <p:cNvSpPr>
            <a:spLocks noGrp="1"/>
          </p:cNvSpPr>
          <p:nvPr isPhoto="0" userDrawn="0">
            <p:ph type="sldNum" hasCustomPrompt="0"/>
          </p:nvPr>
        </p:nvSpPr>
        <p:spPr bwMode="auto">
          <a:xfrm>
            <a:off x="7880400" y="6555960"/>
            <a:ext cx="588960" cy="228600"/>
          </a:xfrm>
          <a:prstGeom prst="rect">
            <a:avLst/>
          </a:prstGeom>
        </p:spPr>
        <p:txBody>
          <a:bodyPr lIns="0" tIns="0" rIns="0" bIns="0" anchor="b">
            <a:noAutofit/>
          </a:bodyPr>
          <a:p>
            <a:pPr algn="r">
              <a:defRPr/>
            </a:pPr>
            <a:fld id="{86F560E9-FE80-4333-9558-AB8CA6BD32E6}" type="slidenum">
              <a:rPr lang="ru-RU" sz="1100" b="0" strike="noStrike" spc="-1">
                <a:solidFill>
                  <a:srgbClr val="FFFFFF"/>
                </a:solidFill>
                <a:latin typeface="Times New Roman"/>
              </a:rPr>
              <a:t/>
            </a:fld>
            <a:endParaRPr lang="en-US" sz="1100" b="0" strike="noStrike" spc="-1">
              <a:latin typeface="Times New Roman"/>
            </a:endParaRPr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3" Type="http://schemas.openxmlformats.org/officeDocument/2006/relationships/image" Target="../media/image27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3" Type="http://schemas.openxmlformats.org/officeDocument/2006/relationships/image" Target="../media/image29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3" Type="http://schemas.openxmlformats.org/officeDocument/2006/relationships/image" Target="../media/image32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png"/><Relationship Id="rId3" Type="http://schemas.openxmlformats.org/officeDocument/2006/relationships/image" Target="../media/image34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jp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3" Type="http://schemas.openxmlformats.org/officeDocument/2006/relationships/image" Target="../media/image37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3" Type="http://schemas.openxmlformats.org/officeDocument/2006/relationships/image" Target="../media/image40.jp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3" Type="http://schemas.openxmlformats.org/officeDocument/2006/relationships/image" Target="../media/image43.jpg"/><Relationship Id="rId4" Type="http://schemas.openxmlformats.org/officeDocument/2006/relationships/image" Target="../media/image44.jp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png"/><Relationship Id="rId3" Type="http://schemas.openxmlformats.org/officeDocument/2006/relationships/image" Target="../media/image46.jp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Relationship Id="rId3" Type="http://schemas.openxmlformats.org/officeDocument/2006/relationships/image" Target="../media/image56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5" Type="http://schemas.openxmlformats.org/officeDocument/2006/relationships/image" Target="../media/image20.jpg"/><Relationship Id="rId6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390600" y="689040"/>
            <a:ext cx="8508960" cy="3743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-92160" y="1311120"/>
            <a:ext cx="8534520" cy="2694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-225360"/>
            <a:ext cx="7461360" cy="169380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457200" y="1599840"/>
            <a:ext cx="5627520" cy="4708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547560" indent="-411120">
              <a:spcBef>
                <a:spcPts val="598"/>
              </a:spcBef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547560" indent="-411120">
              <a:spcBef>
                <a:spcPts val="598"/>
              </a:spcBef>
              <a:buClr>
                <a:srgbClr val="000000"/>
              </a:buClr>
              <a:buSzPct val="73000"/>
              <a:buFont typeface="Wingdings 2"/>
              <a:buChar char=""/>
              <a:defRPr/>
            </a:pPr>
            <a:r>
              <a:rPr lang="ru-RU" sz="2600" b="1" strike="noStrike" spc="-1">
                <a:solidFill>
                  <a:srgbClr val="00B0F0"/>
                </a:solidFill>
                <a:latin typeface="Trebuchet MS"/>
              </a:rPr>
              <a:t>Взяли два кусочка яичной скорлупы.  Один кусочек скорлупы поместила в воду, а другой в «Кока-Колу»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6" name="Picture 6" descr="PsPWJe6HPfs" hidden="0"/>
          <p:cNvPicPr/>
          <p:nvPr isPhoto="0" userDrawn="0"/>
        </p:nvPicPr>
        <p:blipFill>
          <a:blip r:embed="rId3"/>
          <a:stretch/>
        </p:blipFill>
        <p:spPr bwMode="auto">
          <a:xfrm>
            <a:off x="6072120" y="2214720"/>
            <a:ext cx="2881440" cy="2520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Shape 1" hidden="0"/>
          <p:cNvSpPr txBox="1"/>
          <p:nvPr isPhoto="0" userDrawn="0"/>
        </p:nvSpPr>
        <p:spPr bwMode="auto">
          <a:xfrm>
            <a:off x="395280" y="404640"/>
            <a:ext cx="8229600" cy="60055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b="1" strike="noStrike" spc="-1">
                <a:solidFill>
                  <a:srgbClr val="00B0F0"/>
                </a:solidFill>
                <a:latin typeface="Trebuchet MS"/>
              </a:rPr>
              <a:t>Результаты эксперимента. </a:t>
            </a:r>
            <a:r>
              <a:rPr lang="ru-RU" sz="2600" b="0" strike="noStrike" spc="-1">
                <a:solidFill>
                  <a:srgbClr val="00B0F0"/>
                </a:solidFill>
                <a:latin typeface="Trebuchet MS"/>
              </a:rPr>
              <a:t>В течение 10 мин</a:t>
            </a:r>
            <a:r>
              <a:rPr lang="ru-RU" sz="2600" b="1" strike="noStrike" spc="-1">
                <a:solidFill>
                  <a:srgbClr val="00B0F0"/>
                </a:solidFill>
                <a:latin typeface="Trebuchet MS"/>
              </a:rPr>
              <a:t> </a:t>
            </a:r>
            <a:r>
              <a:rPr lang="ru-RU" sz="2600" b="0" strike="noStrike" spc="-1">
                <a:solidFill>
                  <a:srgbClr val="00B0F0"/>
                </a:solidFill>
                <a:latin typeface="Trebuchet MS"/>
              </a:rPr>
              <a:t>скорлупа, находящаяся в «Кока-Коле» окрасилась в коричневый цвет, скорлупа в воде цвет не изменила. В следующие 9 часов скорлупа в «Кока-Коле» потемнела еще сильнее, а скорлупа в воде оставалась без изменений 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5" name="Picture 7" descr="_ctpQ6YHz-Y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928960" y="3284640"/>
            <a:ext cx="3003480" cy="3305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-590400"/>
            <a:ext cx="5052960" cy="5321160"/>
          </a:xfrm>
          <a:prstGeom prst="rect">
            <a:avLst/>
          </a:prstGeom>
          <a:ln>
            <a:noFill/>
          </a:ln>
        </p:spPr>
      </p:pic>
      <p:pic>
        <p:nvPicPr>
          <p:cNvPr id="5" name="Picture 2" descr="TDqkLJz0AoU (1)" hidden="0"/>
          <p:cNvPicPr/>
          <p:nvPr isPhoto="0" userDrawn="0"/>
        </p:nvPicPr>
        <p:blipFill>
          <a:blip r:embed="rId3"/>
          <a:stretch/>
        </p:blipFill>
        <p:spPr bwMode="auto">
          <a:xfrm>
            <a:off x="5000760" y="785879"/>
            <a:ext cx="3143160" cy="3160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-225360"/>
            <a:ext cx="7461360" cy="1693800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4qkbCLJ6U-Y" hidden="0"/>
          <p:cNvPicPr/>
          <p:nvPr isPhoto="0" userDrawn="0"/>
        </p:nvPicPr>
        <p:blipFill>
          <a:blip r:embed="rId3"/>
          <a:stretch/>
        </p:blipFill>
        <p:spPr bwMode="auto">
          <a:xfrm>
            <a:off x="1785960" y="2428920"/>
            <a:ext cx="4764240" cy="4075200"/>
          </a:xfrm>
          <a:prstGeom prst="rect">
            <a:avLst/>
          </a:prstGeom>
          <a:ln>
            <a:noFill/>
          </a:ln>
        </p:spPr>
      </p:pic>
      <p:sp>
        <p:nvSpPr>
          <p:cNvPr id="6" name="CustomShape 1" hidden="0"/>
          <p:cNvSpPr/>
          <p:nvPr isPhoto="0" userDrawn="0"/>
        </p:nvSpPr>
        <p:spPr bwMode="auto">
          <a:xfrm flipH="0" flipV="0">
            <a:off x="3624786" y="1057042"/>
            <a:ext cx="8310789" cy="1371877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noAutofit/>
          </a:bodyPr>
          <a:p>
            <a:pPr>
              <a:defRPr/>
            </a:pPr>
            <a:r>
              <a:rPr lang="ru-RU" sz="2400" b="1" strike="noStrike" spc="-1">
                <a:solidFill>
                  <a:srgbClr val="00B0F0"/>
                </a:solidFill>
                <a:latin typeface="Arial"/>
              </a:rPr>
              <a:t>Взяли 2 кусочка мяса. Положила их в контейнеры. В один из образцов налила воду  (для сравнения), а в  другой образец мяса добавила Кока-Колы.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VNEnKyes1e0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428840" y="3500280"/>
            <a:ext cx="5433840" cy="3070440"/>
          </a:xfrm>
          <a:prstGeom prst="rect">
            <a:avLst/>
          </a:prstGeom>
          <a:ln>
            <a:noFill/>
          </a:ln>
        </p:spPr>
      </p:pic>
      <p:sp>
        <p:nvSpPr>
          <p:cNvPr id="5" name="CustomShape 1" hidden="0"/>
          <p:cNvSpPr/>
          <p:nvPr isPhoto="0" userDrawn="0"/>
        </p:nvSpPr>
        <p:spPr bwMode="auto">
          <a:xfrm>
            <a:off x="395280" y="86291"/>
            <a:ext cx="8497980" cy="3019715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 anchor="ctr">
            <a:spAutoFit/>
          </a:bodyPr>
          <a:p>
            <a:pPr algn="just">
              <a:defRPr/>
            </a:pPr>
            <a:r>
              <a:rPr lang="ru-RU" sz="2400" b="1" u="sng" strike="noStrike" spc="-1">
                <a:solidFill>
                  <a:srgbClr val="FFFF00"/>
                </a:solidFill>
                <a:latin typeface="Arial"/>
                <a:ea typeface="Times New Roman"/>
              </a:rPr>
              <a:t>Результат эксперимента. </a:t>
            </a:r>
            <a:r>
              <a:rPr lang="ru-RU" sz="2400" b="1" strike="noStrike" spc="-1">
                <a:solidFill>
                  <a:srgbClr val="00B0F0"/>
                </a:solidFill>
                <a:latin typeface="Arial"/>
                <a:ea typeface="Times New Roman"/>
              </a:rPr>
              <a:t>Через 6 мин мясо в посуде с «Кока-Колой» начало менять свой цвет  и появился рыхлый, хлопьевидный осадок.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defRPr/>
            </a:pPr>
            <a:r>
              <a:rPr lang="ru-RU" sz="2400" b="1" strike="noStrike" spc="-1">
                <a:solidFill>
                  <a:srgbClr val="00B0F0"/>
                </a:solidFill>
                <a:latin typeface="Arial"/>
                <a:ea typeface="Times New Roman"/>
              </a:rPr>
              <a:t>Мясо в воде оставалось розовым. 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defRPr/>
            </a:pPr>
            <a:r>
              <a:rPr lang="ru-RU" sz="2400" b="1" strike="noStrike" spc="-1">
                <a:solidFill>
                  <a:srgbClr val="00B0F0"/>
                </a:solidFill>
                <a:latin typeface="Arial"/>
                <a:ea typeface="Times New Roman"/>
              </a:rPr>
              <a:t>Через 40 мин раствор «Кока-Колы»  стал светлее,  коричневого осадка стало больше, а мясо стало коричневым.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defRPr/>
            </a:pPr>
            <a:r>
              <a:rPr lang="ru-RU" sz="2400" b="1" strike="noStrike" spc="-1">
                <a:solidFill>
                  <a:srgbClr val="00B0F0"/>
                </a:solidFill>
                <a:latin typeface="Arial"/>
                <a:ea typeface="Times New Roman"/>
              </a:rPr>
              <a:t>Мясо, которое было в воде оставалось розовым.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74680" y="133200"/>
            <a:ext cx="8588160" cy="3517920"/>
          </a:xfrm>
          <a:prstGeom prst="rect">
            <a:avLst/>
          </a:prstGeom>
          <a:ln>
            <a:noFill/>
          </a:ln>
        </p:spPr>
      </p:pic>
      <p:pic>
        <p:nvPicPr>
          <p:cNvPr id="5" name="Picture 2" descr="kP7gl5qwrQA" hidden="0"/>
          <p:cNvPicPr/>
          <p:nvPr isPhoto="0" userDrawn="0"/>
        </p:nvPicPr>
        <p:blipFill>
          <a:blip r:embed="rId3"/>
          <a:stretch/>
        </p:blipFill>
        <p:spPr bwMode="auto">
          <a:xfrm>
            <a:off x="2671920" y="2328840"/>
            <a:ext cx="2809800" cy="3457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85840" y="-103320"/>
            <a:ext cx="7419960" cy="1571759"/>
          </a:xfrm>
          <a:prstGeom prst="rect">
            <a:avLst/>
          </a:prstGeom>
          <a:ln>
            <a:noFill/>
          </a:ln>
        </p:spPr>
      </p:pic>
      <p:pic>
        <p:nvPicPr>
          <p:cNvPr id="5" name="Picture 2" descr="WNlOgX3lFt0" hidden="0"/>
          <p:cNvPicPr/>
          <p:nvPr isPhoto="0" userDrawn="0"/>
        </p:nvPicPr>
        <p:blipFill>
          <a:blip r:embed="rId3"/>
          <a:stretch/>
        </p:blipFill>
        <p:spPr bwMode="auto">
          <a:xfrm>
            <a:off x="2548080" y="2428920"/>
            <a:ext cx="3057480" cy="3641760"/>
          </a:xfrm>
          <a:prstGeom prst="rect">
            <a:avLst/>
          </a:prstGeom>
          <a:ln>
            <a:noFill/>
          </a:ln>
        </p:spPr>
      </p:pic>
      <p:sp>
        <p:nvSpPr>
          <p:cNvPr id="6" name="CustomShape 1" hidden="0"/>
          <p:cNvSpPr/>
          <p:nvPr isPhoto="0" userDrawn="0"/>
        </p:nvSpPr>
        <p:spPr bwMode="auto">
          <a:xfrm>
            <a:off x="285840" y="1071720"/>
            <a:ext cx="8569584" cy="1190915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Взяли 3 драже “Ментос” положили в посуду и налила кока-колу. Лимонад высоким пенным фонтаном брызнул в разные стороны.</a:t>
            </a:r>
            <a:r>
              <a:rPr lang="ru-RU" sz="2400" b="1" strike="noStrike" spc="-1">
                <a:solidFill>
                  <a:srgbClr val="00B0F0"/>
                </a:solidFill>
                <a:latin typeface="Arial"/>
              </a:rPr>
              <a:t> 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R7n3krVc7qs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571759" y="2000160"/>
            <a:ext cx="4071960" cy="4075200"/>
          </a:xfrm>
          <a:prstGeom prst="rect">
            <a:avLst/>
          </a:prstGeom>
          <a:ln>
            <a:noFill/>
          </a:ln>
        </p:spPr>
      </p:pic>
      <p:sp>
        <p:nvSpPr>
          <p:cNvPr id="5" name="CustomShape 1" hidden="0"/>
          <p:cNvSpPr/>
          <p:nvPr isPhoto="0" userDrawn="0"/>
        </p:nvSpPr>
        <p:spPr bwMode="auto">
          <a:xfrm>
            <a:off x="1714680" y="357120"/>
            <a:ext cx="4572180" cy="1556675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defRPr/>
            </a:pPr>
            <a:r>
              <a:rPr lang="ru-RU" sz="3200" b="1" strike="noStrike" spc="-1">
                <a:solidFill>
                  <a:srgbClr val="000000"/>
                </a:solidFill>
                <a:latin typeface="Arial"/>
              </a:rPr>
              <a:t>Вывод: Нельзя запивать “Ментос” колой!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-225360"/>
            <a:ext cx="7656480" cy="169380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457200" y="1599840"/>
            <a:ext cx="5554800" cy="47084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b="1" strike="noStrike" spc="-1">
                <a:solidFill>
                  <a:srgbClr val="00B0F0"/>
                </a:solidFill>
                <a:latin typeface="Trebuchet MS"/>
              </a:rPr>
              <a:t>Взяли сухарики, картофельные чипсы. Положили их в контейнеры. В стакан с образцами налила воду  (для сравнения),  а в  другой стакан с теми же продуктами налила Кока-Колы.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6" name="Picture 2" descr="EkrdlAg3g1U" hidden="0"/>
          <p:cNvPicPr/>
          <p:nvPr isPhoto="0" userDrawn="0"/>
        </p:nvPicPr>
        <p:blipFill>
          <a:blip r:embed="rId3"/>
          <a:stretch/>
        </p:blipFill>
        <p:spPr bwMode="auto">
          <a:xfrm>
            <a:off x="6072120" y="1928880"/>
            <a:ext cx="2784600" cy="2643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291960"/>
            <a:ext cx="7461360" cy="117648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500040" y="114300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Trebuchet MS"/>
              </a:rPr>
              <a:t>Исследовать влияние «кока- колы» на организм человека.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pic>
        <p:nvPicPr>
          <p:cNvPr id="6" name="Picture 5" descr="33" hidden="0"/>
          <p:cNvPicPr/>
          <p:nvPr isPhoto="0" userDrawn="0"/>
        </p:nvPicPr>
        <p:blipFill>
          <a:blip r:embed="rId3"/>
          <a:stretch/>
        </p:blipFill>
        <p:spPr bwMode="auto">
          <a:xfrm>
            <a:off x="539640" y="2090880"/>
            <a:ext cx="7805880" cy="4433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NcpQFnlj3zY" hidden="0"/>
          <p:cNvPicPr/>
          <p:nvPr isPhoto="0" userDrawn="0"/>
        </p:nvPicPr>
        <p:blipFill>
          <a:blip r:embed="rId2"/>
          <a:stretch/>
        </p:blipFill>
        <p:spPr bwMode="auto">
          <a:xfrm>
            <a:off x="4857840" y="2286000"/>
            <a:ext cx="2928960" cy="2732040"/>
          </a:xfrm>
          <a:prstGeom prst="rect">
            <a:avLst/>
          </a:prstGeom>
          <a:ln>
            <a:noFill/>
          </a:ln>
        </p:spPr>
      </p:pic>
      <p:sp>
        <p:nvSpPr>
          <p:cNvPr id="5" name="CustomShape 1" hidden="0"/>
          <p:cNvSpPr/>
          <p:nvPr isPhoto="0" userDrawn="0"/>
        </p:nvSpPr>
        <p:spPr bwMode="auto">
          <a:xfrm>
            <a:off x="611280" y="218772"/>
            <a:ext cx="4032180" cy="5945796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 anchor="ctr">
            <a:spAutoFit/>
          </a:bodyPr>
          <a:p>
            <a:pPr algn="just">
              <a:defRPr/>
            </a:pPr>
            <a:r>
              <a:rPr lang="ru-RU" sz="2400" b="1" strike="noStrike" spc="-1">
                <a:solidFill>
                  <a:srgbClr val="00B0F0"/>
                </a:solidFill>
                <a:latin typeface="Arial"/>
                <a:ea typeface="Times New Roman"/>
              </a:rPr>
              <a:t>Следует отметить, что в стаканах и с водой и с «Кока - Колой» где были сухарики и чипсы не было особых различий. Но через 10-15 мин на поверхности стакана с водой, где были картофельные чипсы и сухарики появилась выраженная жирная пленка и изменились в размере, а в стакане с «Кока-Колой»,жирная пленка на поверхности была еле заметна.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347760" y="66600"/>
            <a:ext cx="8362800" cy="3078360"/>
          </a:xfrm>
          <a:prstGeom prst="rect">
            <a:avLst/>
          </a:prstGeom>
          <a:ln>
            <a:noFill/>
          </a:ln>
        </p:spPr>
      </p:pic>
      <p:pic>
        <p:nvPicPr>
          <p:cNvPr id="5" name="Рисунок 6" descr="История Coca-Cola в картинках" hidden="0"/>
          <p:cNvPicPr/>
          <p:nvPr isPhoto="0" userDrawn="0"/>
        </p:nvPicPr>
        <p:blipFill>
          <a:blip r:embed="rId3"/>
          <a:srcRect l="0" t="0" r="5560" b="0"/>
          <a:stretch/>
        </p:blipFill>
        <p:spPr bwMode="auto">
          <a:xfrm>
            <a:off x="2571840" y="4000680"/>
            <a:ext cx="4456080" cy="2420640"/>
          </a:xfrm>
          <a:prstGeom prst="rect">
            <a:avLst/>
          </a:prstGeom>
          <a:ln>
            <a:noFill/>
          </a:ln>
        </p:spPr>
      </p:pic>
      <p:sp>
        <p:nvSpPr>
          <p:cNvPr id="6" name="TextShape 1" hidden="0"/>
          <p:cNvSpPr txBox="1"/>
          <p:nvPr isPhoto="0" userDrawn="0"/>
        </p:nvSpPr>
        <p:spPr bwMode="auto">
          <a:xfrm>
            <a:off x="457200" y="1609200"/>
            <a:ext cx="7238880" cy="48466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85840" y="-701640"/>
            <a:ext cx="8626320" cy="651203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420840" y="79200"/>
            <a:ext cx="7327800" cy="1785960"/>
          </a:xfrm>
          <a:prstGeom prst="rect">
            <a:avLst/>
          </a:prstGeom>
          <a:ln>
            <a:noFill/>
          </a:ln>
        </p:spPr>
      </p:pic>
      <p:pic>
        <p:nvPicPr>
          <p:cNvPr id="5" name="Содержимое 4" descr="IMG_20220220_151634.jpg" hidden="0"/>
          <p:cNvPicPr/>
          <p:nvPr isPhoto="0" userDrawn="0"/>
        </p:nvPicPr>
        <p:blipFill>
          <a:blip r:embed="rId3"/>
          <a:stretch/>
        </p:blipFill>
        <p:spPr bwMode="auto">
          <a:xfrm>
            <a:off x="520560" y="2214720"/>
            <a:ext cx="3394080" cy="3911400"/>
          </a:xfrm>
          <a:prstGeom prst="rect">
            <a:avLst/>
          </a:prstGeom>
          <a:ln>
            <a:noFill/>
          </a:ln>
        </p:spPr>
      </p:pic>
      <p:pic>
        <p:nvPicPr>
          <p:cNvPr id="6" name="Содержимое 5" descr="IMG_20220220_152540.jpg" hidden="0"/>
          <p:cNvPicPr/>
          <p:nvPr isPhoto="0" userDrawn="0"/>
        </p:nvPicPr>
        <p:blipFill>
          <a:blip r:embed="rId4"/>
          <a:stretch/>
        </p:blipFill>
        <p:spPr bwMode="auto">
          <a:xfrm>
            <a:off x="4178160" y="2543040"/>
            <a:ext cx="3521160" cy="2640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25360" y="1195560"/>
            <a:ext cx="8437680" cy="1596960"/>
          </a:xfrm>
          <a:prstGeom prst="rect">
            <a:avLst/>
          </a:prstGeom>
          <a:ln>
            <a:noFill/>
          </a:ln>
        </p:spPr>
      </p:pic>
      <p:pic>
        <p:nvPicPr>
          <p:cNvPr id="5" name="Picture 6" descr="ABV799ECARN07FKCAS4V85ACAVZAVLJCATAG8IPCAH0JFYTCAA7SP4UCAW7AC7WCA5NZXK8CAYOAMZCCAOC3BLYCA08P1GWCARIGVDRCA5VCUWJCA1ZVJ97CAMKK132CA2AF6PZCA45PQKYCA6YNRKJCAD0K922CAVB8ATQ" hidden="0"/>
          <p:cNvPicPr/>
          <p:nvPr isPhoto="0" userDrawn="0"/>
        </p:nvPicPr>
        <p:blipFill>
          <a:blip r:embed="rId3"/>
          <a:stretch/>
        </p:blipFill>
        <p:spPr bwMode="auto">
          <a:xfrm>
            <a:off x="3263760" y="3303720"/>
            <a:ext cx="1625759" cy="1460520"/>
          </a:xfrm>
          <a:prstGeom prst="rect">
            <a:avLst/>
          </a:prstGeom>
          <a:ln>
            <a:noFill/>
          </a:ln>
        </p:spPr>
      </p:pic>
      <p:sp>
        <p:nvSpPr>
          <p:cNvPr id="6" name="CustomShape 1" hidden="0"/>
          <p:cNvSpPr/>
          <p:nvPr isPhoto="0" userDrawn="0"/>
        </p:nvSpPr>
        <p:spPr bwMode="auto">
          <a:xfrm>
            <a:off x="827640" y="571680"/>
            <a:ext cx="7167631" cy="642275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6800" rIns="90000" bIns="46800">
            <a:spAutoFit/>
          </a:bodyPr>
          <a:p>
            <a:pPr>
              <a:lnSpc>
                <a:spcPct val="100000"/>
              </a:lnSpc>
              <a:defRPr/>
            </a:pPr>
            <a:r>
              <a:rPr lang="ru-RU" sz="3600" b="0" strike="noStrike" spc="-1">
                <a:solidFill>
                  <a:srgbClr val="00B0F0"/>
                </a:solidFill>
                <a:latin typeface="Trebuchet MS"/>
              </a:rPr>
              <a:t>Социологические исследования: </a:t>
            </a:r>
            <a:endParaRPr lang="en-US" sz="3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82520" y="208080"/>
            <a:ext cx="8412120" cy="1157040"/>
          </a:xfrm>
          <a:prstGeom prst="rect">
            <a:avLst/>
          </a:prstGeom>
          <a:ln>
            <a:noFill/>
          </a:ln>
        </p:spPr>
      </p:pic>
      <p:pic>
        <p:nvPicPr>
          <p:cNvPr id="5" name="Содержимое 10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50720" y="1603440"/>
            <a:ext cx="7248600" cy="4857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55600" y="-268200"/>
            <a:ext cx="8437680" cy="2120760"/>
          </a:xfrm>
          <a:prstGeom prst="rect">
            <a:avLst/>
          </a:prstGeom>
          <a:ln>
            <a:noFill/>
          </a:ln>
        </p:spPr>
      </p:pic>
      <p:pic>
        <p:nvPicPr>
          <p:cNvPr id="5" name="Содержимое 5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50720" y="1908000"/>
            <a:ext cx="8375760" cy="4694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365040" y="-6480"/>
            <a:ext cx="7450200" cy="1725840"/>
          </a:xfrm>
          <a:prstGeom prst="rect">
            <a:avLst/>
          </a:prstGeom>
          <a:ln>
            <a:noFill/>
          </a:ln>
        </p:spPr>
      </p:pic>
      <p:pic>
        <p:nvPicPr>
          <p:cNvPr id="5" name="Содержимое 4" descr="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57200" y="1609560"/>
            <a:ext cx="7238880" cy="4846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536400" y="-6480"/>
            <a:ext cx="7491600" cy="72576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571320" y="1285920"/>
            <a:ext cx="368604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2880" indent="-272880">
              <a:lnSpc>
                <a:spcPct val="90000"/>
              </a:lnSpc>
              <a:spcBef>
                <a:spcPts val="598"/>
              </a:spcBef>
              <a:defRPr/>
            </a:pPr>
            <a:r>
              <a:rPr lang="ru-RU" sz="3600" b="1" strike="noStrike" spc="-1">
                <a:solidFill>
                  <a:srgbClr val="FFFF00"/>
                </a:solidFill>
                <a:latin typeface="Arial"/>
              </a:rPr>
              <a:t>В чем польза сока</a:t>
            </a:r>
            <a:endParaRPr lang="en-US" sz="3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SzPct val="73000"/>
              <a:buFont typeface="Wingdings"/>
              <a:buChar char=""/>
              <a:defRPr/>
            </a:pPr>
            <a:r>
              <a:rPr lang="ru-RU" sz="3600" b="0" strike="noStrike" spc="-1">
                <a:solidFill>
                  <a:srgbClr val="FFFF00"/>
                </a:solidFill>
                <a:latin typeface="Arial"/>
              </a:rPr>
              <a:t> </a:t>
            </a:r>
            <a:r>
              <a:rPr lang="ru-RU" sz="2600" b="0" strike="noStrike" spc="-1">
                <a:solidFill>
                  <a:srgbClr val="FFFF00"/>
                </a:solidFill>
                <a:latin typeface="Arial"/>
              </a:rPr>
              <a:t>Состоит из натуральных продуктов.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SzPct val="73000"/>
              <a:buFont typeface="Wingdings"/>
              <a:buChar char="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Arial"/>
              </a:rPr>
              <a:t>Много витаминов.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SzPct val="73000"/>
              <a:buFont typeface="Wingdings"/>
              <a:buChar char="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Arial"/>
              </a:rPr>
              <a:t>Полезен для здоровья.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SzPct val="73000"/>
              <a:buFont typeface="Wingdings"/>
              <a:buChar char="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Arial"/>
              </a:rPr>
              <a:t>Повышает настроение.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SzPct val="73000"/>
              <a:buFont typeface="Wingdings 2"/>
              <a:buChar char=""/>
              <a:defRPr/>
            </a:pP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CustomShape 2" hidden="0"/>
          <p:cNvSpPr/>
          <p:nvPr isPhoto="0" userDrawn="0"/>
        </p:nvSpPr>
        <p:spPr bwMode="auto">
          <a:xfrm>
            <a:off x="4286160" y="1214279"/>
            <a:ext cx="4000860" cy="50862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90000"/>
              </a:lnSpc>
              <a:defRPr/>
            </a:pPr>
            <a:r>
              <a:rPr lang="ru-RU" sz="3200" b="1" strike="noStrike" spc="-1">
                <a:solidFill>
                  <a:srgbClr val="FFFF00"/>
                </a:solidFill>
                <a:latin typeface="Arial"/>
              </a:rPr>
              <a:t>Чем вредна кока-кола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Font typeface="Wingdings"/>
              <a:buChar char=""/>
              <a:defRPr/>
            </a:pPr>
            <a:r>
              <a:rPr lang="ru-RU" sz="3000" b="0" strike="noStrike" spc="-1">
                <a:solidFill>
                  <a:srgbClr val="FFFF00"/>
                </a:solidFill>
                <a:latin typeface="Times New Roman"/>
              </a:rPr>
              <a:t>Много химических элементов.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Font typeface="Wingdings"/>
              <a:buChar char=""/>
              <a:defRPr/>
            </a:pPr>
            <a:r>
              <a:rPr lang="ru-RU" sz="3000" b="0" strike="noStrike" spc="-1">
                <a:solidFill>
                  <a:srgbClr val="FFFF00"/>
                </a:solidFill>
                <a:latin typeface="Times New Roman"/>
              </a:rPr>
              <a:t>За ночь «Кока-кола» может растворить яичную скорлупу и даже зуб.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buClr>
                <a:srgbClr val="000000"/>
              </a:buClr>
              <a:buFont typeface="Wingdings"/>
              <a:buChar char=""/>
              <a:defRPr/>
            </a:pPr>
            <a:r>
              <a:rPr lang="ru-RU" sz="3000" b="0" strike="noStrike" spc="-1">
                <a:solidFill>
                  <a:srgbClr val="FFFF00"/>
                </a:solidFill>
                <a:latin typeface="Times New Roman"/>
              </a:rPr>
              <a:t>В состав входят наркотические вещества, которые вызывают привыкание.</a:t>
            </a:r>
            <a:endParaRPr lang="en-US" sz="3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8" descr="drink18" hidden="0"/>
          <p:cNvPicPr/>
          <p:nvPr isPhoto="0" userDrawn="0"/>
        </p:nvPicPr>
        <p:blipFill>
          <a:blip r:embed="rId3"/>
          <a:stretch/>
        </p:blipFill>
        <p:spPr bwMode="auto">
          <a:xfrm>
            <a:off x="3071880" y="4357800"/>
            <a:ext cx="1336680" cy="187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450720" y="317520"/>
            <a:ext cx="7255080" cy="1150920"/>
          </a:xfrm>
          <a:prstGeom prst="rect">
            <a:avLst/>
          </a:prstGeom>
          <a:ln>
            <a:noFill/>
          </a:ln>
        </p:spPr>
      </p:pic>
      <p:pic>
        <p:nvPicPr>
          <p:cNvPr id="5" name="Содержимое 3" descr="IMG_20220220_170440.jpg" hidden="0"/>
          <p:cNvPicPr/>
          <p:nvPr isPhoto="0" userDrawn="0"/>
        </p:nvPicPr>
        <p:blipFill>
          <a:blip r:embed="rId3"/>
          <a:stretch/>
        </p:blipFill>
        <p:spPr bwMode="auto">
          <a:xfrm>
            <a:off x="2643120" y="1500120"/>
            <a:ext cx="3500640" cy="4527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12760" y="317520"/>
            <a:ext cx="7493039" cy="115092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457200" y="1609200"/>
            <a:ext cx="7238880" cy="48466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Trebuchet MS"/>
              </a:rPr>
              <a:t>изучить и проанализировать информацию электронных цифровых ресурсов;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Trebuchet MS"/>
              </a:rPr>
              <a:t>Наблюдать действие «Кока- колы» на организм человека;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2600" b="0" strike="noStrike" spc="-1">
                <a:solidFill>
                  <a:srgbClr val="FFFF00"/>
                </a:solidFill>
                <a:latin typeface="Trebuchet MS"/>
              </a:rPr>
              <a:t>Сделать выводы о влиянии «Кока колы» на организм человека и продукты питания.</a:t>
            </a:r>
            <a:endParaRPr lang="en-US" sz="26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291960"/>
            <a:ext cx="7461360" cy="1176480"/>
          </a:xfrm>
          <a:prstGeom prst="rect">
            <a:avLst/>
          </a:prstGeom>
          <a:ln>
            <a:noFill/>
          </a:ln>
        </p:spPr>
      </p:pic>
      <p:sp>
        <p:nvSpPr>
          <p:cNvPr id="5" name="CustomShape 1" hidden="0"/>
          <p:cNvSpPr/>
          <p:nvPr isPhoto="0" userDrawn="0"/>
        </p:nvSpPr>
        <p:spPr bwMode="auto">
          <a:xfrm>
            <a:off x="714240" y="1500120"/>
            <a:ext cx="4572180" cy="5214276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defRPr/>
            </a:pPr>
            <a:r>
              <a:rPr lang="ru-RU" sz="2800" b="1" strike="noStrike" spc="-1">
                <a:solidFill>
                  <a:srgbClr val="FFFF00"/>
                </a:solidFill>
                <a:latin typeface="Times New Roman"/>
              </a:rPr>
              <a:t>Сам напиток был создан практически случайно. Американский фармацевт Джон Смит Пембертон сварил сироп от боли в животе и случайно добавил в него газированной воды. Получившийся напиток оказался очень вкусным и сразу же понравился местным жителям. </a:t>
            </a:r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2" descr="https://avatars.mds.yandex.net/get-zen_doc/29485/pub_5b7bef45c88f9700a9bb5cbe_5b7befa81cf8d100a8fbbd9c/scale_1200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714920" y="1996920"/>
            <a:ext cx="3214800" cy="4071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317520"/>
            <a:ext cx="7461360" cy="115092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642600" y="1599840"/>
            <a:ext cx="1857240" cy="399960"/>
          </a:xfrm>
          <a:prstGeom prst="rect">
            <a:avLst/>
          </a:prstGeom>
          <a:solidFill>
            <a:srgbClr val="E5E250"/>
          </a:solidFill>
          <a:ln w="9360">
            <a:solidFill>
              <a:srgbClr val="000000"/>
            </a:solidFill>
            <a:miter/>
          </a:ln>
          <a:effectLst>
            <a:outerShdw dist="107932" dir="2700000">
              <a:srgbClr val="808080"/>
            </a:outerShdw>
          </a:effectLst>
        </p:spPr>
        <p:txBody>
          <a:bodyPr anchor="ctr">
            <a:normAutofit/>
          </a:bodyPr>
          <a:p>
            <a:pPr marL="272880" indent="-2728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SzPct val="73000"/>
              <a:buFont typeface="Wingdings 2"/>
              <a:buChar char=""/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Trebuchet MS"/>
              </a:rPr>
              <a:t>САХАР</a:t>
            </a:r>
            <a:endParaRPr lang="en-US" sz="2400" b="0" strike="noStrike" spc="-1">
              <a:solidFill>
                <a:srgbClr val="000000"/>
              </a:solidFill>
              <a:latin typeface="Trebuchet MS"/>
            </a:endParaRPr>
          </a:p>
        </p:txBody>
      </p:sp>
      <p:sp>
        <p:nvSpPr>
          <p:cNvPr id="6" name="CustomShape 2" hidden="0"/>
          <p:cNvSpPr/>
          <p:nvPr isPhoto="0" userDrawn="0"/>
        </p:nvSpPr>
        <p:spPr bwMode="auto">
          <a:xfrm>
            <a:off x="642960" y="2214720"/>
            <a:ext cx="2621187" cy="457379"/>
          </a:xfrm>
          <a:prstGeom prst="rect">
            <a:avLst/>
          </a:prstGeom>
          <a:solidFill>
            <a:srgbClr val="D490C5"/>
          </a:solidFill>
          <a:ln w="9360">
            <a:solidFill>
              <a:srgbClr val="000000"/>
            </a:solidFill>
            <a:miter/>
          </a:ln>
          <a:effectLst>
            <a:outerShdw dist="107932" dir="27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tIns="46800" rIns="90000" bIns="46800" anchor="ctr">
            <a:noAutofit/>
          </a:bodyPr>
          <a:p>
            <a:pPr>
              <a:lnSpc>
                <a:spcPct val="100000"/>
              </a:lnSpc>
              <a:defRPr/>
            </a:pPr>
            <a:r>
              <a:rPr lang="ru-RU" sz="1800" b="1" strike="noStrike" spc="-1">
                <a:solidFill>
                  <a:srgbClr val="000000"/>
                </a:solidFill>
                <a:latin typeface="Trebuchet MS"/>
              </a:rPr>
              <a:t>ДИОКСИД УГЛЕРОДА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CustomShape 3" hidden="0"/>
          <p:cNvSpPr/>
          <p:nvPr isPhoto="0" userDrawn="0"/>
        </p:nvSpPr>
        <p:spPr bwMode="auto">
          <a:xfrm>
            <a:off x="571680" y="2857680"/>
            <a:ext cx="1582221" cy="457379"/>
          </a:xfrm>
          <a:prstGeom prst="rect">
            <a:avLst/>
          </a:prstGeom>
          <a:solidFill>
            <a:srgbClr val="B83D68"/>
          </a:solidFill>
          <a:ln w="9360">
            <a:solidFill>
              <a:srgbClr val="000000"/>
            </a:solidFill>
            <a:miter/>
          </a:ln>
          <a:effectLst>
            <a:outerShdw dist="107932" dir="27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tIns="46800" rIns="90000" bIns="46800" anchor="ctr">
            <a:noAutofit/>
          </a:bodyPr>
          <a:p>
            <a:pPr>
              <a:lnSpc>
                <a:spcPct val="100000"/>
              </a:lnSpc>
              <a:defRPr/>
            </a:pPr>
            <a:r>
              <a:rPr lang="ru-RU" sz="1800" b="1" strike="noStrike" spc="-1">
                <a:solidFill>
                  <a:srgbClr val="000000"/>
                </a:solidFill>
                <a:latin typeface="Trebuchet MS"/>
              </a:rPr>
              <a:t>КРАСИТЕЛЬ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CustomShape 4" hidden="0"/>
          <p:cNvSpPr/>
          <p:nvPr isPhoto="0" userDrawn="0"/>
        </p:nvSpPr>
        <p:spPr bwMode="auto">
          <a:xfrm>
            <a:off x="571680" y="3500280"/>
            <a:ext cx="1237009" cy="457379"/>
          </a:xfrm>
          <a:prstGeom prst="rect">
            <a:avLst/>
          </a:prstGeom>
          <a:solidFill>
            <a:srgbClr val="CC6600"/>
          </a:solidFill>
          <a:ln w="9360">
            <a:solidFill>
              <a:srgbClr val="000000"/>
            </a:solidFill>
            <a:miter/>
          </a:ln>
          <a:effectLst>
            <a:outerShdw dist="107932" dir="27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tIns="46800" rIns="90000" bIns="46800" anchor="ctr">
            <a:noAutofit/>
          </a:bodyPr>
          <a:p>
            <a:pPr>
              <a:lnSpc>
                <a:spcPct val="100000"/>
              </a:lnSpc>
              <a:defRPr/>
            </a:pPr>
            <a:r>
              <a:rPr lang="ru-RU" sz="1800" b="1" strike="noStrike" spc="-1">
                <a:solidFill>
                  <a:srgbClr val="000000"/>
                </a:solidFill>
                <a:latin typeface="Trebuchet MS"/>
              </a:rPr>
              <a:t> </a:t>
            </a:r>
            <a:r>
              <a:rPr lang="ru-RU" sz="1800" b="1" strike="noStrike" spc="-1">
                <a:solidFill>
                  <a:srgbClr val="000000"/>
                </a:solidFill>
                <a:latin typeface="Trebuchet MS"/>
              </a:rPr>
              <a:t>КОФЕИН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CustomShape 5" hidden="0"/>
          <p:cNvSpPr/>
          <p:nvPr isPhoto="0" userDrawn="0"/>
        </p:nvSpPr>
        <p:spPr bwMode="auto">
          <a:xfrm>
            <a:off x="571680" y="4214880"/>
            <a:ext cx="3558387" cy="457379"/>
          </a:xfrm>
          <a:prstGeom prst="rect">
            <a:avLst/>
          </a:prstGeom>
          <a:solidFill>
            <a:srgbClr val="CC3300"/>
          </a:solidFill>
          <a:ln w="9360">
            <a:solidFill>
              <a:srgbClr val="000000"/>
            </a:solidFill>
            <a:miter/>
          </a:ln>
          <a:effectLst>
            <a:outerShdw dist="107932" dir="27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tIns="46800" rIns="90000" bIns="46800" anchor="ctr">
            <a:noAutofit/>
          </a:bodyPr>
          <a:p>
            <a:pPr>
              <a:lnSpc>
                <a:spcPct val="100000"/>
              </a:lnSpc>
              <a:defRPr/>
            </a:pPr>
            <a:r>
              <a:rPr lang="ru-RU" sz="1800" b="1" strike="noStrike" spc="-1">
                <a:solidFill>
                  <a:srgbClr val="000000"/>
                </a:solidFill>
                <a:latin typeface="Trebuchet MS"/>
              </a:rPr>
              <a:t>ОРТОФОСФОРНАЯ КИСЛОТА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CustomShape 6" hidden="0"/>
          <p:cNvSpPr/>
          <p:nvPr isPhoto="0" userDrawn="0"/>
        </p:nvSpPr>
        <p:spPr bwMode="auto">
          <a:xfrm>
            <a:off x="571680" y="4929119"/>
            <a:ext cx="7250446" cy="457379"/>
          </a:xfrm>
          <a:prstGeom prst="rect">
            <a:avLst/>
          </a:prstGeom>
          <a:solidFill>
            <a:srgbClr val="981702"/>
          </a:solidFill>
          <a:ln w="9360">
            <a:solidFill>
              <a:srgbClr val="000000"/>
            </a:solidFill>
            <a:miter/>
          </a:ln>
          <a:effectLst>
            <a:outerShdw dist="107932" dir="27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tIns="46800" rIns="90000" bIns="46800" anchor="ctr">
            <a:noAutofit/>
          </a:bodyPr>
          <a:p>
            <a:pPr>
              <a:lnSpc>
                <a:spcPct val="100000"/>
              </a:lnSpc>
              <a:defRPr/>
            </a:pPr>
            <a:r>
              <a:rPr lang="ru-RU" sz="1800" b="1" strike="noStrike" spc="-1">
                <a:solidFill>
                  <a:srgbClr val="000000"/>
                </a:solidFill>
                <a:latin typeface="Trebuchet MS"/>
              </a:rPr>
              <a:t>АРОМАТИЗАТОРЫ: </a:t>
            </a:r>
            <a:r>
              <a:rPr lang="ru-RU" sz="1400" b="1" strike="noStrike" spc="-1">
                <a:solidFill>
                  <a:srgbClr val="000000"/>
                </a:solidFill>
                <a:latin typeface="Trebuchet MS"/>
              </a:rPr>
              <a:t>(ванилин, коричное масло, масло гвоздики и лимона)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7" descr="рс" hidden="0"/>
          <p:cNvPicPr/>
          <p:nvPr isPhoto="0" userDrawn="0"/>
        </p:nvPicPr>
        <p:blipFill>
          <a:blip r:embed="rId3"/>
          <a:stretch/>
        </p:blipFill>
        <p:spPr bwMode="auto">
          <a:xfrm>
            <a:off x="6715080" y="1428840"/>
            <a:ext cx="2082960" cy="2909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12760" y="317520"/>
            <a:ext cx="7493039" cy="115092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213840" y="1356840"/>
            <a:ext cx="6643800" cy="50007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547560" indent="-4111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73000"/>
              <a:buFont typeface="Wingdings 2"/>
              <a:buChar char=""/>
              <a:defRPr/>
            </a:pPr>
            <a:r>
              <a:rPr lang="ru-RU" sz="2200" b="1" strike="noStrike" spc="-1">
                <a:solidFill>
                  <a:srgbClr val="0000FF"/>
                </a:solidFill>
                <a:latin typeface="Trebuchet MS"/>
              </a:rPr>
              <a:t> </a:t>
            </a:r>
            <a:r>
              <a:rPr lang="ru-RU" sz="2200" b="1" strike="noStrike" spc="-1">
                <a:solidFill>
                  <a:srgbClr val="FFFF00"/>
                </a:solidFill>
                <a:latin typeface="Trebuchet MS"/>
              </a:rPr>
              <a:t>В состав кока колы входит 11% рафинированного сахара, по неофициальным данным- </a:t>
            </a:r>
            <a:r>
              <a:rPr lang="ru-RU" sz="2200" b="1" strike="noStrike" spc="-1">
                <a:solidFill>
                  <a:srgbClr val="00B0F0"/>
                </a:solidFill>
                <a:latin typeface="Trebuchet MS"/>
              </a:rPr>
              <a:t>30%</a:t>
            </a:r>
            <a:r>
              <a:rPr lang="ru-RU" sz="2200" b="1" strike="noStrike" spc="-1">
                <a:solidFill>
                  <a:srgbClr val="FFFF00"/>
                </a:solidFill>
                <a:latin typeface="Trebuchet MS"/>
              </a:rPr>
              <a:t>. Это примерно </a:t>
            </a:r>
            <a:r>
              <a:rPr lang="ru-RU" sz="2200" b="1" strike="noStrike" spc="-1">
                <a:solidFill>
                  <a:srgbClr val="00B0F0"/>
                </a:solidFill>
                <a:latin typeface="Trebuchet MS"/>
              </a:rPr>
              <a:t>9 чайных ложек </a:t>
            </a:r>
            <a:r>
              <a:rPr lang="ru-RU" sz="2200" b="1" strike="noStrike" spc="-1">
                <a:solidFill>
                  <a:srgbClr val="FFFF00"/>
                </a:solidFill>
                <a:latin typeface="Trebuchet MS"/>
              </a:rPr>
              <a:t>на 1 стакан напитка!</a:t>
            </a:r>
            <a:endParaRPr lang="en-US" sz="2200" b="0" strike="noStrike" spc="-1">
              <a:solidFill>
                <a:srgbClr val="000000"/>
              </a:solidFill>
              <a:latin typeface="Trebuchet MS"/>
            </a:endParaRPr>
          </a:p>
          <a:p>
            <a:pPr marL="547560" indent="-4111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73000"/>
              <a:buFont typeface="Wingdings 2"/>
              <a:buChar char=""/>
              <a:defRPr/>
            </a:pPr>
            <a:r>
              <a:rPr lang="ru-RU" sz="2400" b="1" strike="noStrike" spc="-1">
                <a:solidFill>
                  <a:srgbClr val="FFFF00"/>
                </a:solidFill>
                <a:latin typeface="Trebuchet MS"/>
              </a:rPr>
              <a:t>Очищенный (рафинированный) сахар - один из главных факторов, способствующих разрушению зубов. Регулярное употребление газированных напитков помогает развитию кариеса, ведь у больших любителей кока колы зубы буквально "купаются" в растворе сахара. </a:t>
            </a:r>
            <a:endParaRPr lang="en-US" sz="2400" b="0" strike="noStrike" spc="-1">
              <a:solidFill>
                <a:srgbClr val="000000"/>
              </a:solidFill>
              <a:latin typeface="Trebuchet MS"/>
            </a:endParaRPr>
          </a:p>
          <a:p>
            <a:pPr marL="547560" indent="-4111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SzPct val="73000"/>
              <a:buFont typeface="Wingdings 2"/>
              <a:buChar char=""/>
              <a:defRPr/>
            </a:pPr>
            <a:endParaRPr lang="en-US" sz="24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291960"/>
            <a:ext cx="7461360" cy="1176480"/>
          </a:xfrm>
          <a:prstGeom prst="rect">
            <a:avLst/>
          </a:prstGeom>
          <a:ln>
            <a:noFill/>
          </a:ln>
        </p:spPr>
      </p:pic>
      <p:sp>
        <p:nvSpPr>
          <p:cNvPr id="5" name="TextShape 1" hidden="0"/>
          <p:cNvSpPr txBox="1"/>
          <p:nvPr isPhoto="0" userDrawn="0"/>
        </p:nvSpPr>
        <p:spPr bwMode="auto">
          <a:xfrm>
            <a:off x="571680" y="1000080"/>
            <a:ext cx="82296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5000"/>
          </a:bodyPr>
          <a:p>
            <a:pPr marL="272880" indent="-272880">
              <a:spcBef>
                <a:spcPts val="598"/>
              </a:spcBef>
              <a:buClr>
                <a:srgbClr val="B13F9A"/>
              </a:buClr>
              <a:buSzPct val="73000"/>
              <a:buFont typeface="Wingdings 2"/>
              <a:buChar char=""/>
              <a:defRPr/>
            </a:pPr>
            <a:r>
              <a:rPr lang="ru-RU" sz="4000" b="1" strike="noStrike" spc="-1">
                <a:solidFill>
                  <a:srgbClr val="FFFF00"/>
                </a:solidFill>
                <a:latin typeface="Trebuchet MS"/>
              </a:rPr>
              <a:t>Избыточное употребление сахара приводит к ожирению. Тучность увеличивает риск развития сахарного диабета и сердечно-сосудистых заболеваний, причиняет серьезные социальные и психологические проблемы.</a:t>
            </a:r>
            <a:endParaRPr lang="en-US" sz="4000" b="0" strike="noStrike" spc="-1">
              <a:solidFill>
                <a:srgbClr val="000000"/>
              </a:solidFill>
              <a:latin typeface="Trebuchet M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182520" y="-6480"/>
            <a:ext cx="7493039" cy="1158840"/>
          </a:xfrm>
          <a:prstGeom prst="rect">
            <a:avLst/>
          </a:prstGeom>
          <a:ln>
            <a:noFill/>
          </a:ln>
        </p:spPr>
      </p:pic>
      <p:pic>
        <p:nvPicPr>
          <p:cNvPr id="5" name="Picture 6" descr="iCA1OKCJ2" hidden="0"/>
          <p:cNvPicPr/>
          <p:nvPr isPhoto="0" userDrawn="0"/>
        </p:nvPicPr>
        <p:blipFill>
          <a:blip r:embed="rId3"/>
          <a:stretch/>
        </p:blipFill>
        <p:spPr bwMode="auto">
          <a:xfrm>
            <a:off x="390600" y="4005360"/>
            <a:ext cx="1687320" cy="2592360"/>
          </a:xfrm>
          <a:prstGeom prst="rect">
            <a:avLst/>
          </a:prstGeom>
          <a:ln>
            <a:noFill/>
          </a:ln>
        </p:spPr>
      </p:pic>
      <p:sp>
        <p:nvSpPr>
          <p:cNvPr id="6" name="CustomShape 1" hidden="0"/>
          <p:cNvSpPr/>
          <p:nvPr isPhoto="0" userDrawn="0"/>
        </p:nvSpPr>
        <p:spPr bwMode="auto">
          <a:xfrm>
            <a:off x="2286000" y="4929119"/>
            <a:ext cx="762300" cy="825156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2999"/>
              </a:spcBef>
              <a:defRPr/>
            </a:pPr>
            <a:r>
              <a:rPr lang="ru-RU" sz="4800" b="0" strike="noStrike" spc="-1">
                <a:solidFill>
                  <a:srgbClr val="FF3300"/>
                </a:solidFill>
                <a:latin typeface="Times New Roman"/>
              </a:rPr>
              <a:t>+</a:t>
            </a:r>
            <a:endParaRPr lang="en-US" sz="4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7" descr="ш" hidden="0"/>
          <p:cNvPicPr/>
          <p:nvPr isPhoto="0" userDrawn="0"/>
        </p:nvPicPr>
        <p:blipFill>
          <a:blip r:embed="rId4"/>
          <a:stretch/>
        </p:blipFill>
        <p:spPr bwMode="auto">
          <a:xfrm>
            <a:off x="2857680" y="4005360"/>
            <a:ext cx="1981080" cy="2519280"/>
          </a:xfrm>
          <a:prstGeom prst="rect">
            <a:avLst/>
          </a:prstGeom>
          <a:ln>
            <a:noFill/>
          </a:ln>
        </p:spPr>
      </p:pic>
      <p:sp>
        <p:nvSpPr>
          <p:cNvPr id="8" name="CustomShape 2" hidden="0"/>
          <p:cNvSpPr/>
          <p:nvPr isPhoto="0" userDrawn="0"/>
        </p:nvSpPr>
        <p:spPr bwMode="auto">
          <a:xfrm>
            <a:off x="5072039" y="4857840"/>
            <a:ext cx="762300" cy="825156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2999"/>
              </a:spcBef>
              <a:defRPr/>
            </a:pPr>
            <a:r>
              <a:rPr lang="ru-RU" sz="4800" b="0" strike="noStrike" spc="-1">
                <a:solidFill>
                  <a:srgbClr val="FF3300"/>
                </a:solidFill>
                <a:latin typeface="Times New Roman"/>
              </a:rPr>
              <a:t>+</a:t>
            </a:r>
            <a:endParaRPr lang="en-US" sz="4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Picture 8" descr="1cocamother" hidden="0"/>
          <p:cNvPicPr/>
          <p:nvPr isPhoto="0" userDrawn="0"/>
        </p:nvPicPr>
        <p:blipFill>
          <a:blip r:embed="rId5"/>
          <a:stretch/>
        </p:blipFill>
        <p:spPr bwMode="auto">
          <a:xfrm>
            <a:off x="5715000" y="4005360"/>
            <a:ext cx="1028879" cy="2592360"/>
          </a:xfrm>
          <a:prstGeom prst="rect">
            <a:avLst/>
          </a:prstGeom>
          <a:ln>
            <a:noFill/>
          </a:ln>
        </p:spPr>
      </p:pic>
      <p:sp>
        <p:nvSpPr>
          <p:cNvPr id="10" name="CustomShape 3" hidden="0"/>
          <p:cNvSpPr/>
          <p:nvPr isPhoto="0" userDrawn="0"/>
        </p:nvSpPr>
        <p:spPr bwMode="auto">
          <a:xfrm>
            <a:off x="6858000" y="4786199"/>
            <a:ext cx="762300" cy="825156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2999"/>
              </a:spcBef>
              <a:defRPr/>
            </a:pPr>
            <a:r>
              <a:rPr lang="ru-RU" sz="4800" b="0" strike="noStrike" spc="-1">
                <a:solidFill>
                  <a:srgbClr val="FF3300"/>
                </a:solidFill>
                <a:latin typeface="Times New Roman"/>
              </a:rPr>
              <a:t>=</a:t>
            </a:r>
            <a:endParaRPr lang="en-US" sz="4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CustomShape 4" hidden="0"/>
          <p:cNvSpPr/>
          <p:nvPr isPhoto="0" userDrawn="0"/>
        </p:nvSpPr>
        <p:spPr bwMode="auto">
          <a:xfrm>
            <a:off x="7391520" y="4500720"/>
            <a:ext cx="1752659" cy="1190915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1500"/>
              </a:spcBef>
              <a:defRPr/>
            </a:pPr>
            <a:r>
              <a:rPr lang="ru-RU" sz="2400" b="1" strike="noStrike" spc="-1">
                <a:solidFill>
                  <a:srgbClr val="FF3300"/>
                </a:solidFill>
                <a:latin typeface="Times New Roman"/>
              </a:rPr>
              <a:t>Большая кофеиновая тройка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CustomShape 5" hidden="0"/>
          <p:cNvSpPr/>
          <p:nvPr isPhoto="0" userDrawn="0"/>
        </p:nvSpPr>
        <p:spPr bwMode="auto">
          <a:xfrm>
            <a:off x="428760" y="1285920"/>
            <a:ext cx="7929539" cy="1264067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80000"/>
              </a:lnSpc>
              <a:defRPr/>
            </a:pPr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b="1" strike="noStrike" spc="-1">
                <a:solidFill>
                  <a:srgbClr val="FFFF00"/>
                </a:solidFill>
                <a:latin typeface="Times New Roman"/>
              </a:rPr>
              <a:t>Кофеин может вызывать раздражительность, бессонницу, нервозность, сердцебиение. Дети, потребляющие много кофеина, более беспокойны, плохо засыпают, часто страдают от головных болей</a:t>
            </a:r>
            <a:r>
              <a:rPr lang="ru-RU" sz="2400" b="1" strike="noStrike" spc="-1">
                <a:solidFill>
                  <a:srgbClr val="000000"/>
                </a:solidFill>
                <a:latin typeface="Times New Roman"/>
              </a:rPr>
              <a:t>.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Заголовок 1" descr="" hidden="0"/>
          <p:cNvPicPr/>
          <p:nvPr isPhoto="0" userDrawn="0"/>
        </p:nvPicPr>
        <p:blipFill>
          <a:blip r:embed="rId2"/>
          <a:stretch/>
        </p:blipFill>
        <p:spPr bwMode="auto">
          <a:xfrm>
            <a:off x="244440" y="291960"/>
            <a:ext cx="7461360" cy="1176480"/>
          </a:xfrm>
          <a:prstGeom prst="rect">
            <a:avLst/>
          </a:prstGeom>
          <a:ln>
            <a:noFill/>
          </a:ln>
        </p:spPr>
      </p:pic>
      <p:pic>
        <p:nvPicPr>
          <p:cNvPr id="5" name="Picture 5" descr="ее" hidden="0"/>
          <p:cNvPicPr/>
          <p:nvPr isPhoto="0" userDrawn="0"/>
        </p:nvPicPr>
        <p:blipFill>
          <a:blip r:embed="rId3"/>
          <a:stretch/>
        </p:blipFill>
        <p:spPr bwMode="auto">
          <a:xfrm>
            <a:off x="1143000" y="1643040"/>
            <a:ext cx="1900080" cy="1428840"/>
          </a:xfrm>
          <a:prstGeom prst="rect">
            <a:avLst/>
          </a:prstGeom>
          <a:ln>
            <a:noFill/>
          </a:ln>
        </p:spPr>
      </p:pic>
      <p:sp>
        <p:nvSpPr>
          <p:cNvPr id="6" name="CustomShape 1" hidden="0"/>
          <p:cNvSpPr/>
          <p:nvPr isPhoto="0" userDrawn="0"/>
        </p:nvSpPr>
        <p:spPr bwMode="auto">
          <a:xfrm>
            <a:off x="1285920" y="3214800"/>
            <a:ext cx="1676520" cy="533160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noAutofit/>
          </a:bodyPr>
          <a:p>
            <a:pPr marL="342720" indent="-342720">
              <a:lnSpc>
                <a:spcPct val="100000"/>
              </a:lnSpc>
              <a:spcBef>
                <a:spcPts val="499"/>
              </a:spcBef>
              <a:defRPr/>
            </a:pPr>
            <a:r>
              <a:rPr lang="ru-RU" sz="2000" b="1" strike="noStrike" spc="-1">
                <a:solidFill>
                  <a:srgbClr val="000000"/>
                </a:solidFill>
                <a:latin typeface="Trebuchet MS"/>
              </a:rPr>
              <a:t>ВАНИЛИН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7" descr="р" hidden="0"/>
          <p:cNvPicPr/>
          <p:nvPr isPhoto="0" userDrawn="0"/>
        </p:nvPicPr>
        <p:blipFill>
          <a:blip r:embed="rId4"/>
          <a:stretch/>
        </p:blipFill>
        <p:spPr bwMode="auto">
          <a:xfrm>
            <a:off x="6072120" y="1714680"/>
            <a:ext cx="2413080" cy="1809720"/>
          </a:xfrm>
          <a:prstGeom prst="rect">
            <a:avLst/>
          </a:prstGeom>
          <a:ln>
            <a:noFill/>
          </a:ln>
        </p:spPr>
      </p:pic>
      <p:sp>
        <p:nvSpPr>
          <p:cNvPr id="8" name="CustomShape 2" hidden="0"/>
          <p:cNvSpPr/>
          <p:nvPr isPhoto="0" userDrawn="0"/>
        </p:nvSpPr>
        <p:spPr bwMode="auto">
          <a:xfrm>
            <a:off x="3857760" y="2000160"/>
            <a:ext cx="2081339" cy="1008035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1247"/>
              </a:spcBef>
              <a:defRPr/>
            </a:pPr>
            <a:r>
              <a:rPr lang="ru-RU" sz="2000" b="1" strike="noStrike" spc="-1">
                <a:solidFill>
                  <a:srgbClr val="000000"/>
                </a:solidFill>
                <a:latin typeface="Trebuchet MS"/>
              </a:rPr>
              <a:t>МАСЛО ГВОЗДИЧНОГО ДЕРЕВА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Picture 9" descr="л" hidden="0"/>
          <p:cNvPicPr/>
          <p:nvPr isPhoto="0" userDrawn="0"/>
        </p:nvPicPr>
        <p:blipFill>
          <a:blip r:embed="rId5"/>
          <a:stretch/>
        </p:blipFill>
        <p:spPr bwMode="auto">
          <a:xfrm>
            <a:off x="1143000" y="4000680"/>
            <a:ext cx="2336760" cy="1898640"/>
          </a:xfrm>
          <a:prstGeom prst="rect">
            <a:avLst/>
          </a:prstGeom>
          <a:ln>
            <a:noFill/>
          </a:ln>
        </p:spPr>
      </p:pic>
      <p:sp>
        <p:nvSpPr>
          <p:cNvPr id="10" name="CustomShape 3" hidden="0"/>
          <p:cNvSpPr/>
          <p:nvPr isPhoto="0" userDrawn="0"/>
        </p:nvSpPr>
        <p:spPr bwMode="auto">
          <a:xfrm>
            <a:off x="1500120" y="5929199"/>
            <a:ext cx="1828979" cy="703235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1247"/>
              </a:spcBef>
              <a:defRPr/>
            </a:pPr>
            <a:r>
              <a:rPr lang="ru-RU" sz="2000" b="1" strike="noStrike" spc="-1">
                <a:solidFill>
                  <a:srgbClr val="000000"/>
                </a:solidFill>
                <a:latin typeface="Trebuchet MS"/>
              </a:rPr>
              <a:t>МАСЛО ЛИМОНА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1" descr="о" hidden="0"/>
          <p:cNvPicPr/>
          <p:nvPr isPhoto="0" userDrawn="0"/>
        </p:nvPicPr>
        <p:blipFill>
          <a:blip r:embed="rId6"/>
          <a:stretch/>
        </p:blipFill>
        <p:spPr bwMode="auto">
          <a:xfrm>
            <a:off x="6000840" y="4000680"/>
            <a:ext cx="2286000" cy="1857240"/>
          </a:xfrm>
          <a:prstGeom prst="rect">
            <a:avLst/>
          </a:prstGeom>
          <a:ln>
            <a:noFill/>
          </a:ln>
        </p:spPr>
      </p:pic>
      <p:sp>
        <p:nvSpPr>
          <p:cNvPr id="12" name="CustomShape 4" hidden="0"/>
          <p:cNvSpPr/>
          <p:nvPr isPhoto="0" userDrawn="0"/>
        </p:nvSpPr>
        <p:spPr bwMode="auto">
          <a:xfrm>
            <a:off x="4143240" y="4643279"/>
            <a:ext cx="1757699" cy="703235"/>
          </a:xfrm>
          <a:custGeom>
            <a:avLst/>
            <a:gdLst/>
            <a:ahLst/>
            <a:cxnLst/>
            <a:rect l="l" t="t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spcBef>
                <a:spcPts val="1247"/>
              </a:spcBef>
              <a:defRPr/>
            </a:pPr>
            <a:r>
              <a:rPr lang="ru-RU" sz="2000" b="1" strike="noStrike" spc="-1">
                <a:solidFill>
                  <a:srgbClr val="000000"/>
                </a:solidFill>
                <a:latin typeface="Trebuchet MS"/>
              </a:rPr>
              <a:t>КОРИЧНОЕ </a:t>
            </a:r>
            <a:br>
              <a:rPr/>
            </a:br>
            <a:r>
              <a:rPr lang="ru-RU" sz="2000" b="1" strike="noStrike" spc="-1">
                <a:solidFill>
                  <a:srgbClr val="000000"/>
                </a:solidFill>
                <a:latin typeface="Trebuchet MS"/>
              </a:rPr>
              <a:t>МАСЛО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500" advClick="1">
        <p:wheel spokes="1"/>
      </p:transition>
    </mc:Choice>
    <mc:Fallback>
      <p:transition spd="med" advClick="1">
        <p:wheel spokes="1"/>
      </p:transition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R7-Office/6.3.1.43</Application>
  <DocSecurity>0</DocSecurity>
  <PresentationFormat/>
  <Paragraphs>0</Paragraphs>
  <Slides>29</Slides>
  <Notes>29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экологии</dc:title>
  <dc:subject/>
  <dc:creator>Татьяна</dc:creator>
  <cp:keywords/>
  <dc:description/>
  <dc:identifier/>
  <dc:language>en-US</dc:language>
  <cp:lastModifiedBy>Ольга Прокопьева</cp:lastModifiedBy>
  <cp:revision>61</cp:revision>
  <dcterms:created xsi:type="dcterms:W3CDTF">2011-01-21T14:26:09Z</dcterms:created>
  <dcterms:modified xsi:type="dcterms:W3CDTF">2022-03-26T10:15:41Z</dcterms:modified>
  <cp:category/>
  <cp:contentStatus/>
  <cp:version/>
</cp:coreProperties>
</file>