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9" r:id="rId2"/>
    <p:sldId id="270" r:id="rId3"/>
    <p:sldId id="272" r:id="rId4"/>
    <p:sldId id="271" r:id="rId5"/>
    <p:sldId id="273" r:id="rId6"/>
    <p:sldId id="267" r:id="rId7"/>
    <p:sldId id="268" r:id="rId8"/>
    <p:sldId id="274" r:id="rId9"/>
    <p:sldId id="275" r:id="rId10"/>
    <p:sldId id="279" r:id="rId11"/>
    <p:sldId id="276" r:id="rId12"/>
    <p:sldId id="277" r:id="rId13"/>
    <p:sldId id="278" r:id="rId14"/>
    <p:sldId id="256" r:id="rId15"/>
    <p:sldId id="264" r:id="rId16"/>
    <p:sldId id="261" r:id="rId17"/>
    <p:sldId id="263" r:id="rId18"/>
    <p:sldId id="266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025"/>
    <a:srgbClr val="662C29"/>
    <a:srgbClr val="1FD4ED"/>
    <a:srgbClr val="D01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35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7986A-BBB4-483F-8686-1570E4C342CC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87E96-AA16-4AF1-A7BB-93A24E308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994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87E96-AA16-4AF1-A7BB-93A24E308A7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496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87E96-AA16-4AF1-A7BB-93A24E308A7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825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87E96-AA16-4AF1-A7BB-93A24E308A7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29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87E96-AA16-4AF1-A7BB-93A24E308A7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622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87E96-AA16-4AF1-A7BB-93A24E308A7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871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87E96-AA16-4AF1-A7BB-93A24E308A7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8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gif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slide" Target="slide15.xml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13" Type="http://schemas.openxmlformats.org/officeDocument/2006/relationships/image" Target="../media/image34.png"/><Relationship Id="rId18" Type="http://schemas.openxmlformats.org/officeDocument/2006/relationships/slide" Target="slide19.xml"/><Relationship Id="rId26" Type="http://schemas.openxmlformats.org/officeDocument/2006/relationships/image" Target="../media/image43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39.pn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17" Type="http://schemas.openxmlformats.org/officeDocument/2006/relationships/image" Target="../media/image37.jpeg"/><Relationship Id="rId25" Type="http://schemas.openxmlformats.org/officeDocument/2006/relationships/image" Target="../media/image42.png"/><Relationship Id="rId2" Type="http://schemas.microsoft.com/office/2007/relationships/media" Target="../media/media2.mp3"/><Relationship Id="rId16" Type="http://schemas.openxmlformats.org/officeDocument/2006/relationships/slide" Target="slide18.xml"/><Relationship Id="rId20" Type="http://schemas.openxmlformats.org/officeDocument/2006/relationships/image" Target="../media/image38.jpeg"/><Relationship Id="rId1" Type="http://schemas.openxmlformats.org/officeDocument/2006/relationships/audio" Target="NULL" TargetMode="Externa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24" Type="http://schemas.openxmlformats.org/officeDocument/2006/relationships/image" Target="../media/image41.png"/><Relationship Id="rId5" Type="http://schemas.openxmlformats.org/officeDocument/2006/relationships/audio" Target="../media/audio1.wav"/><Relationship Id="rId15" Type="http://schemas.openxmlformats.org/officeDocument/2006/relationships/image" Target="../media/image36.jpeg"/><Relationship Id="rId23" Type="http://schemas.openxmlformats.org/officeDocument/2006/relationships/slide" Target="slide17.xml"/><Relationship Id="rId28" Type="http://schemas.openxmlformats.org/officeDocument/2006/relationships/image" Target="../media/image25.png"/><Relationship Id="rId10" Type="http://schemas.openxmlformats.org/officeDocument/2006/relationships/image" Target="../media/image31.png"/><Relationship Id="rId19" Type="http://schemas.openxmlformats.org/officeDocument/2006/relationships/slide" Target="slide16.xml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0.jpeg"/><Relationship Id="rId14" Type="http://schemas.openxmlformats.org/officeDocument/2006/relationships/image" Target="../media/image35.jpg"/><Relationship Id="rId22" Type="http://schemas.openxmlformats.org/officeDocument/2006/relationships/image" Target="../media/image40.png"/><Relationship Id="rId27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audio" Target="../media/audio1.wav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9.png"/><Relationship Id="rId7" Type="http://schemas.openxmlformats.org/officeDocument/2006/relationships/slide" Target="slide1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4.png"/><Relationship Id="rId4" Type="http://schemas.openxmlformats.org/officeDocument/2006/relationships/image" Target="../media/image50.png"/><Relationship Id="rId9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2.gif"/><Relationship Id="rId3" Type="http://schemas.openxmlformats.org/officeDocument/2006/relationships/image" Target="../media/image29.jpg"/><Relationship Id="rId7" Type="http://schemas.openxmlformats.org/officeDocument/2006/relationships/image" Target="../media/image58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slide" Target="slide15.xml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3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slide" Target="slide1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gif"/><Relationship Id="rId5" Type="http://schemas.openxmlformats.org/officeDocument/2006/relationships/image" Target="../media/image65.gif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Arial"/>
              </a:rPr>
              <a:t>Блинчик</a:t>
            </a:r>
            <a:r>
              <a:rPr lang="ru-RU" sz="6000" dirty="0">
                <a:solidFill>
                  <a:srgbClr val="FF0000"/>
                </a:solidFill>
                <a:latin typeface="Arial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Arial"/>
              </a:rPr>
              <a:t/>
            </a:r>
            <a:br>
              <a:rPr lang="ru-RU" sz="6000" dirty="0" smtClean="0">
                <a:solidFill>
                  <a:srgbClr val="FF0000"/>
                </a:solidFill>
                <a:latin typeface="Arial"/>
              </a:rPr>
            </a:br>
            <a:r>
              <a:rPr lang="ru-RU" sz="4000" dirty="0" smtClean="0">
                <a:latin typeface="Arial"/>
              </a:rPr>
              <a:t>Улыбнитесь</a:t>
            </a:r>
            <a:r>
              <a:rPr lang="ru-RU" sz="4000" dirty="0">
                <a:latin typeface="Arial"/>
              </a:rPr>
              <a:t>, приоткройте рот. Широкий распластанный язык положите на нижнюю губу.</a:t>
            </a:r>
            <a:r>
              <a:rPr lang="ru-RU" sz="6600" dirty="0">
                <a:latin typeface="Arial"/>
              </a:rPr>
              <a:t/>
            </a:r>
            <a:br>
              <a:rPr lang="ru-RU" sz="6600" dirty="0">
                <a:latin typeface="Arial"/>
              </a:rPr>
            </a:br>
            <a:endParaRPr lang="ru-RU" dirty="0"/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64904"/>
            <a:ext cx="572955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952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085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626469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264725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71500"/>
            <a:ext cx="3111462" cy="2713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7" r="6986"/>
          <a:stretch/>
        </p:blipFill>
        <p:spPr bwMode="auto">
          <a:xfrm>
            <a:off x="3206079" y="1246650"/>
            <a:ext cx="223001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052" y="3573016"/>
            <a:ext cx="32575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45479"/>
            <a:ext cx="2935286" cy="298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44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55741"/>
            <a:ext cx="8640960" cy="4259723"/>
          </a:xfrm>
        </p:spPr>
      </p:pic>
    </p:spTree>
    <p:extLst>
      <p:ext uri="{BB962C8B-B14F-4D97-AF65-F5344CB8AC3E}">
        <p14:creationId xmlns:p14="http://schemas.microsoft.com/office/powerpoint/2010/main" val="237015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7" y="1412776"/>
            <a:ext cx="8974199" cy="4464496"/>
          </a:xfrm>
        </p:spPr>
      </p:pic>
    </p:spTree>
    <p:extLst>
      <p:ext uri="{BB962C8B-B14F-4D97-AF65-F5344CB8AC3E}">
        <p14:creationId xmlns:p14="http://schemas.microsoft.com/office/powerpoint/2010/main" val="285464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41" y="260648"/>
            <a:ext cx="9009924" cy="6370298"/>
          </a:xfrm>
        </p:spPr>
      </p:pic>
    </p:spTree>
    <p:extLst>
      <p:ext uri="{BB962C8B-B14F-4D97-AF65-F5344CB8AC3E}">
        <p14:creationId xmlns:p14="http://schemas.microsoft.com/office/powerpoint/2010/main" val="256512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5000">
              <a:schemeClr val="tx2">
                <a:lumMod val="60000"/>
                <a:lumOff val="40000"/>
              </a:schemeClr>
            </a:gs>
            <a:gs pos="55850">
              <a:schemeClr val="bg2">
                <a:lumMod val="50000"/>
              </a:schemeClr>
            </a:gs>
            <a:gs pos="0">
              <a:srgbClr val="00B0F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772816"/>
            <a:ext cx="8856984" cy="1470025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000" b="1" dirty="0" smtClean="0">
                <a:ln w="6600">
                  <a:solidFill>
                    <a:srgbClr val="7030A0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Поездка в </a:t>
            </a:r>
            <a:r>
              <a:rPr lang="ru-RU" sz="6000" b="1" dirty="0" err="1" smtClean="0">
                <a:ln w="6600">
                  <a:solidFill>
                    <a:srgbClr val="7030A0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Безударкино</a:t>
            </a:r>
            <a:endParaRPr lang="ru-RU" sz="6000" b="1" dirty="0">
              <a:ln w="6600">
                <a:solidFill>
                  <a:srgbClr val="7030A0"/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107504" y="343744"/>
            <a:ext cx="2016224" cy="86409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 rot="20866329">
            <a:off x="4753876" y="255801"/>
            <a:ext cx="1368152" cy="50405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6300192" y="332656"/>
            <a:ext cx="2016224" cy="864096"/>
          </a:xfrm>
          <a:prstGeom prst="cloud">
            <a:avLst/>
          </a:prstGeom>
          <a:solidFill>
            <a:srgbClr val="00B0F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140" y="5379008"/>
            <a:ext cx="937176" cy="8215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560" y="3807817"/>
            <a:ext cx="1329487" cy="265897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519" y="2473112"/>
            <a:ext cx="4442673" cy="31733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032" y="250"/>
            <a:ext cx="2013175" cy="2060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9616"/>
            <a:ext cx="2032226" cy="1580377"/>
          </a:xfrm>
          <a:prstGeom prst="rect">
            <a:avLst/>
          </a:prstGeom>
        </p:spPr>
      </p:pic>
      <p:pic>
        <p:nvPicPr>
          <p:cNvPr id="14" name="_ot_-signalit-pd-_knom_-ya-schoyno-zapisa_-bez-naz_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75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67607" y="5808421"/>
            <a:ext cx="609600" cy="609600"/>
          </a:xfrm>
          <a:prstGeom prst="rect">
            <a:avLst/>
          </a:prstGeom>
        </p:spPr>
      </p:pic>
      <p:pic>
        <p:nvPicPr>
          <p:cNvPr id="15" name="Рисунок 14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741" y="5674978"/>
            <a:ext cx="757673" cy="75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16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4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лако 5"/>
          <p:cNvSpPr/>
          <p:nvPr/>
        </p:nvSpPr>
        <p:spPr>
          <a:xfrm>
            <a:off x="1671972" y="-18975"/>
            <a:ext cx="2016224" cy="810813"/>
          </a:xfrm>
          <a:prstGeom prst="cloud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блако 23"/>
          <p:cNvSpPr/>
          <p:nvPr/>
        </p:nvSpPr>
        <p:spPr>
          <a:xfrm rot="697239">
            <a:off x="3935294" y="172236"/>
            <a:ext cx="3176584" cy="1086620"/>
          </a:xfrm>
          <a:prstGeom prst="cloud">
            <a:avLst/>
          </a:prstGeom>
          <a:blipFill>
            <a:blip r:embed="rId8"/>
            <a:stretch>
              <a:fillRect/>
            </a:stretch>
          </a:blip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7952232" y="81964"/>
            <a:ext cx="1171933" cy="612720"/>
          </a:xfrm>
          <a:prstGeom prst="cloud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5206194" y="-31902"/>
            <a:ext cx="2016224" cy="399444"/>
          </a:xfrm>
          <a:prstGeom prst="cloud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>
            <a:off x="6930390" y="214529"/>
            <a:ext cx="1367393" cy="556569"/>
          </a:xfrm>
          <a:prstGeom prst="cloud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лако 3"/>
          <p:cNvSpPr/>
          <p:nvPr/>
        </p:nvSpPr>
        <p:spPr>
          <a:xfrm>
            <a:off x="-120375" y="91784"/>
            <a:ext cx="2016224" cy="602900"/>
          </a:xfrm>
          <a:prstGeom prst="cloud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 rot="20866329">
            <a:off x="3134970" y="99558"/>
            <a:ext cx="1368152" cy="689959"/>
          </a:xfrm>
          <a:prstGeom prst="cloud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685640" y="713592"/>
            <a:ext cx="257648" cy="3334435"/>
          </a:xfrm>
          <a:prstGeom prst="flowChartAlternateProcess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662C29"/>
            </a:solidFill>
          </a:ln>
          <a:scene3d>
            <a:camera prst="isometricOffAxis1Righ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745932" flipH="1">
            <a:off x="-123394" y="909645"/>
            <a:ext cx="2501037" cy="640440"/>
          </a:xfrm>
          <a:prstGeom prst="rightArrow">
            <a:avLst>
              <a:gd name="adj1" fmla="val 44165"/>
              <a:gd name="adj2" fmla="val 50000"/>
            </a:avLst>
          </a:pr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662C29"/>
            </a:solidFill>
          </a:ln>
          <a:scene3d>
            <a:camera prst="perspectiveAbove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b="1" dirty="0" err="1">
                <a:ln w="66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  <a:ea typeface="Cambria" panose="02040503050406030204" pitchFamily="18" charset="0"/>
                <a:hlinkClick r:id="rId16" action="ppaction://hlinksldjump"/>
              </a:rPr>
              <a:t>Безударкино</a:t>
            </a:r>
            <a:endParaRPr lang="ru-RU" sz="2400" b="1" dirty="0">
              <a:ln w="66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  <a:ea typeface="Cambria" panose="02040503050406030204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20954559">
            <a:off x="1558021" y="2313433"/>
            <a:ext cx="2552960" cy="1122927"/>
          </a:xfrm>
          <a:prstGeom prst="rightArrow">
            <a:avLst>
              <a:gd name="adj1" fmla="val 44165"/>
              <a:gd name="adj2" fmla="val 50000"/>
            </a:avLst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662C29"/>
            </a:solidFill>
          </a:ln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b="1" strike="sngStrike" dirty="0" smtClean="0">
                <a:ln w="660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mbria" panose="02040503050406030204" pitchFamily="18" charset="0"/>
                <a:hlinkClick r:id="rId18" action="ppaction://hlinksldjump"/>
              </a:rPr>
              <a:t>Сюда пойдешь-пропадешь</a:t>
            </a:r>
            <a:endParaRPr lang="ru-RU" b="1" strike="sngStrike" dirty="0">
              <a:ln w="6600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mbria" panose="02040503050406030204" pitchFamily="18" charset="0"/>
            </a:endParaRPr>
          </a:p>
        </p:txBody>
      </p:sp>
      <p:sp>
        <p:nvSpPr>
          <p:cNvPr id="25" name="Стрелка вправо 24">
            <a:hlinkClick r:id="rId19" action="ppaction://hlinksldjump"/>
          </p:cNvPr>
          <p:cNvSpPr/>
          <p:nvPr/>
        </p:nvSpPr>
        <p:spPr>
          <a:xfrm rot="284508" flipH="1">
            <a:off x="9914" y="2094919"/>
            <a:ext cx="2275770" cy="749763"/>
          </a:xfrm>
          <a:prstGeom prst="rightArrow">
            <a:avLst>
              <a:gd name="adj1" fmla="val 44165"/>
              <a:gd name="adj2" fmla="val 50000"/>
            </a:avLst>
          </a:prstGeom>
          <a:blipFill dpi="0"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662C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000" b="1" dirty="0" err="1">
                <a:ln w="66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  <a:ea typeface="Cambria" panose="02040503050406030204" pitchFamily="18" charset="0"/>
                <a:hlinkClick r:id="rId19" action="ppaction://hlinksldjump"/>
              </a:rPr>
              <a:t>Проверялкино</a:t>
            </a:r>
            <a:endParaRPr lang="ru-RU" sz="2000" b="1" dirty="0">
              <a:ln w="66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  <a:ea typeface="Cambria" panose="02040503050406030204" pitchFamily="18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b="27112"/>
          <a:stretch/>
        </p:blipFill>
        <p:spPr>
          <a:xfrm>
            <a:off x="1666358" y="1835637"/>
            <a:ext cx="276930" cy="277879"/>
          </a:xfrm>
          <a:prstGeom prst="rect">
            <a:avLst/>
          </a:prstGeom>
        </p:spPr>
      </p:pic>
      <p:sp>
        <p:nvSpPr>
          <p:cNvPr id="16" name="Овал 15"/>
          <p:cNvSpPr/>
          <p:nvPr/>
        </p:nvSpPr>
        <p:spPr>
          <a:xfrm>
            <a:off x="1640894" y="3127807"/>
            <a:ext cx="182744" cy="138939"/>
          </a:xfrm>
          <a:prstGeom prst="ellipse">
            <a:avLst/>
          </a:prstGeom>
          <a:solidFill>
            <a:srgbClr val="3B302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815" y="4221088"/>
            <a:ext cx="1046594" cy="1585373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 rot="20770539">
            <a:off x="1382178" y="1208018"/>
            <a:ext cx="3102392" cy="669462"/>
          </a:xfrm>
          <a:prstGeom prst="rightArrow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662C29"/>
            </a:solidFill>
          </a:ln>
          <a:scene3d>
            <a:camera prst="isometricOffAxis1Righ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000" b="1" dirty="0">
                <a:ln w="6600">
                  <a:noFill/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66" charset="0"/>
                <a:ea typeface="Cambria" panose="02040503050406030204" pitchFamily="18" charset="0"/>
                <a:hlinkClick r:id="rId23" action="ppaction://hlinksldjump"/>
              </a:rPr>
              <a:t>ИСПРАВЛЯЛКИНО</a:t>
            </a:r>
            <a:endParaRPr lang="ru-RU" sz="2000" b="1" dirty="0">
              <a:ln w="6600">
                <a:noFill/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66" charset="0"/>
              <a:ea typeface="Cambria" panose="020405030504060302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33386">
            <a:off x="1690741" y="1168582"/>
            <a:ext cx="340986" cy="268242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979" y="-173818"/>
            <a:ext cx="906471" cy="927937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1640894" y="1929671"/>
            <a:ext cx="182744" cy="138939"/>
          </a:xfrm>
          <a:prstGeom prst="ellipse">
            <a:avLst/>
          </a:prstGeom>
          <a:solidFill>
            <a:srgbClr val="3B302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558" y="3399836"/>
            <a:ext cx="1866560" cy="145154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48279" y="3127807"/>
            <a:ext cx="5485269" cy="3928189"/>
          </a:xfrm>
          <a:prstGeom prst="rect">
            <a:avLst/>
          </a:prstGeom>
        </p:spPr>
      </p:pic>
      <p:pic>
        <p:nvPicPr>
          <p:cNvPr id="10" name="13836_145980157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85.875"/>
                  <p14:fade in="750" out="1000"/>
                </p14:media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582937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2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1.11111E-6 L 0.71528 -0.00671 " pathEditMode="relative" rAng="0" ptsTypes="AA">
                                      <p:cBhvr>
                                        <p:cTn id="8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64" y="-3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vuk_-_signala_avtomobilya_(iPlayer.f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5000">
              <a:schemeClr val="tx2">
                <a:lumMod val="60000"/>
                <a:lumOff val="40000"/>
              </a:schemeClr>
            </a:gs>
            <a:gs pos="55850">
              <a:schemeClr val="bg2">
                <a:lumMod val="50000"/>
              </a:schemeClr>
            </a:gs>
            <a:gs pos="0">
              <a:srgbClr val="00B0F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лако 14"/>
          <p:cNvSpPr/>
          <p:nvPr/>
        </p:nvSpPr>
        <p:spPr>
          <a:xfrm>
            <a:off x="7144483" y="13019"/>
            <a:ext cx="2016224" cy="57411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 rot="21039450" flipV="1">
            <a:off x="44611" y="122289"/>
            <a:ext cx="2016224" cy="714362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>
            <a:off x="5989038" y="473814"/>
            <a:ext cx="2016224" cy="86409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58705" y="2690485"/>
            <a:ext cx="1747122" cy="72014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МОРЯК</a:t>
            </a:r>
          </a:p>
        </p:txBody>
      </p:sp>
      <p:sp>
        <p:nvSpPr>
          <p:cNvPr id="4" name="Облако 3"/>
          <p:cNvSpPr/>
          <p:nvPr/>
        </p:nvSpPr>
        <p:spPr>
          <a:xfrm>
            <a:off x="2028904" y="-41367"/>
            <a:ext cx="2016224" cy="86409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 rot="20944179">
            <a:off x="2990917" y="1165331"/>
            <a:ext cx="1368152" cy="40847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4567567" y="76883"/>
            <a:ext cx="2016224" cy="86409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91448" y="456576"/>
            <a:ext cx="512909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20000"/>
                <a:gd name="adj2" fmla="val 0"/>
              </a:avLst>
            </a:prstTxWarp>
            <a:spAutoFit/>
          </a:bodyPr>
          <a:lstStyle/>
          <a:p>
            <a:pPr lvl="1" algn="ctr">
              <a:spcBef>
                <a:spcPct val="0"/>
              </a:spcBef>
            </a:pPr>
            <a:r>
              <a:rPr lang="ru-RU" sz="6000" b="1" dirty="0">
                <a:ln w="6600">
                  <a:solidFill>
                    <a:srgbClr val="7030A0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ПРОВЕРЯЛКИНО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42881" y="3410625"/>
            <a:ext cx="1747122" cy="739878"/>
          </a:xfrm>
          <a:prstGeom prst="roundRect">
            <a:avLst/>
          </a:prstGeom>
          <a:solidFill>
            <a:srgbClr val="FF000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</a:t>
            </a:r>
            <a:r>
              <a:rPr lang="ru-RU" sz="40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</a:t>
            </a:r>
            <a:r>
              <a:rPr lang="ru-RU" sz="32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РЕ</a:t>
            </a:r>
          </a:p>
        </p:txBody>
      </p:sp>
      <p:sp>
        <p:nvSpPr>
          <p:cNvPr id="22" name="Блок-схема: данные 21"/>
          <p:cNvSpPr/>
          <p:nvPr/>
        </p:nvSpPr>
        <p:spPr>
          <a:xfrm>
            <a:off x="2964601" y="4443386"/>
            <a:ext cx="2543503" cy="708873"/>
          </a:xfrm>
          <a:prstGeom prst="flowChartInputOutput">
            <a:avLst/>
          </a:prstGeom>
          <a:solidFill>
            <a:srgbClr val="FF000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СЛЕДЫ</a:t>
            </a:r>
            <a:endParaRPr lang="ru-RU" sz="3200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3" name="Параллелограмм 22"/>
          <p:cNvSpPr/>
          <p:nvPr/>
        </p:nvSpPr>
        <p:spPr>
          <a:xfrm>
            <a:off x="3203848" y="5152259"/>
            <a:ext cx="1800200" cy="708873"/>
          </a:xfrm>
          <a:prstGeom prst="parallelogram">
            <a:avLst/>
          </a:prstGeom>
          <a:solidFill>
            <a:srgbClr val="FF000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СЛ</a:t>
            </a:r>
            <a:r>
              <a:rPr lang="ru-RU" sz="40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Е</a:t>
            </a:r>
            <a:r>
              <a:rPr lang="ru-RU" sz="3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228184" y="2599389"/>
            <a:ext cx="2664296" cy="488329"/>
          </a:xfrm>
          <a:prstGeom prst="round2DiagRect">
            <a:avLst>
              <a:gd name="adj1" fmla="val 36587"/>
              <a:gd name="adj2" fmla="val 0"/>
            </a:avLst>
          </a:prstGeom>
          <a:solidFill>
            <a:srgbClr val="FF000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КОРМУШКА</a:t>
            </a:r>
            <a:endParaRPr lang="ru-RU" sz="3200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6228184" y="3087094"/>
            <a:ext cx="2664296" cy="488329"/>
          </a:xfrm>
          <a:prstGeom prst="round2DiagRect">
            <a:avLst>
              <a:gd name="adj1" fmla="val 36587"/>
              <a:gd name="adj2" fmla="val 0"/>
            </a:avLst>
          </a:prstGeom>
          <a:solidFill>
            <a:srgbClr val="FF000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</a:t>
            </a:r>
            <a:r>
              <a:rPr lang="ru-RU" sz="40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</a:t>
            </a:r>
            <a:r>
              <a:rPr lang="ru-RU" sz="3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РМ</a:t>
            </a:r>
            <a:endParaRPr lang="ru-RU" sz="3200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6592312" y="4919356"/>
            <a:ext cx="1610561" cy="751481"/>
          </a:xfrm>
          <a:prstGeom prst="flowChartPunchedTape">
            <a:avLst/>
          </a:prstGeom>
          <a:solidFill>
            <a:srgbClr val="FF000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РОГА</a:t>
            </a:r>
            <a:endParaRPr lang="ru-RU" sz="3200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Блок-схема: перфолента 25"/>
          <p:cNvSpPr/>
          <p:nvPr/>
        </p:nvSpPr>
        <p:spPr>
          <a:xfrm>
            <a:off x="6610532" y="5502757"/>
            <a:ext cx="1561365" cy="893045"/>
          </a:xfrm>
          <a:prstGeom prst="flowChartPunchedTape">
            <a:avLst/>
          </a:prstGeom>
          <a:solidFill>
            <a:srgbClr val="FF000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</a:t>
            </a:r>
            <a:r>
              <a:rPr lang="ru-RU" sz="40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</a:t>
            </a:r>
            <a:r>
              <a:rPr lang="ru-RU" sz="3200" b="1" dirty="0" err="1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</a:t>
            </a:r>
            <a:endParaRPr lang="ru-RU" sz="3200" b="1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6" y="2128546"/>
            <a:ext cx="3005996" cy="216173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870" y="921412"/>
            <a:ext cx="4360413" cy="335595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962" y="2769177"/>
            <a:ext cx="3428779" cy="33484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885505"/>
            <a:ext cx="4117742" cy="2774650"/>
          </a:xfrm>
          <a:prstGeom prst="rect">
            <a:avLst/>
          </a:prstGeom>
        </p:spPr>
      </p:pic>
      <p:pic>
        <p:nvPicPr>
          <p:cNvPr id="32" name="Рисунок 3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727" y="4109662"/>
            <a:ext cx="509361" cy="5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1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_-_signala_avtomobilya_(iPlayer.f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_-_signala_avtomobilya_(iPlayer.f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_-_signala_avtomobilya_(iPlayer.f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_-_signala_avtomobilya_(iPlayer.f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3" grpId="0" animBg="1"/>
      <p:bldP spid="3" grpId="1" animBg="1"/>
      <p:bldP spid="25" grpId="0" animBg="1"/>
      <p:bldP spid="8" grpId="0" animBg="1"/>
      <p:bldP spid="8" grpId="1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tx2">
                <a:lumMod val="60000"/>
                <a:lumOff val="40000"/>
              </a:schemeClr>
            </a:gs>
            <a:gs pos="61501">
              <a:srgbClr val="92D050"/>
            </a:gs>
            <a:gs pos="49000">
              <a:srgbClr val="92D050"/>
            </a:gs>
            <a:gs pos="0">
              <a:srgbClr val="00B0F0"/>
            </a:gs>
            <a:gs pos="100000">
              <a:srgbClr val="00B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237" y="2491458"/>
            <a:ext cx="9144000" cy="3840647"/>
          </a:xfrm>
          <a:prstGeom prst="rect">
            <a:avLst/>
          </a:prstGeom>
        </p:spPr>
      </p:pic>
      <p:sp>
        <p:nvSpPr>
          <p:cNvPr id="5" name="Облако 4"/>
          <p:cNvSpPr/>
          <p:nvPr/>
        </p:nvSpPr>
        <p:spPr>
          <a:xfrm rot="20866329">
            <a:off x="1010222" y="7871211"/>
            <a:ext cx="1368152" cy="50405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474056" y="1888412"/>
            <a:ext cx="7776102" cy="1296144"/>
            <a:chOff x="755576" y="1484784"/>
            <a:chExt cx="7776102" cy="1296144"/>
          </a:xfrm>
        </p:grpSpPr>
        <p:sp>
          <p:nvSpPr>
            <p:cNvPr id="6" name="Облако 5"/>
            <p:cNvSpPr/>
            <p:nvPr/>
          </p:nvSpPr>
          <p:spPr>
            <a:xfrm>
              <a:off x="755576" y="1484784"/>
              <a:ext cx="7776102" cy="1296144"/>
            </a:xfrm>
            <a:prstGeom prst="cloud">
              <a:avLst/>
            </a:prstGeom>
            <a:solidFill>
              <a:schemeClr val="tx2">
                <a:lumMod val="60000"/>
                <a:lumOff val="40000"/>
              </a:schemeClr>
            </a:solidFill>
            <a:effectLst>
              <a:softEdge rad="12700"/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195736" y="1671191"/>
              <a:ext cx="512909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Inflate">
                <a:avLst/>
              </a:prstTxWarp>
              <a:spAutoFit/>
            </a:bodyPr>
            <a:lstStyle/>
            <a:p>
              <a:pPr lvl="1" algn="ctr">
                <a:spcBef>
                  <a:spcPct val="0"/>
                </a:spcBef>
              </a:pPr>
              <a:r>
                <a:rPr lang="ru-RU" sz="6000" b="1" dirty="0" err="1" smtClean="0">
                  <a:ln w="6600">
                    <a:solidFill>
                      <a:srgbClr val="7030A0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  <a:outerShdw dist="38100" dir="2700000" algn="tl" rotWithShape="0">
                      <a:schemeClr val="accent2"/>
                    </a:out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+mj-cs"/>
                </a:rPr>
                <a:t>Исправлялкино</a:t>
              </a:r>
              <a:endParaRPr lang="ru-RU" sz="6000" b="1" dirty="0">
                <a:ln w="6600">
                  <a:solidFill>
                    <a:srgbClr val="7030A0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+mj-cs"/>
              </a:endParaRPr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303" y="222618"/>
            <a:ext cx="1859838" cy="20298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215" y="0"/>
            <a:ext cx="3659909" cy="21592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77" y="407189"/>
            <a:ext cx="1595418" cy="1741247"/>
          </a:xfrm>
          <a:prstGeom prst="rect">
            <a:avLst/>
          </a:prstGeom>
        </p:spPr>
      </p:pic>
      <p:pic>
        <p:nvPicPr>
          <p:cNvPr id="13" name="Рисунок 1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402" y="5556848"/>
            <a:ext cx="509361" cy="51024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11087" y="3178137"/>
            <a:ext cx="1689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Cambria" panose="02040503050406030204" pitchFamily="18" charset="0"/>
                <a:ea typeface="Cambria" panose="02040503050406030204" pitchFamily="18" charset="0"/>
              </a:rPr>
              <a:t>К</a:t>
            </a:r>
            <a:r>
              <a:rPr lang="ru-RU" sz="3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АЗА</a:t>
            </a:r>
            <a:endParaRPr lang="ru-RU" sz="32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665684" y="3328714"/>
            <a:ext cx="306678" cy="3060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62597" y="2701340"/>
            <a:ext cx="409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</a:t>
            </a:r>
            <a:endParaRPr lang="ru-RU" sz="4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9625" y="5791258"/>
            <a:ext cx="9576775" cy="100779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68871" y="5074340"/>
            <a:ext cx="22811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ЦВИТЫ</a:t>
            </a:r>
            <a:endParaRPr lang="ru-RU" sz="32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1002692" y="5213689"/>
            <a:ext cx="306678" cy="3060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76171" y="4583323"/>
            <a:ext cx="409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Е</a:t>
            </a:r>
            <a:endParaRPr lang="ru-RU" sz="4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76646" y="3962788"/>
            <a:ext cx="22811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ТРОВА</a:t>
            </a:r>
            <a:endParaRPr lang="ru-RU" sz="32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>
            <a:off x="3926190" y="4105706"/>
            <a:ext cx="306678" cy="3060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874646" y="3429023"/>
            <a:ext cx="409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</a:t>
            </a:r>
            <a:endParaRPr lang="ru-RU" sz="4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73" y="2913023"/>
            <a:ext cx="1863205" cy="216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9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4" grpId="0"/>
      <p:bldP spid="26" grpId="0"/>
      <p:bldP spid="27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блако 16"/>
          <p:cNvSpPr/>
          <p:nvPr/>
        </p:nvSpPr>
        <p:spPr>
          <a:xfrm>
            <a:off x="-122082" y="620688"/>
            <a:ext cx="10742754" cy="2160240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АФГВРПДЕГЧТСШТВНМЩГА</a:t>
            </a:r>
            <a:endParaRPr lang="ru-RU" sz="280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0" y="116632"/>
            <a:ext cx="6775392" cy="1135663"/>
          </a:xfrm>
          <a:prstGeom prst="cloud">
            <a:avLst/>
          </a:prstGeom>
          <a:solidFill>
            <a:srgbClr val="00B0F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222798"/>
            <a:ext cx="512909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6000" b="1" dirty="0" err="1">
                <a:ln w="6600">
                  <a:solidFill>
                    <a:srgbClr val="7030A0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Безударкино</a:t>
            </a:r>
            <a:endParaRPr lang="ru-RU" sz="6000" b="1" dirty="0">
              <a:ln w="6600">
                <a:solidFill>
                  <a:srgbClr val="7030A0"/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2924944"/>
            <a:ext cx="933980" cy="9807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3415308"/>
            <a:ext cx="1661179" cy="23920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837" y="4797152"/>
            <a:ext cx="759606" cy="6883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953" y="4797152"/>
            <a:ext cx="410845" cy="5111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300" y="5559169"/>
            <a:ext cx="1039305" cy="107827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239" y="3789040"/>
            <a:ext cx="832369" cy="8323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6" y="5485505"/>
            <a:ext cx="1225608" cy="1225608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3080341" y="1814776"/>
            <a:ext cx="166211" cy="60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073777" y="1838815"/>
            <a:ext cx="141099" cy="601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964619" y="1838815"/>
            <a:ext cx="144016" cy="600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868805" y="1826794"/>
            <a:ext cx="239586" cy="120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6971051" y="1839813"/>
            <a:ext cx="226470" cy="90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246552" y="5682809"/>
            <a:ext cx="4156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    ВЕСНА</a:t>
            </a:r>
            <a:endParaRPr lang="ru-RU" sz="48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5" name="Рисунок 34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016" y="6205778"/>
            <a:ext cx="509361" cy="51024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340" y="5559169"/>
            <a:ext cx="1212726" cy="113996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93" y="5902072"/>
            <a:ext cx="9525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7720">
              <a:schemeClr val="tx2">
                <a:lumMod val="60000"/>
                <a:lumOff val="40000"/>
              </a:schemeClr>
            </a:gs>
            <a:gs pos="45000">
              <a:schemeClr val="bg2">
                <a:lumMod val="50000"/>
              </a:schemeClr>
            </a:gs>
            <a:gs pos="55850">
              <a:schemeClr val="bg2">
                <a:lumMod val="50000"/>
              </a:schemeClr>
            </a:gs>
            <a:gs pos="0">
              <a:srgbClr val="00B0F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196" y="2449297"/>
            <a:ext cx="9417439" cy="42816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464" y="3154842"/>
            <a:ext cx="5523886" cy="2991150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1046876" y="205767"/>
            <a:ext cx="2016224" cy="86409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 rot="20866329">
            <a:off x="4033796" y="482913"/>
            <a:ext cx="1368152" cy="504056"/>
          </a:xfrm>
          <a:prstGeom prst="cloud">
            <a:avLst/>
          </a:prstGeom>
          <a:solidFill>
            <a:srgbClr val="1FD4ED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6827361" y="376603"/>
            <a:ext cx="2016224" cy="864096"/>
          </a:xfrm>
          <a:prstGeom prst="cloud">
            <a:avLst/>
          </a:prstGeom>
          <a:solidFill>
            <a:srgbClr val="00B0F0"/>
          </a:solidFill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5799" y="44826"/>
            <a:ext cx="726545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6600">
                  <a:solidFill>
                    <a:srgbClr val="7030A0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Поломка на дороге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774712"/>
              </p:ext>
            </p:extLst>
          </p:nvPr>
        </p:nvGraphicFramePr>
        <p:xfrm>
          <a:off x="683568" y="1060489"/>
          <a:ext cx="4230818" cy="4606758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670173">
                  <a:extLst>
                    <a:ext uri="{9D8B030D-6E8A-4147-A177-3AD203B41FA5}">
                      <a16:colId xmlns="" xmlns:a16="http://schemas.microsoft.com/office/drawing/2014/main" val="3908527594"/>
                    </a:ext>
                  </a:extLst>
                </a:gridCol>
                <a:gridCol w="712129">
                  <a:extLst>
                    <a:ext uri="{9D8B030D-6E8A-4147-A177-3AD203B41FA5}">
                      <a16:colId xmlns="" xmlns:a16="http://schemas.microsoft.com/office/drawing/2014/main" val="1036330283"/>
                    </a:ext>
                  </a:extLst>
                </a:gridCol>
                <a:gridCol w="712129">
                  <a:extLst>
                    <a:ext uri="{9D8B030D-6E8A-4147-A177-3AD203B41FA5}">
                      <a16:colId xmlns="" xmlns:a16="http://schemas.microsoft.com/office/drawing/2014/main" val="2519823130"/>
                    </a:ext>
                  </a:extLst>
                </a:gridCol>
                <a:gridCol w="712129">
                  <a:extLst>
                    <a:ext uri="{9D8B030D-6E8A-4147-A177-3AD203B41FA5}">
                      <a16:colId xmlns="" xmlns:a16="http://schemas.microsoft.com/office/drawing/2014/main" val="2752026975"/>
                    </a:ext>
                  </a:extLst>
                </a:gridCol>
                <a:gridCol w="712129">
                  <a:extLst>
                    <a:ext uri="{9D8B030D-6E8A-4147-A177-3AD203B41FA5}">
                      <a16:colId xmlns="" xmlns:a16="http://schemas.microsoft.com/office/drawing/2014/main" val="284480031"/>
                    </a:ext>
                  </a:extLst>
                </a:gridCol>
                <a:gridCol w="712129">
                  <a:extLst>
                    <a:ext uri="{9D8B030D-6E8A-4147-A177-3AD203B41FA5}">
                      <a16:colId xmlns="" xmlns:a16="http://schemas.microsoft.com/office/drawing/2014/main" val="1533263629"/>
                    </a:ext>
                  </a:extLst>
                </a:gridCol>
              </a:tblGrid>
              <a:tr h="6809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Ч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41753441"/>
                  </a:ext>
                </a:extLst>
              </a:tr>
              <a:tr h="558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1069295"/>
                  </a:ext>
                </a:extLst>
              </a:tr>
              <a:tr h="558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2404106"/>
                  </a:ext>
                </a:extLst>
              </a:tr>
              <a:tr h="558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3867112"/>
                  </a:ext>
                </a:extLst>
              </a:tr>
              <a:tr h="558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47705309"/>
                  </a:ext>
                </a:extLst>
              </a:tr>
              <a:tr h="5583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0C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77402136"/>
                  </a:ext>
                </a:extLst>
              </a:tr>
              <a:tr h="5583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18877133"/>
                  </a:ext>
                </a:extLst>
              </a:tr>
              <a:tr h="5583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ru-RU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1997275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631" flipH="1">
            <a:off x="5527621" y="2838017"/>
            <a:ext cx="4168325" cy="378376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58844" y="1743663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</a:t>
            </a:r>
            <a:endParaRPr lang="ru-RU" sz="3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42955" y="174366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</a:t>
            </a:r>
            <a:endParaRPr lang="ru-RU" sz="3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82551" y="173463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</a:t>
            </a:r>
            <a:endParaRPr lang="ru-RU" sz="3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2147" y="173582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</a:t>
            </a:r>
            <a:endParaRPr lang="ru-RU" sz="3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19814" y="171734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Я</a:t>
            </a:r>
            <a:endParaRPr lang="ru-RU" sz="3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71792" y="1729549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</a:t>
            </a:r>
            <a:endParaRPr lang="ru-RU" sz="3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12894" y="174366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1" name="Рисунок 2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684" y="4566566"/>
            <a:ext cx="2081901" cy="208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6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_-_signala_avtomobilya_(iPlayer.f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_-_signala_avtomobilya_(iPlayer.fm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Качели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>
                <a:latin typeface="Arial" pitchFamily="34" charset="0"/>
                <a:cs typeface="Arial" pitchFamily="34" charset="0"/>
              </a:rPr>
            </a:br>
            <a:r>
              <a:rPr lang="ru-RU" sz="3100" dirty="0">
                <a:latin typeface="Arial" pitchFamily="34" charset="0"/>
                <a:cs typeface="Arial" pitchFamily="34" charset="0"/>
              </a:rPr>
              <a:t>Улыбнитесь, откройте рот. На счет 1-2 поочередно упираться языком то в верхние, то в нижние зубы. Нижняя челюсть при этом неподвижна.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>
                <a:latin typeface="Arial" pitchFamily="34" charset="0"/>
                <a:cs typeface="Arial" pitchFamily="34" charset="0"/>
              </a:rPr>
            </a:b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12" y="2420888"/>
            <a:ext cx="6748340" cy="4292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08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Маляр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>
                <a:latin typeface="Arial" pitchFamily="34" charset="0"/>
                <a:cs typeface="Arial" pitchFamily="34" charset="0"/>
              </a:rPr>
              <a:t>Откройте рот. Язычком погладьте небо от зубов к горлышку. </a:t>
            </a:r>
            <a:br>
              <a:rPr lang="ru-RU" sz="3600" dirty="0">
                <a:latin typeface="Arial" pitchFamily="34" charset="0"/>
                <a:cs typeface="Arial" pitchFamily="34" charset="0"/>
              </a:rPr>
            </a:b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8208912" cy="4969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62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Вкусное варенье</a:t>
            </a:r>
            <a:r>
              <a:rPr lang="ru-RU" dirty="0"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latin typeface="Arial" pitchFamily="34" charset="0"/>
                <a:cs typeface="Arial" pitchFamily="34" charset="0"/>
              </a:rPr>
              <a:t>Языком облизываем верхнюю губу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сверху - вниз, потом 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>нижнюю.</a:t>
            </a:r>
            <a:r>
              <a:rPr lang="ru-RU" dirty="0"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730656" cy="4738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01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Чашечка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dirty="0">
                <a:latin typeface="Arial" pitchFamily="34" charset="0"/>
                <a:cs typeface="Arial" pitchFamily="34" charset="0"/>
              </a:rPr>
              <a:t>Улыбнуться, открыть рот, положить широкий язык на нижнюю губу, боковые края языка загнуть в форме чашечки. Удерживать на счет до пяти. Нижняя губа не должна обтягивать нижние зубы.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2"/>
          <a:stretch/>
        </p:blipFill>
        <p:spPr bwMode="auto">
          <a:xfrm>
            <a:off x="827584" y="2852936"/>
            <a:ext cx="7529252" cy="3899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01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Arial"/>
              </a:rPr>
              <a:t>Окошко</a:t>
            </a:r>
            <a:r>
              <a:rPr lang="ru-RU" sz="6600" dirty="0" smtClean="0">
                <a:solidFill>
                  <a:srgbClr val="FF0000"/>
                </a:solidFill>
                <a:latin typeface="Arial"/>
              </a:rPr>
              <a:t/>
            </a:r>
            <a:br>
              <a:rPr lang="ru-RU" sz="6600" dirty="0" smtClean="0">
                <a:solidFill>
                  <a:srgbClr val="FF0000"/>
                </a:solidFill>
                <a:latin typeface="Arial"/>
              </a:rPr>
            </a:br>
            <a:r>
              <a:rPr lang="ru-RU" dirty="0" smtClean="0">
                <a:latin typeface="Arial"/>
              </a:rPr>
              <a:t>Улыбнитесь</a:t>
            </a:r>
            <a:r>
              <a:rPr lang="ru-RU" dirty="0">
                <a:latin typeface="Arial"/>
              </a:rPr>
              <a:t>, покажите зубки</a:t>
            </a:r>
            <a:r>
              <a:rPr lang="ru-RU" dirty="0" smtClean="0">
                <a:latin typeface="Arial"/>
              </a:rPr>
              <a:t>. Откройте </a:t>
            </a:r>
            <a:r>
              <a:rPr lang="ru-RU" dirty="0">
                <a:latin typeface="Arial"/>
              </a:rPr>
              <a:t>рот.</a:t>
            </a:r>
            <a:r>
              <a:rPr lang="ru-RU" sz="7200" dirty="0">
                <a:solidFill>
                  <a:srgbClr val="CCECFF"/>
                </a:solidFill>
                <a:latin typeface="Arial"/>
              </a:rPr>
              <a:t/>
            </a:r>
            <a:br>
              <a:rPr lang="ru-RU" sz="7200" dirty="0">
                <a:solidFill>
                  <a:srgbClr val="CCECFF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492896"/>
            <a:ext cx="7056784" cy="41044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80928"/>
            <a:ext cx="3810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30141"/>
            <a:ext cx="3530600" cy="309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8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143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Трубочка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Arial" pitchFamily="34" charset="0"/>
                <a:cs typeface="Arial" pitchFamily="34" charset="0"/>
              </a:rPr>
              <a:t>Вытяните губы вперед – трубочкой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3600648" cy="35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443" y="2492896"/>
            <a:ext cx="4178300" cy="3709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221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91" y="1412776"/>
            <a:ext cx="9310123" cy="4680519"/>
          </a:xfrm>
        </p:spPr>
      </p:pic>
    </p:spTree>
    <p:extLst>
      <p:ext uri="{BB962C8B-B14F-4D97-AF65-F5344CB8AC3E}">
        <p14:creationId xmlns:p14="http://schemas.microsoft.com/office/powerpoint/2010/main" val="392077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65013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429476"/>
          </a:xfrm>
        </p:spPr>
      </p:pic>
    </p:spTree>
    <p:extLst>
      <p:ext uri="{BB962C8B-B14F-4D97-AF65-F5344CB8AC3E}">
        <p14:creationId xmlns:p14="http://schemas.microsoft.com/office/powerpoint/2010/main" val="409117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1269</TotalTime>
  <Words>72</Words>
  <Application>Microsoft Office PowerPoint</Application>
  <PresentationFormat>Экран (4:3)</PresentationFormat>
  <Paragraphs>90</Paragraphs>
  <Slides>19</Slides>
  <Notes>6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Блинчик  Улыбнитесь, приоткройте рот. Широкий распластанный язык положите на нижнюю губу. </vt:lpstr>
      <vt:lpstr> Качели Улыбнитесь, откройте рот. На счет 1-2 поочередно упираться языком то в верхние, то в нижние зубы. Нижняя челюсть при этом неподвижна. </vt:lpstr>
      <vt:lpstr>Маляр Откройте рот. Язычком погладьте небо от зубов к горлышку.  </vt:lpstr>
      <vt:lpstr>Вкусное варенье Языком облизываем верхнюю губу сверху - вниз, потом нижнюю. </vt:lpstr>
      <vt:lpstr>Чашечка Улыбнуться, открыть рот, положить широкий язык на нижнюю губу, боковые края языка загнуть в форме чашечки. Удерживать на счет до пяти. Нижняя губа не должна обтягивать нижние зубы.  </vt:lpstr>
      <vt:lpstr>Окошко Улыбнитесь, покажите зубки. Откройте рот. </vt:lpstr>
      <vt:lpstr>Трубочка Вытяните губы вперед – трубочкой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Поездка в Безударкино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220415</dc:creator>
  <cp:lastModifiedBy>pc</cp:lastModifiedBy>
  <cp:revision>65</cp:revision>
  <dcterms:created xsi:type="dcterms:W3CDTF">2020-02-22T11:13:11Z</dcterms:created>
  <dcterms:modified xsi:type="dcterms:W3CDTF">2020-02-26T10:52:03Z</dcterms:modified>
</cp:coreProperties>
</file>