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8" r:id="rId9"/>
    <p:sldId id="269" r:id="rId10"/>
    <p:sldId id="270" r:id="rId11"/>
    <p:sldId id="271" r:id="rId12"/>
    <p:sldId id="272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F51B6-DE90-4868-B117-A3C587D9711A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2FCCB-F1A2-40B1-A33D-66E04A193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840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-30158"/>
            <a:ext cx="6172200" cy="9856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 класс</a:t>
            </a:r>
            <a:br>
              <a:rPr lang="ru-RU" dirty="0" smtClean="0"/>
            </a:br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933056"/>
            <a:ext cx="6172200" cy="1371600"/>
          </a:xfrm>
        </p:spPr>
        <p:txBody>
          <a:bodyPr>
            <a:noAutofit/>
          </a:bodyPr>
          <a:lstStyle/>
          <a:p>
            <a:r>
              <a:rPr lang="ru-RU" sz="6000" dirty="0" err="1" smtClean="0">
                <a:solidFill>
                  <a:srgbClr val="FF0000"/>
                </a:solidFill>
              </a:rPr>
              <a:t>С.В.Михалков</a:t>
            </a:r>
            <a:endParaRPr lang="ru-RU" sz="6000" dirty="0" smtClean="0">
              <a:solidFill>
                <a:srgbClr val="FF0000"/>
              </a:solidFill>
            </a:endParaRPr>
          </a:p>
          <a:p>
            <a:r>
              <a:rPr lang="ru-RU" sz="6000" dirty="0" smtClean="0">
                <a:solidFill>
                  <a:srgbClr val="FF0000"/>
                </a:solidFill>
              </a:rPr>
              <a:t>«Мой щенок»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18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15668735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47316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721564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569819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561664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7063" y="486916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Какую книжку порвал щенок у папы? Как она называется?</a:t>
            </a:r>
            <a:endParaRPr lang="ru-RU" sz="24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3076818" y="5661248"/>
            <a:ext cx="301625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43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64437584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02834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60933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079002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03955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7063" y="4869160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 Что делал щенок, чтобы разбудить семью?</a:t>
            </a:r>
            <a:endParaRPr lang="ru-RU" sz="24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3076818" y="5661248"/>
            <a:ext cx="301625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4695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50658250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346312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44549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581574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373582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3" name="Выгнутая вниз стрелка 2">
            <a:hlinkClick r:id="rId2" action="ppaction://hlinksldjump"/>
          </p:cNvPr>
          <p:cNvSpPr/>
          <p:nvPr/>
        </p:nvSpPr>
        <p:spPr>
          <a:xfrm>
            <a:off x="7452320" y="5661248"/>
            <a:ext cx="648072" cy="79208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39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476672"/>
            <a:ext cx="748883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Самостоятельная работа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2060848"/>
            <a:ext cx="7272808" cy="1368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1) Выбери слова, характеризующие девочку: ответственная, заботливая, ленивая, добрая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7437" y="3861048"/>
            <a:ext cx="7272808" cy="1368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608" y="3944959"/>
            <a:ext cx="68407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2) Выбери слова, характеризующие щенка: шаловливый, ленивый, непоседливый, трусливый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7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475331" y="260648"/>
            <a:ext cx="72728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Речевая разминка</a:t>
            </a:r>
            <a:endParaRPr lang="ru-RU" sz="4000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436883" y="1340768"/>
            <a:ext cx="72728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Словарная работа</a:t>
            </a:r>
            <a:endParaRPr lang="ru-RU" sz="4000" dirty="0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67544" y="2348880"/>
            <a:ext cx="727280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Чтение по слогам</a:t>
            </a:r>
            <a:endParaRPr lang="ru-RU" sz="4000" dirty="0"/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458842" y="3429000"/>
            <a:ext cx="7272808" cy="8566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План </a:t>
            </a:r>
            <a:endParaRPr lang="ru-RU" sz="4000" dirty="0"/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475331" y="4437112"/>
            <a:ext cx="7240798" cy="8813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Скругленный прямоугольник 8">
            <a:hlinkClick r:id="rId7" action="ppaction://hlinksldjump"/>
          </p:cNvPr>
          <p:cNvSpPr/>
          <p:nvPr/>
        </p:nvSpPr>
        <p:spPr>
          <a:xfrm>
            <a:off x="470953" y="5517232"/>
            <a:ext cx="72180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Самостоятельная работа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497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59632" y="2924944"/>
            <a:ext cx="7715200" cy="13247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/>
              <a:t>Два щенка, щека к щеке,</a:t>
            </a:r>
          </a:p>
          <a:p>
            <a:pPr marL="0" indent="0">
              <a:buNone/>
            </a:pPr>
            <a:r>
              <a:rPr lang="ru-RU" sz="4000" dirty="0" smtClean="0"/>
              <a:t>Грызли щётку в уголке!</a:t>
            </a:r>
            <a:endParaRPr lang="ru-RU" sz="4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476672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Речевая разминка </a:t>
            </a:r>
            <a:endParaRPr lang="ru-RU" sz="40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308304" y="5949280"/>
            <a:ext cx="576064" cy="7200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/>
              <a:t>Кладовка</a:t>
            </a:r>
            <a:r>
              <a:rPr lang="ru-RU" sz="3200" dirty="0" smtClean="0"/>
              <a:t> – пристройка к дому, где хранятся вещи, продукты.</a:t>
            </a:r>
          </a:p>
          <a:p>
            <a:pPr marL="0" indent="0">
              <a:buNone/>
            </a:pPr>
            <a:r>
              <a:rPr lang="ru-RU" sz="3200" b="1" i="1" dirty="0" smtClean="0"/>
              <a:t>Жбан</a:t>
            </a:r>
            <a:r>
              <a:rPr lang="ru-RU" sz="3200" dirty="0" smtClean="0"/>
              <a:t> – кувшин с крышкой.</a:t>
            </a:r>
          </a:p>
          <a:p>
            <a:pPr marL="0" indent="0">
              <a:buNone/>
            </a:pPr>
            <a:r>
              <a:rPr lang="ru-RU" sz="3200" b="1" i="1" dirty="0" smtClean="0"/>
              <a:t>Пчелиный рой </a:t>
            </a:r>
            <a:r>
              <a:rPr lang="ru-RU" sz="3200" dirty="0" smtClean="0"/>
              <a:t>– пчелиная семья.</a:t>
            </a:r>
          </a:p>
          <a:p>
            <a:pPr marL="0" indent="0">
              <a:buNone/>
            </a:pPr>
            <a:r>
              <a:rPr lang="ru-RU" sz="3200" b="1" i="1" dirty="0" smtClean="0"/>
              <a:t>Перекошена щека </a:t>
            </a:r>
            <a:r>
              <a:rPr lang="ru-RU" sz="3200" dirty="0" smtClean="0"/>
              <a:t>– исказилась, искривилась.</a:t>
            </a:r>
          </a:p>
          <a:p>
            <a:pPr marL="0" indent="0">
              <a:buNone/>
            </a:pPr>
            <a:r>
              <a:rPr lang="ru-RU" sz="3200" b="1" i="1" dirty="0" smtClean="0"/>
              <a:t>Лежит пластом </a:t>
            </a:r>
            <a:r>
              <a:rPr lang="ru-RU" sz="3200" dirty="0" smtClean="0"/>
              <a:t>– лежит неподвижно, вытянувшись.</a:t>
            </a:r>
          </a:p>
          <a:p>
            <a:pPr marL="0" indent="0">
              <a:buNone/>
            </a:pPr>
            <a:r>
              <a:rPr lang="ru-RU" sz="3200" b="1" i="1" dirty="0" smtClean="0"/>
              <a:t>Горевала</a:t>
            </a:r>
            <a:r>
              <a:rPr lang="ru-RU" sz="3200" dirty="0" smtClean="0"/>
              <a:t> – грустила.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424810"/>
            <a:ext cx="7422550" cy="9106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Словарная работа</a:t>
            </a:r>
            <a:endParaRPr lang="ru-RU" sz="40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678840" y="6021288"/>
            <a:ext cx="437774" cy="69269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17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43608" y="2492896"/>
            <a:ext cx="7355160" cy="21888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err="1" smtClean="0"/>
              <a:t>По-кры-вать-ся</a:t>
            </a:r>
            <a:r>
              <a:rPr lang="ru-RU" sz="3200" dirty="0" smtClean="0"/>
              <a:t> – покрываться </a:t>
            </a:r>
          </a:p>
          <a:p>
            <a:pPr marL="0" indent="0">
              <a:buNone/>
            </a:pPr>
            <a:r>
              <a:rPr lang="ru-RU" sz="3200" dirty="0" err="1" smtClean="0"/>
              <a:t>Пе</a:t>
            </a:r>
            <a:r>
              <a:rPr lang="ru-RU" sz="3200" dirty="0" smtClean="0"/>
              <a:t>-ре-ко-</a:t>
            </a:r>
            <a:r>
              <a:rPr lang="ru-RU" sz="3200" dirty="0" err="1" smtClean="0"/>
              <a:t>ше</a:t>
            </a:r>
            <a:r>
              <a:rPr lang="ru-RU" sz="3200" dirty="0" smtClean="0"/>
              <a:t>-на – перекошена</a:t>
            </a:r>
          </a:p>
          <a:p>
            <a:pPr marL="0" indent="0">
              <a:buNone/>
            </a:pPr>
            <a:r>
              <a:rPr lang="ru-RU" sz="3200" dirty="0" smtClean="0"/>
              <a:t>У-ку-</a:t>
            </a:r>
            <a:r>
              <a:rPr lang="ru-RU" sz="3200" dirty="0" err="1" smtClean="0"/>
              <a:t>тан</a:t>
            </a:r>
            <a:r>
              <a:rPr lang="ru-RU" sz="3200" dirty="0" smtClean="0"/>
              <a:t>-</a:t>
            </a:r>
            <a:r>
              <a:rPr lang="ru-RU" sz="3200" dirty="0" err="1" smtClean="0"/>
              <a:t>ный</a:t>
            </a:r>
            <a:r>
              <a:rPr lang="ru-RU" sz="3200" dirty="0" smtClean="0"/>
              <a:t> – </a:t>
            </a:r>
            <a:r>
              <a:rPr lang="ru-RU" sz="3200" dirty="0" err="1" smtClean="0"/>
              <a:t>укутаннный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За-бин-то-</a:t>
            </a:r>
            <a:r>
              <a:rPr lang="ru-RU" sz="3200" dirty="0" err="1" smtClean="0"/>
              <a:t>ван</a:t>
            </a:r>
            <a:r>
              <a:rPr lang="ru-RU" sz="3200" dirty="0" smtClean="0"/>
              <a:t>-</a:t>
            </a:r>
            <a:r>
              <a:rPr lang="ru-RU" sz="3200" dirty="0" err="1" smtClean="0"/>
              <a:t>ным</a:t>
            </a:r>
            <a:r>
              <a:rPr lang="ru-RU" sz="3200" dirty="0" smtClean="0"/>
              <a:t> – забинтованным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404664"/>
            <a:ext cx="748883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Чтение по слогам</a:t>
            </a:r>
            <a:endParaRPr lang="ru-RU" sz="40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308304" y="6021288"/>
            <a:ext cx="504056" cy="72008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43608" y="2204864"/>
            <a:ext cx="7467600" cy="4873752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3600" dirty="0" smtClean="0"/>
              <a:t>Мой </a:t>
            </a:r>
            <a:r>
              <a:rPr lang="ru-RU" sz="3600" dirty="0" smtClean="0"/>
              <a:t>щенок лежит </a:t>
            </a:r>
            <a:r>
              <a:rPr lang="ru-RU" sz="3600" dirty="0" smtClean="0"/>
              <a:t>пластом</a:t>
            </a:r>
            <a:endParaRPr lang="ru-RU" sz="3600" dirty="0" smtClean="0"/>
          </a:p>
          <a:p>
            <a:pPr marL="457200" indent="-457200">
              <a:buAutoNum type="arabicPeriod"/>
            </a:pPr>
            <a:r>
              <a:rPr lang="ru-RU" sz="3600" dirty="0" smtClean="0"/>
              <a:t>У меня </a:t>
            </a:r>
            <a:r>
              <a:rPr lang="ru-RU" sz="3600" dirty="0" smtClean="0"/>
              <a:t>пропал </a:t>
            </a:r>
            <a:r>
              <a:rPr lang="ru-RU" sz="3600" dirty="0" smtClean="0"/>
              <a:t>щенок </a:t>
            </a:r>
            <a:endParaRPr lang="ru-RU" sz="3600" dirty="0" smtClean="0"/>
          </a:p>
          <a:p>
            <a:pPr marL="457200" indent="-457200">
              <a:buAutoNum type="arabicPeriod"/>
            </a:pPr>
            <a:r>
              <a:rPr lang="ru-RU" sz="3600" dirty="0" smtClean="0"/>
              <a:t>Не </a:t>
            </a:r>
            <a:r>
              <a:rPr lang="ru-RU" sz="3600" dirty="0" smtClean="0"/>
              <a:t>узнала я </a:t>
            </a:r>
            <a:r>
              <a:rPr lang="ru-RU" sz="3600" dirty="0" smtClean="0"/>
              <a:t>щенка</a:t>
            </a:r>
            <a:endParaRPr lang="ru-RU" sz="3600" dirty="0" smtClean="0"/>
          </a:p>
          <a:p>
            <a:pPr marL="457200" indent="-457200">
              <a:buAutoNum type="arabicPeriod"/>
            </a:pPr>
            <a:r>
              <a:rPr lang="ru-RU" sz="3600" dirty="0" smtClean="0"/>
              <a:t>Два </a:t>
            </a:r>
            <a:r>
              <a:rPr lang="ru-RU" sz="3600" dirty="0" smtClean="0"/>
              <a:t>часа я </a:t>
            </a:r>
            <a:r>
              <a:rPr lang="ru-RU" sz="3600" dirty="0" smtClean="0"/>
              <a:t>горевала</a:t>
            </a:r>
            <a:endParaRPr lang="ru-RU" sz="3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404664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План</a:t>
            </a:r>
            <a:endParaRPr lang="ru-RU" sz="40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7413949" y="5949280"/>
            <a:ext cx="432048" cy="7647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4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20161978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55091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846568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156615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78851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7063" y="486916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 Какой рой летел за щенком?</a:t>
            </a:r>
            <a:endParaRPr lang="ru-RU" sz="36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3076818" y="5661248"/>
            <a:ext cx="301625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8814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18443090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325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28994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01629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029289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7063" y="4869160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 Как называется сосуд, который перевернул щенок?</a:t>
            </a:r>
            <a:endParaRPr lang="ru-RU" sz="24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3076818" y="5661248"/>
            <a:ext cx="301625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4068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651" y="399925"/>
            <a:ext cx="756084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Кроссворд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331640" y="1702125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96072868"/>
              </p:ext>
            </p:extLst>
          </p:nvPr>
        </p:nvGraphicFramePr>
        <p:xfrm>
          <a:off x="1868252" y="1623554"/>
          <a:ext cx="4615408" cy="526473"/>
        </p:xfrm>
        <a:graphic>
          <a:graphicData uri="http://schemas.openxmlformats.org/drawingml/2006/table">
            <a:tbl>
              <a:tblPr/>
              <a:tblGrid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  <a:gridCol w="576926"/>
              </a:tblGrid>
              <a:tr h="526473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545362"/>
              </p:ext>
            </p:extLst>
          </p:nvPr>
        </p:nvGraphicFramePr>
        <p:xfrm>
          <a:off x="3586760" y="2154739"/>
          <a:ext cx="2353392" cy="554181"/>
        </p:xfrm>
        <a:graphic>
          <a:graphicData uri="http://schemas.openxmlformats.org/drawingml/2006/table">
            <a:tbl>
              <a:tblPr/>
              <a:tblGrid>
                <a:gridCol w="588348"/>
                <a:gridCol w="588348"/>
                <a:gridCol w="588348"/>
                <a:gridCol w="588348"/>
              </a:tblGrid>
              <a:tr h="554181"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11934" y="223622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38144"/>
              </p:ext>
            </p:extLst>
          </p:nvPr>
        </p:nvGraphicFramePr>
        <p:xfrm>
          <a:off x="3065225" y="2708920"/>
          <a:ext cx="4027055" cy="526472"/>
        </p:xfrm>
        <a:graphic>
          <a:graphicData uri="http://schemas.openxmlformats.org/drawingml/2006/table">
            <a:tbl>
              <a:tblPr/>
              <a:tblGrid>
                <a:gridCol w="498663"/>
                <a:gridCol w="651924"/>
                <a:gridCol w="575294"/>
                <a:gridCol w="575293"/>
                <a:gridCol w="575294"/>
                <a:gridCol w="575293"/>
                <a:gridCol w="575294"/>
              </a:tblGrid>
              <a:tr h="5264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699792" y="281228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56379"/>
              </p:ext>
            </p:extLst>
          </p:nvPr>
        </p:nvGraphicFramePr>
        <p:xfrm>
          <a:off x="4200713" y="3253330"/>
          <a:ext cx="2909454" cy="535710"/>
        </p:xfrm>
        <a:graphic>
          <a:graphicData uri="http://schemas.openxmlformats.org/drawingml/2006/table">
            <a:tbl>
              <a:tblPr/>
              <a:tblGrid>
                <a:gridCol w="581891"/>
                <a:gridCol w="581891"/>
                <a:gridCol w="581890"/>
                <a:gridCol w="581891"/>
                <a:gridCol w="581891"/>
              </a:tblGrid>
              <a:tr h="535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98930" y="3356992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318776"/>
              </p:ext>
            </p:extLst>
          </p:nvPr>
        </p:nvGraphicFramePr>
        <p:xfrm>
          <a:off x="3603352" y="3789040"/>
          <a:ext cx="2336800" cy="544946"/>
        </p:xfrm>
        <a:graphic>
          <a:graphicData uri="http://schemas.openxmlformats.org/drawingml/2006/table">
            <a:tbl>
              <a:tblPr/>
              <a:tblGrid>
                <a:gridCol w="584200"/>
                <a:gridCol w="584200"/>
                <a:gridCol w="584200"/>
                <a:gridCol w="584200"/>
              </a:tblGrid>
              <a:tr h="5449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211934" y="3861048"/>
            <a:ext cx="377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67063" y="4869160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 Как лежал щенок после укуса пчёл?</a:t>
            </a:r>
            <a:endParaRPr lang="ru-RU" sz="2400" dirty="0"/>
          </a:p>
        </p:txBody>
      </p:sp>
      <p:sp>
        <p:nvSpPr>
          <p:cNvPr id="30" name="Скругленный прямоугольник 29">
            <a:hlinkClick r:id="rId2" action="ppaction://hlinksldjump"/>
          </p:cNvPr>
          <p:cNvSpPr/>
          <p:nvPr/>
        </p:nvSpPr>
        <p:spPr>
          <a:xfrm>
            <a:off x="3076818" y="5661248"/>
            <a:ext cx="3016250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Ответ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4771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69</TotalTime>
  <Words>353</Words>
  <Application>Microsoft Office PowerPoint</Application>
  <PresentationFormat>Экран (4:3)</PresentationFormat>
  <Paragraphs>169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2 класс Литературное чтение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класс Литературное чтение</dc:title>
  <dc:creator>ник</dc:creator>
  <cp:lastModifiedBy>pc-1</cp:lastModifiedBy>
  <cp:revision>9</cp:revision>
  <dcterms:created xsi:type="dcterms:W3CDTF">2021-02-08T13:22:16Z</dcterms:created>
  <dcterms:modified xsi:type="dcterms:W3CDTF">2021-02-08T17:04:52Z</dcterms:modified>
</cp:coreProperties>
</file>