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57" r:id="rId13"/>
    <p:sldId id="258" r:id="rId14"/>
    <p:sldId id="259" r:id="rId15"/>
    <p:sldId id="260" r:id="rId16"/>
    <p:sldId id="26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66"/>
    <a:srgbClr val="CC0099"/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347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68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822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80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19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238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78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687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07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5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54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77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D9662CA-C57B-4F14-A81A-B5B4D5BD2E6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FD83D11-CA10-4EE1-9B6C-D694FD6A1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12000">
              <a:srgbClr val="85C2FF"/>
            </a:gs>
            <a:gs pos="44000">
              <a:srgbClr val="C4D6EB">
                <a:lumMod val="56000"/>
                <a:lumOff val="44000"/>
                <a:alpha val="67000"/>
              </a:srgb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870" y="1916832"/>
            <a:ext cx="8280920" cy="1656184"/>
          </a:xfrm>
        </p:spPr>
        <p:txBody>
          <a:bodyPr>
            <a:prstTxWarp prst="textPlain">
              <a:avLst>
                <a:gd name="adj" fmla="val 49702"/>
              </a:avLst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Тема:  язык программирования </a:t>
            </a:r>
            <a:r>
              <a:rPr lang="en-US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Scratch</a:t>
            </a: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388863" y="4581128"/>
            <a:ext cx="842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31938" indent="-1531938"/>
            <a:r>
              <a:rPr lang="ru-RU" sz="3600" b="1" u="sng" dirty="0">
                <a:solidFill>
                  <a:srgbClr val="002060"/>
                </a:solidFill>
                <a:latin typeface="Bookman Old Style" panose="02050604050505020204" pitchFamily="18" charset="0"/>
              </a:rPr>
              <a:t>Цель:</a:t>
            </a:r>
            <a:r>
              <a:rPr lang="ru-RU" sz="3200" b="1" dirty="0">
                <a:latin typeface="Bookman Old Style" panose="02050604050505020204" pitchFamily="18" charset="0"/>
              </a:rPr>
              <a:t> обобщить знания по данной теме и применить их при разработке проектов.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" y="127000"/>
            <a:ext cx="2263800" cy="159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3889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3" y="260648"/>
            <a:ext cx="7992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Мой проект на форуме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4BFED2-0928-4D2E-BD61-C2DF3851E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2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9817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8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«Волшебный новый год»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67" y="1916831"/>
            <a:ext cx="6129709" cy="4666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u="sng" dirty="0">
                <a:solidFill>
                  <a:schemeClr val="bg1"/>
                </a:solidFill>
                <a:latin typeface="Bookman Old Style" panose="02050604050505020204" pitchFamily="18" charset="0"/>
              </a:rPr>
              <a:t>Главная идея</a:t>
            </a:r>
            <a:r>
              <a:rPr lang="ru-RU" sz="40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: </a:t>
            </a:r>
          </a:p>
          <a:p>
            <a:pPr marL="889000" indent="0">
              <a:buNone/>
            </a:pPr>
            <a:r>
              <a:rPr lang="ru-RU" sz="40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Показать анимацию в дополнительной блоки «текст в речь»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43D9C8-4E3F-4EF1-88DC-1F2B96DF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974131"/>
            <a:ext cx="2952998" cy="222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53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prstTxWarp prst="textChevronInverted">
              <a:avLst>
                <a:gd name="adj" fmla="val 88544"/>
              </a:avLst>
            </a:prstTxWarp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Выбери один из вариантов проектов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35507" y="1988840"/>
            <a:ext cx="702128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«Дискотека»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«Царевна - Лягушка»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</a:t>
            </a:r>
            <a:r>
              <a:rPr lang="ru-RU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Джоди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на батуте»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«Диалог друзей»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«Маг и Кот»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Проект «Математик»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194" y="5752270"/>
            <a:ext cx="4252806" cy="110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1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alphaModFix amt="6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Критерии оценивания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492514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Выбранный спрайт соответствует заданию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Число добавленных костюмов достаточно для </a:t>
            </a:r>
            <a:r>
              <a:rPr lang="ru-RU" sz="3000" b="1" dirty="0" err="1">
                <a:solidFill>
                  <a:srgbClr val="000066"/>
                </a:solidFill>
                <a:latin typeface="Georgia" panose="02040502050405020303" pitchFamily="18" charset="0"/>
              </a:rPr>
              <a:t>анимирования</a:t>
            </a: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 спрайта.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Фон сцены соответствует заданию.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Все управляющие клавиши работают правильно.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b="1" dirty="0">
                <a:solidFill>
                  <a:srgbClr val="000066"/>
                </a:solidFill>
                <a:latin typeface="Georgia" panose="02040502050405020303" pitchFamily="18" charset="0"/>
              </a:rPr>
              <a:t>Все условия задания полностью реализованы в проекте.</a:t>
            </a:r>
          </a:p>
        </p:txBody>
      </p:sp>
    </p:spTree>
    <p:extLst>
      <p:ext uri="{BB962C8B-B14F-4D97-AF65-F5344CB8AC3E}">
        <p14:creationId xmlns:p14="http://schemas.microsoft.com/office/powerpoint/2010/main" val="3175555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69" b="75319" l="19633" r="623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8" r="32351" b="16312"/>
          <a:stretch/>
        </p:blipFill>
        <p:spPr>
          <a:xfrm rot="4455633">
            <a:off x="-47201" y="1637136"/>
            <a:ext cx="3981674" cy="4433486"/>
          </a:xfrm>
        </p:spPr>
      </p:pic>
      <p:sp>
        <p:nvSpPr>
          <p:cNvPr id="6" name="TextBox 5"/>
          <p:cNvSpPr txBox="1"/>
          <p:nvPr/>
        </p:nvSpPr>
        <p:spPr>
          <a:xfrm>
            <a:off x="3544695" y="49427"/>
            <a:ext cx="54006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4"/>
              </a:buBlip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Мизинец</a:t>
            </a:r>
            <a:r>
              <a:rPr lang="ru-RU" sz="2800" b="1" dirty="0">
                <a:latin typeface="Bookman Old Style" panose="02050604050505020204" pitchFamily="18" charset="0"/>
              </a:rPr>
              <a:t> – Какие знания, опыт я сегодня приобрел?</a:t>
            </a:r>
          </a:p>
          <a:p>
            <a:pPr marL="457200" indent="-457200">
              <a:buBlip>
                <a:blip r:embed="rId4"/>
              </a:buBlip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Безымянный</a:t>
            </a:r>
            <a:r>
              <a:rPr lang="ru-RU" sz="2800" b="1" dirty="0">
                <a:latin typeface="Bookman Old Style" panose="02050604050505020204" pitchFamily="18" charset="0"/>
              </a:rPr>
              <a:t> – Что я сегодня делал и чего достиг?</a:t>
            </a:r>
          </a:p>
          <a:p>
            <a:pPr marL="457200" indent="-457200">
              <a:buBlip>
                <a:blip r:embed="rId4"/>
              </a:buBlip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Средний</a:t>
            </a:r>
            <a:r>
              <a:rPr lang="ru-RU" sz="2800" b="1" dirty="0">
                <a:latin typeface="Bookman Old Style" panose="02050604050505020204" pitchFamily="18" charset="0"/>
              </a:rPr>
              <a:t> – Каким было мое настроение, состояние духа?</a:t>
            </a:r>
          </a:p>
          <a:p>
            <a:pPr marL="457200" indent="-457200">
              <a:buBlip>
                <a:blip r:embed="rId4"/>
              </a:buBlip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Указательный</a:t>
            </a:r>
            <a:r>
              <a:rPr lang="ru-RU" sz="2800" b="1" dirty="0">
                <a:latin typeface="Bookman Old Style" panose="02050604050505020204" pitchFamily="18" charset="0"/>
              </a:rPr>
              <a:t> – Чем я сегодня помог, чем порадовал или чему способствовал?</a:t>
            </a:r>
          </a:p>
          <a:p>
            <a:pPr marL="457200" indent="-457200">
              <a:buBlip>
                <a:blip r:embed="rId4"/>
              </a:buBlip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Большой</a:t>
            </a:r>
            <a:r>
              <a:rPr lang="ru-RU" sz="2800" b="1" dirty="0">
                <a:latin typeface="Bookman Old Style" panose="02050604050505020204" pitchFamily="18" charset="0"/>
              </a:rPr>
              <a:t> – Бодрость, физическая форма.</a:t>
            </a:r>
          </a:p>
          <a:p>
            <a:pPr marL="457200" indent="-457200">
              <a:buBlip>
                <a:blip r:embed="rId4"/>
              </a:buBlip>
            </a:pP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 rot="21070216">
            <a:off x="14433" y="874702"/>
            <a:ext cx="3858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3495878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2204864"/>
            <a:ext cx="572624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8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</a:t>
            </a:r>
          </a:p>
          <a:p>
            <a:pPr algn="ctr"/>
            <a:r>
              <a:rPr lang="ru-RU" sz="8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урок!</a:t>
            </a:r>
            <a:endParaRPr lang="ru-RU" sz="8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9497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5" t="28634" r="33689" b="35683"/>
          <a:stretch/>
        </p:blipFill>
        <p:spPr bwMode="auto">
          <a:xfrm>
            <a:off x="357124" y="4077072"/>
            <a:ext cx="2899317" cy="203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700808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>
                <a:latin typeface="Comic Sans MS" panose="030F0702030302020204" pitchFamily="66" charset="0"/>
              </a:rPr>
              <a:t>Что такое </a:t>
            </a:r>
            <a:br>
              <a:rPr lang="ru-RU" sz="6000" b="1" dirty="0">
                <a:latin typeface="Comic Sans MS" panose="030F0702030302020204" pitchFamily="66" charset="0"/>
              </a:rPr>
            </a:br>
            <a:r>
              <a:rPr lang="ru-RU" sz="6000" b="1" dirty="0">
                <a:latin typeface="Comic Sans MS" panose="030F0702030302020204" pitchFamily="66" charset="0"/>
              </a:rPr>
              <a:t>Язык программирования</a:t>
            </a:r>
            <a:br>
              <a:rPr lang="ru-RU" sz="6000" b="1" dirty="0">
                <a:latin typeface="Comic Sans MS" panose="030F0702030302020204" pitchFamily="66" charset="0"/>
              </a:rPr>
            </a:br>
            <a:r>
              <a:rPr lang="en-US" sz="8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Scratsh</a:t>
            </a:r>
            <a:r>
              <a:rPr lang="en-US" sz="6000" b="1" dirty="0">
                <a:latin typeface="Comic Sans MS" panose="030F0702030302020204" pitchFamily="66" charset="0"/>
              </a:rPr>
              <a:t>?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C9829-6EEA-4F98-9B81-9156662A629B}" type="datetime1">
              <a:rPr lang="ru-RU" smtClean="0"/>
              <a:pPr/>
              <a:t>04.02.2024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462271"/>
      </p:ext>
    </p:extLst>
  </p:cSld>
  <p:clrMapOvr>
    <a:masterClrMapping/>
  </p:clrMapOvr>
  <p:transition spd="slow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06" y="33824"/>
            <a:ext cx="5734434" cy="1745863"/>
          </a:xfrm>
        </p:spPr>
      </p:pic>
      <p:sp>
        <p:nvSpPr>
          <p:cNvPr id="5" name="TextBox 4"/>
          <p:cNvSpPr txBox="1"/>
          <p:nvPr/>
        </p:nvSpPr>
        <p:spPr>
          <a:xfrm>
            <a:off x="323528" y="1779687"/>
            <a:ext cx="842493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/>
            <a:r>
              <a:rPr lang="ru-RU" sz="3300" dirty="0">
                <a:latin typeface="Comic Sans MS" panose="030F0702030302020204" pitchFamily="66" charset="0"/>
              </a:rPr>
              <a:t>Одно из самых удивительных занятий нашего времени - </a:t>
            </a:r>
            <a:r>
              <a:rPr lang="ru-RU" sz="33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программирование</a:t>
            </a:r>
            <a:r>
              <a:rPr lang="ru-RU" sz="3300" dirty="0">
                <a:latin typeface="Comic Sans MS" panose="030F0702030302020204" pitchFamily="66" charset="0"/>
              </a:rPr>
              <a:t>.</a:t>
            </a:r>
          </a:p>
          <a:p>
            <a:pPr indent="444500"/>
            <a:r>
              <a:rPr lang="ru-RU" sz="3300" dirty="0">
                <a:latin typeface="Comic Sans MS" panose="030F0702030302020204" pitchFamily="66" charset="0"/>
              </a:rPr>
              <a:t>Повелителей компьютеров называют </a:t>
            </a:r>
            <a:r>
              <a:rPr lang="ru-RU" sz="33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программистами</a:t>
            </a:r>
            <a:r>
              <a:rPr lang="ru-RU" sz="3300" b="1" dirty="0">
                <a:latin typeface="Comic Sans MS" panose="030F0702030302020204" pitchFamily="66" charset="0"/>
              </a:rPr>
              <a:t>.</a:t>
            </a:r>
            <a:r>
              <a:rPr lang="ru-RU" sz="3300" dirty="0">
                <a:latin typeface="Comic Sans MS" panose="030F0702030302020204" pitchFamily="66" charset="0"/>
              </a:rPr>
              <a:t> Они знают слова языков программирования, которым подчиняются компьютеры, и умеют соединять их в  компьютерные программы. </a:t>
            </a:r>
          </a:p>
        </p:txBody>
      </p:sp>
    </p:spTree>
    <p:extLst>
      <p:ext uri="{BB962C8B-B14F-4D97-AF65-F5344CB8AC3E}">
        <p14:creationId xmlns:p14="http://schemas.microsoft.com/office/powerpoint/2010/main" val="386212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latin typeface="Comic Sans MS" panose="030F0702030302020204" pitchFamily="66" charset="0"/>
              </a:rPr>
              <a:t>В </a:t>
            </a:r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2003</a:t>
            </a:r>
            <a:r>
              <a:rPr lang="ru-RU" sz="3600" dirty="0">
                <a:latin typeface="Comic Sans MS" panose="030F0702030302020204" pitchFamily="66" charset="0"/>
              </a:rPr>
              <a:t> году группа исследователей под руководством </a:t>
            </a:r>
            <a:r>
              <a:rPr lang="ru-RU" sz="3600" b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Митчела</a:t>
            </a:r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Резника </a:t>
            </a:r>
            <a:r>
              <a:rPr lang="ru-RU" sz="3600" dirty="0">
                <a:latin typeface="Comic Sans MS" panose="030F0702030302020204" pitchFamily="66" charset="0"/>
              </a:rPr>
              <a:t>решила сделать общедоступный язык программирования. Через 4 года появился </a:t>
            </a:r>
            <a:r>
              <a:rPr lang="ru-RU" sz="3600" b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Скретч</a:t>
            </a:r>
            <a:r>
              <a:rPr lang="ru-RU" sz="3600" dirty="0">
                <a:latin typeface="Comic Sans MS" panose="030F0702030302020204" pitchFamily="66" charset="0"/>
              </a:rPr>
              <a:t> (англ.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Scratch - линия старта</a:t>
            </a:r>
            <a:r>
              <a:rPr lang="ru-RU" sz="3600" dirty="0">
                <a:latin typeface="Comic Sans MS" panose="030F0702030302020204" pitchFamily="66" charset="0"/>
              </a:rPr>
              <a:t>). Делать в нем компьютерные программы смогли даже дошкольники.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7584"/>
            <a:ext cx="2213241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7584"/>
            <a:ext cx="4248472" cy="111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17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4138565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57" y="4709469"/>
            <a:ext cx="2352675" cy="19431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021" y="220229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Секрет в том, что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ru-RU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Скретче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 нет слов</a:t>
            </a:r>
            <a:r>
              <a:rPr lang="ru-RU" dirty="0">
                <a:latin typeface="Comic Sans MS" panose="030F0702030302020204" pitchFamily="66" charset="0"/>
              </a:rPr>
              <a:t>, которые нужно знать наизусть и уметь писать без ошибок. Программы в </a:t>
            </a:r>
            <a:r>
              <a:rPr lang="ru-RU" dirty="0" err="1">
                <a:latin typeface="Comic Sans MS" panose="030F0702030302020204" pitchFamily="66" charset="0"/>
              </a:rPr>
              <a:t>Скретче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не пишут, а собирают с помощью мышки из готовых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 блоков-команд,</a:t>
            </a:r>
            <a:r>
              <a:rPr lang="ru-RU" dirty="0">
                <a:latin typeface="Comic Sans MS" panose="030F0702030302020204" pitchFamily="66" charset="0"/>
              </a:rPr>
              <a:t> похожих на 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блоки конструктора </a:t>
            </a:r>
            <a:r>
              <a:rPr lang="ru-RU" dirty="0" err="1">
                <a:latin typeface="Comic Sans MS" panose="030F0702030302020204" pitchFamily="66" charset="0"/>
              </a:rPr>
              <a:t>Лего</a:t>
            </a:r>
            <a:r>
              <a:rPr lang="ru-RU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422" y="598751"/>
            <a:ext cx="4570323" cy="119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8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7"/>
            <a:ext cx="822960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Comic Sans MS" panose="030F0702030302020204" pitchFamily="66" charset="0"/>
              </a:rPr>
              <a:t>В любой момент в программу </a:t>
            </a:r>
            <a:r>
              <a:rPr lang="ru-RU" sz="3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можно вносить любые изменения</a:t>
            </a:r>
            <a:r>
              <a:rPr lang="ru-RU" sz="3600" dirty="0">
                <a:latin typeface="Comic Sans MS" panose="030F0702030302020204" pitchFamily="66" charset="0"/>
              </a:rPr>
              <a:t>. При этом вы сразу увидите, как они отражаются на ее работе.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3763DA-D921-49A7-8AF9-074AB964F2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88" y="2636912"/>
            <a:ext cx="7343800" cy="413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1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2376264" cy="1143000"/>
          </a:xfrm>
        </p:spPr>
        <p:txBody>
          <a:bodyPr/>
          <a:lstStyle/>
          <a:p>
            <a:pPr algn="l"/>
            <a:r>
              <a:rPr lang="ru-RU" b="1" u="sng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Скретч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769" y="1772816"/>
            <a:ext cx="2926121" cy="37890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57332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инструмент создания разнообразных программных проектов: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мультфильмов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игр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рекламных роликов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музыки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“живых” рисунков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интерактивных историй и презентаций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компьютерных моделей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обучающих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72828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13176"/>
            <a:ext cx="221297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10" y="260648"/>
            <a:ext cx="8229600" cy="58052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Comic Sans MS" panose="030F0702030302020204" pitchFamily="66" charset="0"/>
              </a:rPr>
              <a:t>Для создания программных проектов </a:t>
            </a:r>
            <a:r>
              <a:rPr lang="ru-RU" dirty="0" err="1">
                <a:latin typeface="Comic Sans MS" panose="030F0702030302020204" pitchFamily="66" charset="0"/>
              </a:rPr>
              <a:t>Скретч</a:t>
            </a:r>
            <a:r>
              <a:rPr lang="ru-RU" dirty="0">
                <a:latin typeface="Comic Sans MS" panose="030F0702030302020204" pitchFamily="66" charset="0"/>
              </a:rPr>
              <a:t> имеет все необходимые </a:t>
            </a:r>
            <a:r>
              <a:rPr lang="ru-RU" u="sng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средства</a:t>
            </a:r>
            <a:r>
              <a:rPr lang="ru-RU" dirty="0">
                <a:latin typeface="Comic Sans MS" panose="030F0702030302020204" pitchFamily="66" charset="0"/>
              </a:rPr>
              <a:t>: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язык программирования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движок (интерпретатор) языка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графический редактор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систему помощи 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образцы проектов</a:t>
            </a:r>
          </a:p>
          <a:p>
            <a:pPr>
              <a:buBlip>
                <a:blip r:embed="rId3"/>
              </a:buBlip>
            </a:pPr>
            <a:r>
              <a:rPr lang="ru-RU" dirty="0">
                <a:latin typeface="Comic Sans MS" panose="030F0702030302020204" pitchFamily="66" charset="0"/>
              </a:rPr>
              <a:t>библиотеку рисунков и звуковых файлов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583494"/>
            <a:ext cx="4532982" cy="118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87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Autofit/>
          </a:bodyPr>
          <a:lstStyle/>
          <a:p>
            <a:pPr marL="0" indent="444500">
              <a:buNone/>
            </a:pPr>
            <a:r>
              <a:rPr lang="ru-RU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Скретч</a:t>
            </a:r>
            <a:r>
              <a:rPr lang="ru-RU" sz="3600" dirty="0">
                <a:latin typeface="Comic Sans MS" panose="030F0702030302020204" pitchFamily="66" charset="0"/>
              </a:rPr>
              <a:t> – это не только среда программирования, но и </a:t>
            </a:r>
            <a:r>
              <a:rPr lang="ru-RU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социальная сеть </a:t>
            </a:r>
            <a:r>
              <a:rPr lang="ru-RU" sz="3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(http://scratch.mit.edu), </a:t>
            </a:r>
            <a:r>
              <a:rPr lang="ru-RU" sz="3600" dirty="0">
                <a:latin typeface="Comic Sans MS" panose="030F0702030302020204" pitchFamily="66" charset="0"/>
              </a:rPr>
              <a:t>которая объединяет пользователей из разных стран. </a:t>
            </a:r>
          </a:p>
          <a:p>
            <a:pPr marL="0" indent="444500">
              <a:buNone/>
            </a:pPr>
            <a:r>
              <a:rPr lang="ru-RU" sz="3600" dirty="0">
                <a:latin typeface="Comic Sans MS" panose="030F0702030302020204" pitchFamily="66" charset="0"/>
              </a:rPr>
              <a:t>Здесь можно опубликовать свои проекты и посмотреть чужие, скачать их,  изменить.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530018"/>
            <a:ext cx="4032448" cy="105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96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vortex dir="r"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405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</vt:lpstr>
      <vt:lpstr>Bookman Old Style</vt:lpstr>
      <vt:lpstr>Calibri</vt:lpstr>
      <vt:lpstr>Comic Sans MS</vt:lpstr>
      <vt:lpstr>Georgia</vt:lpstr>
      <vt:lpstr>Lucida Sans Unicode</vt:lpstr>
      <vt:lpstr>Verdana</vt:lpstr>
      <vt:lpstr>Wingdings 2</vt:lpstr>
      <vt:lpstr>Wingdings 3</vt:lpstr>
      <vt:lpstr>Тема Office</vt:lpstr>
      <vt:lpstr>Открытая</vt:lpstr>
      <vt:lpstr>Презентация PowerPoint</vt:lpstr>
      <vt:lpstr>Что такое  Язык программирования Scratsh?</vt:lpstr>
      <vt:lpstr>Презентация PowerPoint</vt:lpstr>
      <vt:lpstr>Презентация PowerPoint</vt:lpstr>
      <vt:lpstr>Презентация PowerPoint</vt:lpstr>
      <vt:lpstr>Презентация PowerPoint</vt:lpstr>
      <vt:lpstr>Скретч</vt:lpstr>
      <vt:lpstr>Презентация PowerPoint</vt:lpstr>
      <vt:lpstr>Презентация PowerPoint</vt:lpstr>
      <vt:lpstr>Презентация PowerPoint</vt:lpstr>
      <vt:lpstr>Проект «Волшебный новый год»</vt:lpstr>
      <vt:lpstr>Выбери один из вариантов проектов</vt:lpstr>
      <vt:lpstr>Критерии оценивания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Valued Acer Customer</dc:creator>
  <cp:lastModifiedBy>Игорь Васильевич</cp:lastModifiedBy>
  <cp:revision>10</cp:revision>
  <dcterms:created xsi:type="dcterms:W3CDTF">2013-11-19T15:04:15Z</dcterms:created>
  <dcterms:modified xsi:type="dcterms:W3CDTF">2024-02-04T05:50:52Z</dcterms:modified>
</cp:coreProperties>
</file>