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97" r:id="rId5"/>
    <p:sldId id="292" r:id="rId6"/>
    <p:sldId id="261" r:id="rId7"/>
    <p:sldId id="273" r:id="rId8"/>
    <p:sldId id="294" r:id="rId9"/>
    <p:sldId id="258" r:id="rId10"/>
    <p:sldId id="284" r:id="rId11"/>
    <p:sldId id="298" r:id="rId12"/>
    <p:sldId id="279" r:id="rId13"/>
    <p:sldId id="277" r:id="rId14"/>
    <p:sldId id="267" r:id="rId15"/>
    <p:sldId id="285" r:id="rId16"/>
    <p:sldId id="301" r:id="rId17"/>
    <p:sldId id="300" r:id="rId18"/>
    <p:sldId id="303" r:id="rId19"/>
    <p:sldId id="304" r:id="rId20"/>
    <p:sldId id="278" r:id="rId21"/>
    <p:sldId id="270" r:id="rId22"/>
    <p:sldId id="265" r:id="rId23"/>
    <p:sldId id="280" r:id="rId24"/>
    <p:sldId id="296" r:id="rId25"/>
    <p:sldId id="283" r:id="rId26"/>
    <p:sldId id="286" r:id="rId27"/>
    <p:sldId id="287" r:id="rId28"/>
    <p:sldId id="288" r:id="rId29"/>
    <p:sldId id="289" r:id="rId30"/>
    <p:sldId id="290" r:id="rId31"/>
    <p:sldId id="293" r:id="rId32"/>
    <p:sldId id="275" r:id="rId33"/>
    <p:sldId id="305" r:id="rId34"/>
    <p:sldId id="27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51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26.09.2024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112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B0E4F-A566-451C-A675-33D96A81205F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9AFD2-BF3A-4CFA-9915-759C81096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edge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06B8D-479D-4515-BA9E-6F1BB87FE65B}" type="datetimeFigureOut">
              <a:rPr lang="en-US"/>
              <a:pPr>
                <a:defRPr/>
              </a:pPr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C00A8-6B4D-4A2D-AF64-7937F8C13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edge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ear03.jpg"/>
          <p:cNvPicPr>
            <a:picLocks noChangeAspect="1"/>
          </p:cNvPicPr>
          <p:nvPr userDrawn="1"/>
        </p:nvPicPr>
        <p:blipFill>
          <a:blip r:embed="rId7" cstate="print"/>
          <a:srcRect r="90036"/>
          <a:stretch>
            <a:fillRect/>
          </a:stretch>
        </p:blipFill>
        <p:spPr>
          <a:xfrm>
            <a:off x="8964488" y="0"/>
            <a:ext cx="179512" cy="6858000"/>
          </a:xfrm>
          <a:prstGeom prst="rect">
            <a:avLst/>
          </a:prstGeom>
        </p:spPr>
      </p:pic>
      <p:pic>
        <p:nvPicPr>
          <p:cNvPr id="11" name="Рисунок 10" descr="bear03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164288" y="0"/>
            <a:ext cx="1801615" cy="6858000"/>
          </a:xfrm>
          <a:prstGeom prst="rect">
            <a:avLst/>
          </a:prstGeom>
        </p:spPr>
      </p:pic>
      <p:pic>
        <p:nvPicPr>
          <p:cNvPr id="10" name="Рисунок 9" descr="bear03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364088" y="0"/>
            <a:ext cx="1801615" cy="6858000"/>
          </a:xfrm>
          <a:prstGeom prst="rect">
            <a:avLst/>
          </a:prstGeom>
        </p:spPr>
      </p:pic>
      <p:pic>
        <p:nvPicPr>
          <p:cNvPr id="9" name="Рисунок 8" descr="bear03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563888" y="0"/>
            <a:ext cx="1801615" cy="6858000"/>
          </a:xfrm>
          <a:prstGeom prst="rect">
            <a:avLst/>
          </a:prstGeom>
        </p:spPr>
      </p:pic>
      <p:pic>
        <p:nvPicPr>
          <p:cNvPr id="8" name="Рисунок 7" descr="bear03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63688" y="0"/>
            <a:ext cx="1801615" cy="6858000"/>
          </a:xfrm>
          <a:prstGeom prst="rect">
            <a:avLst/>
          </a:prstGeom>
        </p:spPr>
      </p:pic>
      <p:pic>
        <p:nvPicPr>
          <p:cNvPr id="7" name="Рисунок 6" descr="bear03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0161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14E1-D025-4180-9D2C-79DE5EC0173C}" type="datetimeFigureOut">
              <a:rPr lang="ru-RU" smtClean="0"/>
              <a:pPr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822A7-D7BA-475A-8DC5-841320E7D1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rus/6783_kak_opredelit_grammaticheskyu_osnovu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Урок русского языка</a:t>
            </a:r>
          </a:p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4 к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736"/>
            <a:ext cx="8229600" cy="500066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Давайте подумаем.</a:t>
            </a:r>
            <a:br>
              <a:rPr lang="ru-RU" sz="5400" dirty="0" smtClean="0"/>
            </a:br>
            <a:r>
              <a:rPr lang="ru-RU" sz="5400" dirty="0" smtClean="0"/>
              <a:t>Как же отличить простое предложение от сложного?</a:t>
            </a:r>
            <a:br>
              <a:rPr lang="ru-RU" sz="5400" dirty="0" smtClean="0"/>
            </a:br>
            <a:r>
              <a:rPr lang="ru-RU" sz="5400" dirty="0" smtClean="0"/>
              <a:t>Что нужно сделать?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u="sng" dirty="0" smtClean="0"/>
              <a:t>Алгоритм определения типа предложения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1.Читаем  предложение полностью.</a:t>
            </a:r>
          </a:p>
          <a:p>
            <a:pPr lvl="0"/>
            <a:r>
              <a:rPr lang="ru-RU" dirty="0" smtClean="0"/>
              <a:t>Находим основу (или основы предложения). Читайте, что такое </a:t>
            </a:r>
            <a:r>
              <a:rPr lang="ru-RU" dirty="0" smtClean="0">
                <a:hlinkClick r:id="rId2"/>
              </a:rPr>
              <a:t>грамматическая основа предложения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Если основа в предложении одна  →  предложение простое.</a:t>
            </a:r>
          </a:p>
          <a:p>
            <a:pPr lvl="0"/>
            <a:r>
              <a:rPr lang="ru-RU" dirty="0" smtClean="0"/>
              <a:t>Если основ две (или более) → предложение сложное.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Помни:</a:t>
            </a:r>
            <a:br>
              <a:rPr lang="ru-RU" sz="4000" dirty="0" smtClean="0"/>
            </a:br>
            <a:r>
              <a:rPr lang="ru-RU" sz="3200" dirty="0" smtClean="0"/>
              <a:t>Чтобы определить, какое предложение по структуре: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1.Определи, сколько основ в предложении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    одна                         две и более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   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Предложение             Предложение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простое                      сложное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                                </a:t>
            </a: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1447800" y="2895600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5105400" y="2819400"/>
            <a:ext cx="485775" cy="6477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1447800" y="3962400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7" name="AutoShape 7"/>
          <p:cNvSpPr>
            <a:spLocks noChangeArrowheads="1"/>
          </p:cNvSpPr>
          <p:nvPr/>
        </p:nvSpPr>
        <p:spPr bwMode="auto">
          <a:xfrm>
            <a:off x="5105400" y="3962400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86" grpId="0" animBg="1"/>
      <p:bldP spid="460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969917" y="-235131"/>
            <a:ext cx="7396844" cy="6008914"/>
          </a:xfrm>
        </p:spPr>
        <p:txBody>
          <a:bodyPr>
            <a:normAutofit fontScale="90000"/>
          </a:bodyPr>
          <a:lstStyle/>
          <a:p>
            <a:pPr algn="just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5400" b="1" u="sng" dirty="0" smtClean="0">
                <a:solidFill>
                  <a:srgbClr val="FF0000"/>
                </a:solidFill>
              </a:rPr>
              <a:t>Вывод: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Предложения, в которых одна грамматическая основа, называются………..</a:t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>Предложения, в которых две или более грамматических основ, называются 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-159559"/>
            <a:ext cx="53578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учебником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33 </a:t>
            </a:r>
            <a:r>
              <a:rPr lang="ru-RU" sz="32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</a:t>
            </a: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50 (устно)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34 правило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34 </a:t>
            </a:r>
            <a:r>
              <a:rPr lang="ru-RU" sz="32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</a:t>
            </a:r>
            <a:r>
              <a:rPr lang="ru-RU" sz="32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52 (Частично)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Русский язык 4 клас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89040"/>
            <a:ext cx="2171608" cy="2803763"/>
          </a:xfrm>
          <a:prstGeom prst="rect">
            <a:avLst/>
          </a:prstGeom>
          <a:noFill/>
        </p:spPr>
      </p:pic>
      <p:pic>
        <p:nvPicPr>
          <p:cNvPr id="5122" name="Picture 2" descr="http://geomath.my1.ru/0_cd267_aae24762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500570"/>
            <a:ext cx="3020191" cy="2033595"/>
          </a:xfrm>
          <a:prstGeom prst="rect">
            <a:avLst/>
          </a:prstGeom>
          <a:noFill/>
        </p:spPr>
      </p:pic>
      <p:pic>
        <p:nvPicPr>
          <p:cNvPr id="5124" name="Picture 4" descr="http://geomath.my1.ru/5-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857364"/>
            <a:ext cx="2343164" cy="1795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786454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66"/>
                </a:solidFill>
              </a:rPr>
              <a:t>               ФИЗКУЛЬТМИНУТКА.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Солнышко уснуло…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Солнышко просыпается, раскрывает свои лучики…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Все дети улыбаются!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Вдруг налетели тучки.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Грянул гром,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И пошел сильный дождь.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Вскоре дождик стал постепенно утихать, утихать, утихать, совсем утих.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980728"/>
            <a:ext cx="8136904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Кластер</a:t>
            </a:r>
            <a:r>
              <a:rPr lang="ru-RU" i="1" dirty="0"/>
              <a:t> — это графическая форма организации информации, когда выделяются основные смысловые единицы, которые фиксируются в виде схемы с обозначением всех связей между ними. Он представляет собой изображение, способствующее систематизации и обобщению учебного материала.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64904"/>
            <a:ext cx="8136904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Кластер как один из методов критического мышления</a:t>
            </a:r>
          </a:p>
          <a:p>
            <a:r>
              <a:rPr lang="ru-RU" dirty="0"/>
              <a:t>Современная система образования ориентирована на формирование у учеников самостоятельного мышления. Критическое мышление является педагогической технологией, стимулирующей интеллектуальное развитие учащихся. Кластер — один из его методов (приемов).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149080"/>
            <a:ext cx="8136904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Правила оформления кластера на уроке</a:t>
            </a:r>
          </a:p>
          <a:p>
            <a:r>
              <a:rPr lang="ru-RU" dirty="0"/>
              <a:t>В зависимости от способа организации урока, кластер может быть оформлен на доске, на отдельном листе или в тетради у каждого ученика при выполнении индивидуального задания. Составляя кластер, желательно использовать </a:t>
            </a:r>
            <a:r>
              <a:rPr lang="ru-RU" b="1" dirty="0"/>
              <a:t>разноцветные мелки, карандаши, ручки, </a:t>
            </a:r>
            <a:r>
              <a:rPr lang="ru-RU" b="1" dirty="0" smtClean="0"/>
              <a:t>фломастеры, маркеры</a:t>
            </a:r>
            <a:r>
              <a:rPr lang="ru-RU" dirty="0" smtClean="0"/>
              <a:t>. </a:t>
            </a:r>
            <a:r>
              <a:rPr lang="ru-RU" dirty="0"/>
              <a:t>Это позволит выделить некоторые определенные моменты и нагляднее отобразить общую картину, упрощая процесс систематизации всей информации.</a:t>
            </a:r>
          </a:p>
        </p:txBody>
      </p:sp>
      <p:pic>
        <p:nvPicPr>
          <p:cNvPr id="1026" name="Picture 2" descr="ÐÐ°ÑÑÐ¸Ð½ÐºÐ¸ Ð¿Ð¾ Ð·Ð°Ð¿ÑÐ¾ÑÑ ÑÑÑÐºÐ¸,Ð¼ÐµÐ»ÐºÐ¸, ÑÐ»Ð¾Ð¼Ð°ÑÑÐµÑÑ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596" y="5949279"/>
            <a:ext cx="807189" cy="80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ÑÑÐºÐ¸,Ð¼ÐµÐ»ÐºÐ¸, ÑÐ»Ð¾Ð¼Ð°ÑÑÐµÑÑ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0785" y="5892372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ÑÑÑÐºÐ¸,Ð¼ÐµÐ»ÐºÐ¸, ÑÐ»Ð¾Ð¼Ð°ÑÑÐµÑÑ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805579"/>
            <a:ext cx="1037680" cy="103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5708643"/>
            <a:ext cx="1070424" cy="1070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Ð°ÑÑÐ¸Ð½ÐºÐ¸ Ð¿Ð¾ Ð·Ð°Ð¿ÑÐ¾ÑÑ ÑÑÑÐºÐ¸,Ð¼ÐµÐ»ÐºÐ¸, ÑÐ»Ð¾Ð¼Ð°ÑÑÐµÑÑ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748356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5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Виды кластеров</a:t>
            </a:r>
            <a:endParaRPr lang="ru-RU" dirty="0"/>
          </a:p>
        </p:txBody>
      </p:sp>
      <p:pic>
        <p:nvPicPr>
          <p:cNvPr id="5" name="Picture 4" descr="ÐÐ°ÑÑÐ¸Ð½ÐºÐ¸ Ð¿Ð¾ Ð·Ð°Ð¿ÑÐ¾ÑÑ ÑÑÐµÐ¼Ñ ÐºÐ»Ð°ÑÑÐµÑÐ¾Ð² Ð² Ð½Ð°ÑÐ°Ð»ÑÐ½Ð¾Ð¹ ÑÐºÐ¾Ð»Ðµ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3" t="4594" r="13139" b="20875"/>
          <a:stretch/>
        </p:blipFill>
        <p:spPr bwMode="auto">
          <a:xfrm>
            <a:off x="1115966" y="1600200"/>
            <a:ext cx="691206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346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Макет кластера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12976"/>
            <a:ext cx="302433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существительное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V="1">
            <a:off x="5004048" y="256490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95936" y="2492896"/>
            <a:ext cx="1872208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Изменение 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483768" y="1772816"/>
            <a:ext cx="144016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19872" y="1700808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499992" y="1700808"/>
            <a:ext cx="14401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364088" y="170080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flipV="1">
            <a:off x="5868144" y="1844824"/>
            <a:ext cx="1008112" cy="9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724128" y="184482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691680" y="15567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1412776"/>
            <a:ext cx="79208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067944" y="1412776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141277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556792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876256" y="1844824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4" idx="1"/>
          </p:cNvCxnSpPr>
          <p:nvPr/>
        </p:nvCxnSpPr>
        <p:spPr>
          <a:xfrm flipH="1">
            <a:off x="3275856" y="342900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339752" y="33569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обозначает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475656" y="3501008"/>
            <a:ext cx="8640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1"/>
          </p:cNvCxnSpPr>
          <p:nvPr/>
        </p:nvCxnSpPr>
        <p:spPr>
          <a:xfrm flipH="1" flipV="1">
            <a:off x="1475656" y="3429000"/>
            <a:ext cx="86409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1"/>
          </p:cNvCxnSpPr>
          <p:nvPr/>
        </p:nvCxnSpPr>
        <p:spPr>
          <a:xfrm flipH="1" flipV="1">
            <a:off x="1691680" y="3068960"/>
            <a:ext cx="64807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11560" y="2708920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39552" y="3284984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67544" y="3717032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139952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508104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635896" y="3861048"/>
            <a:ext cx="230425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H="1">
            <a:off x="3059832" y="4149080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364088" y="4149080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411760" y="4509120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509120"/>
            <a:ext cx="115212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339752" y="4869160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915816" y="4869160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187624" y="3645024"/>
            <a:ext cx="23042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1547664" y="3645024"/>
            <a:ext cx="194421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467544" y="4365104"/>
            <a:ext cx="115212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5576" y="4869160"/>
            <a:ext cx="1296144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835696" y="5301208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3059832" y="5301208"/>
            <a:ext cx="108012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6516216" y="2996952"/>
            <a:ext cx="5760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6804248" y="2852936"/>
            <a:ext cx="79208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V="1">
            <a:off x="7668344" y="2708920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596336" y="2996952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7812360" y="2564904"/>
            <a:ext cx="64807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7956376" y="2996952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7" name="Прямая соединительная линия 76"/>
          <p:cNvCxnSpPr>
            <a:stCxn id="4" idx="3"/>
          </p:cNvCxnSpPr>
          <p:nvPr/>
        </p:nvCxnSpPr>
        <p:spPr>
          <a:xfrm>
            <a:off x="6516216" y="3429000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6948264" y="357301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>
            <a:stCxn id="78" idx="3"/>
          </p:cNvCxnSpPr>
          <p:nvPr/>
        </p:nvCxnSpPr>
        <p:spPr>
          <a:xfrm flipV="1">
            <a:off x="7668344" y="3501008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78" idx="3"/>
          </p:cNvCxnSpPr>
          <p:nvPr/>
        </p:nvCxnSpPr>
        <p:spPr>
          <a:xfrm>
            <a:off x="7668344" y="3717032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7668344" y="3717032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956376" y="3429000"/>
            <a:ext cx="360040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7956376" y="3861048"/>
            <a:ext cx="360040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740352" y="4365104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8316416" y="350100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8316416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stCxn id="87" idx="3"/>
          </p:cNvCxnSpPr>
          <p:nvPr/>
        </p:nvCxnSpPr>
        <p:spPr>
          <a:xfrm flipV="1">
            <a:off x="8172400" y="4437112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8460432" y="3429000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8460432" y="3933056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8316416" y="4365104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верх 75"/>
          <p:cNvSpPr/>
          <p:nvPr/>
        </p:nvSpPr>
        <p:spPr>
          <a:xfrm>
            <a:off x="2123728" y="1412776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верх 78"/>
          <p:cNvSpPr/>
          <p:nvPr/>
        </p:nvSpPr>
        <p:spPr>
          <a:xfrm>
            <a:off x="3419872" y="1268760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верх 80"/>
          <p:cNvSpPr/>
          <p:nvPr/>
        </p:nvSpPr>
        <p:spPr>
          <a:xfrm>
            <a:off x="4499992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вверх 82"/>
          <p:cNvSpPr/>
          <p:nvPr/>
        </p:nvSpPr>
        <p:spPr>
          <a:xfrm>
            <a:off x="5436096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трелка вверх 87"/>
          <p:cNvSpPr/>
          <p:nvPr/>
        </p:nvSpPr>
        <p:spPr>
          <a:xfrm>
            <a:off x="6372200" y="1412776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трелка вверх 89"/>
          <p:cNvSpPr/>
          <p:nvPr/>
        </p:nvSpPr>
        <p:spPr>
          <a:xfrm>
            <a:off x="7308304" y="1700808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1619672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2987824" y="836712"/>
            <a:ext cx="936104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3995936" y="836712"/>
            <a:ext cx="936104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5004048" y="836712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6012160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6876256" y="1268760"/>
            <a:ext cx="1080120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>
            <a:off x="6516216" y="3645024"/>
            <a:ext cx="1008112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164288" y="5157192"/>
            <a:ext cx="100811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2" name="Прямая соединительная линия 101"/>
          <p:cNvCxnSpPr>
            <a:stCxn id="99" idx="2"/>
          </p:cNvCxnSpPr>
          <p:nvPr/>
        </p:nvCxnSpPr>
        <p:spPr>
          <a:xfrm>
            <a:off x="7668344" y="537321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6804248" y="5589240"/>
            <a:ext cx="180020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1" name="Прямая соединительная линия 100"/>
          <p:cNvCxnSpPr>
            <a:stCxn id="48" idx="2"/>
          </p:cNvCxnSpPr>
          <p:nvPr/>
        </p:nvCxnSpPr>
        <p:spPr>
          <a:xfrm>
            <a:off x="4788024" y="414908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Скругленный прямоугольник 107"/>
          <p:cNvSpPr/>
          <p:nvPr/>
        </p:nvSpPr>
        <p:spPr>
          <a:xfrm>
            <a:off x="3851920" y="4509120"/>
            <a:ext cx="1656184" cy="64807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346050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12976"/>
            <a:ext cx="302433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Имя существительное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V="1">
            <a:off x="5004048" y="256490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995936" y="2492896"/>
            <a:ext cx="1872208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Изменение по падежам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483768" y="1772816"/>
            <a:ext cx="144016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3419872" y="1700808"/>
            <a:ext cx="72008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499992" y="1700808"/>
            <a:ext cx="14401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364088" y="170080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3"/>
          </p:cNvCxnSpPr>
          <p:nvPr/>
        </p:nvCxnSpPr>
        <p:spPr>
          <a:xfrm flipV="1">
            <a:off x="5868144" y="1844824"/>
            <a:ext cx="1008112" cy="900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724128" y="1844824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691680" y="15567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59832" y="1412776"/>
            <a:ext cx="79208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Р.п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67944" y="1412776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48064" y="141277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В.п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556792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Т.п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76256" y="1844824"/>
            <a:ext cx="86409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П.п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2" name="Прямая соединительная линия 31"/>
          <p:cNvCxnSpPr>
            <a:stCxn id="4" idx="1"/>
          </p:cNvCxnSpPr>
          <p:nvPr/>
        </p:nvCxnSpPr>
        <p:spPr>
          <a:xfrm flipH="1">
            <a:off x="3275856" y="342900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339752" y="3356992"/>
            <a:ext cx="936104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обозначает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475656" y="3501008"/>
            <a:ext cx="8640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3" idx="1"/>
          </p:cNvCxnSpPr>
          <p:nvPr/>
        </p:nvCxnSpPr>
        <p:spPr>
          <a:xfrm flipH="1" flipV="1">
            <a:off x="1475656" y="3429000"/>
            <a:ext cx="86409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1"/>
          </p:cNvCxnSpPr>
          <p:nvPr/>
        </p:nvCxnSpPr>
        <p:spPr>
          <a:xfrm flipH="1" flipV="1">
            <a:off x="1691680" y="3068960"/>
            <a:ext cx="64807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11560" y="2636912"/>
            <a:ext cx="144016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Настроение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39552" y="3212976"/>
            <a:ext cx="1224136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Явления природы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67544" y="3717032"/>
            <a:ext cx="1224136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4139952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508104" y="364502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635896" y="3861048"/>
            <a:ext cx="230425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Отвечает на вопросы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flipH="1">
            <a:off x="3059832" y="4149080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364088" y="4149080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2411760" y="4509120"/>
            <a:ext cx="1224136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652120" y="4509120"/>
            <a:ext cx="115212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339752" y="4869160"/>
            <a:ext cx="50405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915816" y="4869160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187624" y="3645024"/>
            <a:ext cx="23042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1547664" y="3645024"/>
            <a:ext cx="1944216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395536" y="4149080"/>
            <a:ext cx="158417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Собственное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С большой буквы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11560" y="4869160"/>
            <a:ext cx="1800200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Нарицательное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331640" y="5301208"/>
            <a:ext cx="180020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одушевлённое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419872" y="5301208"/>
            <a:ext cx="2088232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неодушевлённое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6516216" y="2996952"/>
            <a:ext cx="5760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/>
          <p:cNvSpPr/>
          <p:nvPr/>
        </p:nvSpPr>
        <p:spPr>
          <a:xfrm>
            <a:off x="6804248" y="2852936"/>
            <a:ext cx="792088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число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flipV="1">
            <a:off x="7668344" y="2708920"/>
            <a:ext cx="21602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596336" y="2996952"/>
            <a:ext cx="43204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7812360" y="2564904"/>
            <a:ext cx="93610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7956376" y="2996952"/>
            <a:ext cx="79208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Мн.чл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7" name="Прямая соединительная линия 76"/>
          <p:cNvCxnSpPr>
            <a:stCxn id="4" idx="3"/>
          </p:cNvCxnSpPr>
          <p:nvPr/>
        </p:nvCxnSpPr>
        <p:spPr>
          <a:xfrm>
            <a:off x="6516216" y="3429000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6948264" y="3573016"/>
            <a:ext cx="72008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80" name="Прямая соединительная линия 79"/>
          <p:cNvCxnSpPr>
            <a:stCxn id="78" idx="3"/>
          </p:cNvCxnSpPr>
          <p:nvPr/>
        </p:nvCxnSpPr>
        <p:spPr>
          <a:xfrm flipV="1">
            <a:off x="7668344" y="3501008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78" idx="3"/>
          </p:cNvCxnSpPr>
          <p:nvPr/>
        </p:nvCxnSpPr>
        <p:spPr>
          <a:xfrm>
            <a:off x="7668344" y="3717032"/>
            <a:ext cx="50405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7668344" y="3717032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7740352" y="3429000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>
                <a:solidFill>
                  <a:schemeClr val="tx1"/>
                </a:solidFill>
              </a:rPr>
              <a:t>М.р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812360" y="3861048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7596336" y="4365104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8316416" y="350100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8316416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>
            <a:stCxn id="87" idx="3"/>
          </p:cNvCxnSpPr>
          <p:nvPr/>
        </p:nvCxnSpPr>
        <p:spPr>
          <a:xfrm flipV="1">
            <a:off x="8172400" y="4437112"/>
            <a:ext cx="21602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8460432" y="3429000"/>
            <a:ext cx="576064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он мой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8460432" y="3933056"/>
            <a:ext cx="432048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8316416" y="4365104"/>
            <a:ext cx="504056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трелка вверх 75"/>
          <p:cNvSpPr/>
          <p:nvPr/>
        </p:nvSpPr>
        <p:spPr>
          <a:xfrm>
            <a:off x="2123728" y="1412776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верх 78"/>
          <p:cNvSpPr/>
          <p:nvPr/>
        </p:nvSpPr>
        <p:spPr>
          <a:xfrm>
            <a:off x="3419872" y="1268760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верх 80"/>
          <p:cNvSpPr/>
          <p:nvPr/>
        </p:nvSpPr>
        <p:spPr>
          <a:xfrm>
            <a:off x="4499992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вверх 82"/>
          <p:cNvSpPr/>
          <p:nvPr/>
        </p:nvSpPr>
        <p:spPr>
          <a:xfrm>
            <a:off x="5436096" y="1268760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трелка вверх 87"/>
          <p:cNvSpPr/>
          <p:nvPr/>
        </p:nvSpPr>
        <p:spPr>
          <a:xfrm>
            <a:off x="6372200" y="1412776"/>
            <a:ext cx="72008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трелка вверх 89"/>
          <p:cNvSpPr/>
          <p:nvPr/>
        </p:nvSpPr>
        <p:spPr>
          <a:xfrm>
            <a:off x="7308304" y="1700808"/>
            <a:ext cx="45719" cy="1440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1475656" y="980728"/>
            <a:ext cx="115212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Кто?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2699792" y="836712"/>
            <a:ext cx="1152128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Кого?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Чего?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3923928" y="764704"/>
            <a:ext cx="1080120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Кому?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Чему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5004048" y="836712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Кого?Что</a:t>
            </a:r>
            <a:r>
              <a:rPr lang="ru-RU" sz="1600" dirty="0" smtClean="0">
                <a:solidFill>
                  <a:schemeClr val="tx1"/>
                </a:solidFill>
              </a:rPr>
              <a:t>?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6012160" y="980728"/>
            <a:ext cx="1008112" cy="4320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Кем?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Чем?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6" name="Овал 95"/>
          <p:cNvSpPr/>
          <p:nvPr/>
        </p:nvSpPr>
        <p:spPr>
          <a:xfrm>
            <a:off x="6876256" y="1268760"/>
            <a:ext cx="1440160" cy="50405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 ком?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 чём?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>
            <a:off x="6516216" y="3645024"/>
            <a:ext cx="1008112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164288" y="5157192"/>
            <a:ext cx="1008112" cy="2160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Н.ф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2" name="Прямая соединительная линия 101"/>
          <p:cNvCxnSpPr>
            <a:stCxn id="99" idx="2"/>
          </p:cNvCxnSpPr>
          <p:nvPr/>
        </p:nvCxnSpPr>
        <p:spPr>
          <a:xfrm>
            <a:off x="7668344" y="537321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6588224" y="5517232"/>
            <a:ext cx="2088232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И.П., </a:t>
            </a:r>
            <a:r>
              <a:rPr lang="ru-RU" dirty="0" err="1" smtClean="0">
                <a:solidFill>
                  <a:schemeClr val="tx1"/>
                </a:solidFill>
              </a:rPr>
              <a:t>ед.чл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Кто? Что?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3851920" y="4509120"/>
            <a:ext cx="1656184" cy="64807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Роль в предложении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Подлежащее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Дополнение 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08" name="Прямая соединительная линия 107"/>
          <p:cNvCxnSpPr/>
          <p:nvPr/>
        </p:nvCxnSpPr>
        <p:spPr>
          <a:xfrm>
            <a:off x="4644008" y="41490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14290"/>
            <a:ext cx="3029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Культура речи</a:t>
            </a:r>
            <a:endParaRPr lang="ru-RU" sz="36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643050"/>
            <a:ext cx="692948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Торты, цепочка, баловать, завидно, каталог, договоры, </a:t>
            </a:r>
            <a:r>
              <a:rPr lang="ru-RU" sz="4000" dirty="0" smtClean="0">
                <a:solidFill>
                  <a:srgbClr val="0070C0"/>
                </a:solidFill>
              </a:rPr>
              <a:t>начался</a:t>
            </a:r>
            <a:r>
              <a:rPr lang="ru-RU" sz="4000" dirty="0" smtClean="0">
                <a:solidFill>
                  <a:srgbClr val="0070C0"/>
                </a:solidFill>
              </a:rPr>
              <a:t>, черпать.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detstwoonlain.ucoz.net/_ld/0/4360768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71876"/>
            <a:ext cx="2740059" cy="3143272"/>
          </a:xfrm>
          <a:prstGeom prst="rect">
            <a:avLst/>
          </a:prstGeom>
          <a:noFill/>
        </p:spPr>
      </p:pic>
      <p:pic>
        <p:nvPicPr>
          <p:cNvPr id="7172" name="Picture 4" descr="http://moukakino2010.edusite.ru/images/p7_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0858" y="1142984"/>
            <a:ext cx="2143139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Предложение</a:t>
            </a:r>
          </a:p>
        </p:txBody>
      </p:sp>
      <p:sp>
        <p:nvSpPr>
          <p:cNvPr id="450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40386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smtClean="0"/>
              <a:t>Простое</a:t>
            </a:r>
          </a:p>
          <a:p>
            <a:pPr>
              <a:buFont typeface="Wingdings" pitchFamily="2" charset="2"/>
              <a:buNone/>
            </a:pPr>
            <a:endParaRPr lang="ru-RU" sz="2400" smtClean="0"/>
          </a:p>
          <a:p>
            <a:pPr algn="ctr">
              <a:buFont typeface="Wingdings" pitchFamily="2" charset="2"/>
              <a:buNone/>
            </a:pPr>
            <a:endParaRPr lang="ru-RU" sz="2400" smtClean="0"/>
          </a:p>
          <a:p>
            <a:pPr>
              <a:buFont typeface="Wingdings" pitchFamily="2" charset="2"/>
              <a:buNone/>
            </a:pPr>
            <a:endParaRPr lang="ru-RU" sz="2400" smtClean="0"/>
          </a:p>
          <a:p>
            <a:pPr algn="ctr">
              <a:buFont typeface="Wingdings" pitchFamily="2" charset="2"/>
              <a:buNone/>
            </a:pPr>
            <a:r>
              <a:rPr lang="ru-RU" sz="2400" smtClean="0"/>
              <a:t>С одной грамматической основой</a:t>
            </a:r>
          </a:p>
          <a:p>
            <a:pPr algn="ctr">
              <a:buFont typeface="Wingdings" pitchFamily="2" charset="2"/>
              <a:buNone/>
            </a:pPr>
            <a:r>
              <a:rPr lang="en-US" sz="3600" b="1" smtClean="0"/>
              <a:t>[ - = ]</a:t>
            </a:r>
            <a:endParaRPr lang="ru-RU" sz="3600" b="1" smtClean="0"/>
          </a:p>
          <a:p>
            <a:pPr algn="ctr">
              <a:buFont typeface="Wingdings" pitchFamily="2" charset="2"/>
              <a:buNone/>
            </a:pPr>
            <a:r>
              <a:rPr lang="ru-RU" sz="2400" smtClean="0"/>
              <a:t>Я ловлю в пруду рыбу.</a:t>
            </a:r>
          </a:p>
          <a:p>
            <a:pPr algn="ctr">
              <a:buFont typeface="Wingdings" pitchFamily="2" charset="2"/>
              <a:buNone/>
            </a:pPr>
            <a:endParaRPr lang="ru-RU" sz="2400" smtClean="0"/>
          </a:p>
        </p:txBody>
      </p:sp>
      <p:sp>
        <p:nvSpPr>
          <p:cNvPr id="4506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56138" y="1524000"/>
            <a:ext cx="4038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smtClean="0"/>
              <a:t>Сложное</a:t>
            </a:r>
          </a:p>
          <a:p>
            <a:pPr algn="ctr">
              <a:buFont typeface="Wingdings" pitchFamily="2" charset="2"/>
              <a:buNone/>
            </a:pPr>
            <a:endParaRPr lang="ru-RU" sz="2400" smtClean="0"/>
          </a:p>
          <a:p>
            <a:pPr algn="ctr"/>
            <a:endParaRPr lang="ru-RU" sz="2400" smtClean="0"/>
          </a:p>
          <a:p>
            <a:pPr algn="ctr">
              <a:buFont typeface="Wingdings" pitchFamily="2" charset="2"/>
              <a:buNone/>
            </a:pPr>
            <a:endParaRPr lang="ru-RU" sz="2400" smtClean="0"/>
          </a:p>
          <a:p>
            <a:pPr algn="ctr">
              <a:buFont typeface="Wingdings" pitchFamily="2" charset="2"/>
              <a:buNone/>
            </a:pPr>
            <a:r>
              <a:rPr lang="ru-RU" sz="2400" smtClean="0"/>
              <a:t>С двумя или более грамматическими основами</a:t>
            </a:r>
            <a:endParaRPr lang="en-US" sz="2400" smtClean="0"/>
          </a:p>
          <a:p>
            <a:pPr algn="ctr">
              <a:buFont typeface="Wingdings" pitchFamily="2" charset="2"/>
              <a:buNone/>
            </a:pPr>
            <a:r>
              <a:rPr lang="en-US" sz="3600" b="1" smtClean="0"/>
              <a:t>[= - ]</a:t>
            </a:r>
            <a:r>
              <a:rPr lang="ru-RU" sz="3600" b="1" smtClean="0"/>
              <a:t>,</a:t>
            </a:r>
            <a:r>
              <a:rPr lang="en-US" sz="3600" b="1" smtClean="0"/>
              <a:t>[ - = ]</a:t>
            </a:r>
            <a:endParaRPr lang="ru-RU" sz="3600" b="1" smtClean="0"/>
          </a:p>
          <a:p>
            <a:pPr algn="ctr">
              <a:buFont typeface="Wingdings" pitchFamily="2" charset="2"/>
              <a:buNone/>
            </a:pPr>
            <a:r>
              <a:rPr lang="ru-RU" sz="2400" smtClean="0"/>
              <a:t>Краснеют осины, цветы доцветают.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2112963" y="2057400"/>
            <a:ext cx="503237" cy="990600"/>
          </a:xfrm>
          <a:prstGeom prst="downArrow">
            <a:avLst>
              <a:gd name="adj1" fmla="val 50000"/>
              <a:gd name="adj2" fmla="val 250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6424613" y="1962150"/>
            <a:ext cx="503237" cy="958850"/>
          </a:xfrm>
          <a:prstGeom prst="downArrow">
            <a:avLst>
              <a:gd name="adj1" fmla="val 50000"/>
              <a:gd name="adj2" fmla="val 250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nimBg="1"/>
      <p:bldP spid="92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00100" y="-411145"/>
            <a:ext cx="610583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IX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Подведение итогов урока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34" y="1358427"/>
            <a:ext cx="6786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geomath.my1.ru/animacija11-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348880"/>
            <a:ext cx="2857500" cy="3667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1000108"/>
            <a:ext cx="835824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 В каком случае между однородными членами ставится запятая?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(Если однородные члены связаны с помощью интонации перечисления или союзами а, но.)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 А в каком случае ставится запятая между частями сложного предложения?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(Между частями сложного предложения запятая ставится всегда.)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855788"/>
          </a:xfrm>
        </p:spPr>
        <p:txBody>
          <a:bodyPr/>
          <a:lstStyle/>
          <a:p>
            <a:r>
              <a:rPr lang="ru-RU" sz="3600" smtClean="0">
                <a:solidFill>
                  <a:srgbClr val="FF0066"/>
                </a:solidFill>
              </a:rPr>
              <a:t>Между простыми предложениями в составе сложного ставится запятая!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752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smtClean="0"/>
              <a:t>             Запятая – как пограничник!</a:t>
            </a:r>
          </a:p>
          <a:p>
            <a:pPr>
              <a:buFont typeface="Wingdings" pitchFamily="2" charset="2"/>
              <a:buNone/>
            </a:pPr>
            <a:r>
              <a:rPr lang="ru-RU" sz="3600" smtClean="0"/>
              <a:t>          Она охраняет границы простых </a:t>
            </a:r>
          </a:p>
          <a:p>
            <a:pPr>
              <a:buFont typeface="Wingdings" pitchFamily="2" charset="2"/>
              <a:buNone/>
            </a:pPr>
            <a:r>
              <a:rPr lang="ru-RU" sz="3600" smtClean="0"/>
              <a:t>                        предложений.</a:t>
            </a:r>
          </a:p>
          <a:p>
            <a:pPr>
              <a:buFont typeface="Wingdings" pitchFamily="2" charset="2"/>
              <a:buNone/>
            </a:pPr>
            <a:endParaRPr lang="ru-RU" sz="3600" smtClean="0"/>
          </a:p>
          <a:p>
            <a:pPr>
              <a:buFont typeface="Wingdings" pitchFamily="2" charset="2"/>
              <a:buNone/>
            </a:pPr>
            <a:r>
              <a:rPr lang="ru-RU" sz="3600" smtClean="0"/>
              <a:t>          </a:t>
            </a:r>
          </a:p>
          <a:p>
            <a:pPr>
              <a:buFont typeface="Wingdings" pitchFamily="2" charset="2"/>
              <a:buNone/>
            </a:pPr>
            <a:r>
              <a:rPr lang="ru-RU" sz="3600" smtClean="0"/>
              <a:t>            </a:t>
            </a:r>
            <a:r>
              <a:rPr lang="en-US" sz="6600" b="1" smtClean="0"/>
              <a:t>[    ]</a:t>
            </a:r>
            <a:r>
              <a:rPr lang="ru-RU" sz="6600" b="1" smtClean="0"/>
              <a:t>,            </a:t>
            </a:r>
            <a:r>
              <a:rPr lang="en-US" sz="6600" b="1" smtClean="0"/>
              <a:t>[    ]</a:t>
            </a:r>
            <a:r>
              <a:rPr lang="ru-RU" sz="6600" b="1" smtClean="0"/>
              <a:t>   </a:t>
            </a:r>
          </a:p>
        </p:txBody>
      </p:sp>
      <p:pic>
        <p:nvPicPr>
          <p:cNvPr id="47108" name="Picture 7" descr="C:\Documents and Settings\Елена\Рабочий стол\пограничн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565525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756084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Задачи:</a:t>
            </a:r>
          </a:p>
          <a:p>
            <a:pPr>
              <a:buFontTx/>
              <a:buChar char="-"/>
            </a:pPr>
            <a:r>
              <a:rPr lang="ru-RU" sz="3200" dirty="0" smtClean="0"/>
              <a:t>Повторить характерные </a:t>
            </a:r>
            <a:r>
              <a:rPr lang="ru-RU" sz="3200" dirty="0" smtClean="0"/>
              <a:t>черты сложного предложения </a:t>
            </a:r>
            <a:r>
              <a:rPr lang="ru-RU" sz="3200" dirty="0" smtClean="0"/>
              <a:t>     и  </a:t>
            </a:r>
            <a:r>
              <a:rPr lang="ru-RU" sz="3200" dirty="0" smtClean="0"/>
              <a:t>простого предложения; </a:t>
            </a: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 </a:t>
            </a:r>
            <a:r>
              <a:rPr lang="ru-RU" sz="3200" i="1" dirty="0" smtClean="0"/>
              <a:t>уметь</a:t>
            </a:r>
            <a:r>
              <a:rPr lang="ru-RU" sz="3200" dirty="0" smtClean="0"/>
              <a:t> выделять грамматическую основу предложения;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- </a:t>
            </a:r>
            <a:r>
              <a:rPr lang="ru-RU" sz="3200" i="1" dirty="0" smtClean="0"/>
              <a:t>уметь </a:t>
            </a:r>
            <a:r>
              <a:rPr lang="ru-RU" sz="3200" dirty="0" smtClean="0"/>
              <a:t>определять вид предложения ;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-  </a:t>
            </a:r>
            <a:r>
              <a:rPr lang="ru-RU" sz="3200" i="1" dirty="0" smtClean="0"/>
              <a:t>уметь</a:t>
            </a:r>
            <a:r>
              <a:rPr lang="ru-RU" sz="3200" dirty="0" smtClean="0"/>
              <a:t> </a:t>
            </a:r>
            <a:r>
              <a:rPr lang="ru-RU" sz="3200" dirty="0" smtClean="0"/>
              <a:t>ставить знаки препинания между частями </a:t>
            </a:r>
            <a:r>
              <a:rPr lang="ru-RU" sz="3200" dirty="0" smtClean="0"/>
              <a:t>предложения;</a:t>
            </a:r>
          </a:p>
          <a:p>
            <a:pPr>
              <a:buFontTx/>
              <a:buChar char="-"/>
            </a:pPr>
            <a:r>
              <a:rPr lang="ru-RU" sz="3200" dirty="0" smtClean="0"/>
              <a:t>Создать кластер определения простого и сложного предложения.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1" descr="ani-morty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2100" y="4144963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638"/>
            <a:ext cx="8534400" cy="4241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47800"/>
            <a:ext cx="94863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Бабушка готовит , а папа отдыхает.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сложное</a:t>
            </a:r>
          </a:p>
        </p:txBody>
      </p:sp>
      <p:pic>
        <p:nvPicPr>
          <p:cNvPr id="4" name="Рисунок 3" descr="36_2_53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895600"/>
            <a:ext cx="1676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371600"/>
            <a:ext cx="753340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Аня мне ещё не позвонила.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простое</a:t>
            </a:r>
          </a:p>
        </p:txBody>
      </p:sp>
      <p:pic>
        <p:nvPicPr>
          <p:cNvPr id="4" name="Рисунок 3" descr="36_2_5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895600"/>
            <a:ext cx="1676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600200"/>
            <a:ext cx="80515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Катя и Олег дружат с детства.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сложное</a:t>
            </a:r>
          </a:p>
        </p:txBody>
      </p:sp>
      <p:pic>
        <p:nvPicPr>
          <p:cNvPr id="6" name="Рисунок 5" descr="smail5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4419600"/>
            <a:ext cx="20574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944813"/>
            <a:ext cx="4194175" cy="1535112"/>
          </a:xfrm>
          <a:prstGeom prst="rect">
            <a:avLst/>
          </a:prstGeom>
          <a:noFill/>
        </p:spPr>
      </p:pic>
      <p:pic>
        <p:nvPicPr>
          <p:cNvPr id="8" name="Рисунок 7" descr="36_2_53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895600"/>
            <a:ext cx="1676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676400"/>
            <a:ext cx="71221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Я читаю, мой брат рисует.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сложное</a:t>
            </a:r>
          </a:p>
        </p:txBody>
      </p:sp>
      <p:pic>
        <p:nvPicPr>
          <p:cNvPr id="4" name="Рисунок 3" descr="36_2_5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895600"/>
            <a:ext cx="1676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84784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>
                <a:solidFill>
                  <a:srgbClr val="0070C0"/>
                </a:solidFill>
              </a:rPr>
              <a:t>ТОрты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цепОчка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баловАть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завИдно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каталОг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договОры</a:t>
            </a:r>
            <a:r>
              <a:rPr lang="ru-RU" sz="6000" dirty="0" smtClean="0">
                <a:solidFill>
                  <a:srgbClr val="0070C0"/>
                </a:solidFill>
              </a:rPr>
              <a:t>,   </a:t>
            </a:r>
            <a:r>
              <a:rPr lang="ru-RU" sz="6000" dirty="0" err="1" smtClean="0">
                <a:solidFill>
                  <a:srgbClr val="0070C0"/>
                </a:solidFill>
              </a:rPr>
              <a:t>началсЯ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чЕрпать</a:t>
            </a:r>
            <a:r>
              <a:rPr lang="ru-RU" sz="6000" dirty="0" smtClean="0">
                <a:solidFill>
                  <a:srgbClr val="0070C0"/>
                </a:solidFill>
              </a:rPr>
              <a:t>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6400"/>
            <a:ext cx="94243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Наступила ночь, и появилась луна.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простое</a:t>
            </a:r>
          </a:p>
        </p:txBody>
      </p:sp>
      <p:pic>
        <p:nvPicPr>
          <p:cNvPr id="6" name="Рисунок 5" descr="smail53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4419600"/>
            <a:ext cx="20574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33600" y="3200400"/>
            <a:ext cx="4191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сложное</a:t>
            </a:r>
          </a:p>
        </p:txBody>
      </p:sp>
      <p:pic>
        <p:nvPicPr>
          <p:cNvPr id="8" name="Рисунок 7" descr="36_2_53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895600"/>
            <a:ext cx="1676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412776"/>
            <a:ext cx="6984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Домашнее задание </a:t>
            </a:r>
          </a:p>
          <a:p>
            <a:r>
              <a:rPr lang="ru-RU" sz="5400" dirty="0" smtClean="0"/>
              <a:t>Учебник </a:t>
            </a:r>
            <a:r>
              <a:rPr lang="ru-RU" sz="5400" dirty="0" err="1" smtClean="0"/>
              <a:t>стр</a:t>
            </a:r>
            <a:r>
              <a:rPr lang="ru-RU" sz="5400" dirty="0" smtClean="0"/>
              <a:t> 34 упр51</a:t>
            </a:r>
          </a:p>
          <a:p>
            <a:r>
              <a:rPr lang="ru-RU" sz="5400" dirty="0" smtClean="0"/>
              <a:t>Выставление оценок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1"/>
            <a:ext cx="9383656" cy="6906071"/>
            <a:chOff x="251520" y="188641"/>
            <a:chExt cx="8892477" cy="6669358"/>
          </a:xfrm>
        </p:grpSpPr>
        <p:sp>
          <p:nvSpPr>
            <p:cNvPr id="10" name="Прямоугольник 9"/>
            <p:cNvSpPr/>
            <p:nvPr/>
          </p:nvSpPr>
          <p:spPr>
            <a:xfrm flipH="1">
              <a:off x="251520" y="442010"/>
              <a:ext cx="154672" cy="6231609"/>
            </a:xfrm>
            <a:prstGeom prst="rect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 rot="16200000" flipH="1">
              <a:off x="4501666" y="-4042198"/>
              <a:ext cx="184383" cy="8646061"/>
            </a:xfrm>
            <a:prstGeom prst="rect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 rot="16200000">
              <a:off x="3599902" y="3319194"/>
              <a:ext cx="144000" cy="6840760"/>
            </a:xfrm>
            <a:prstGeom prst="rect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772886" y="326596"/>
              <a:ext cx="144000" cy="6048000"/>
            </a:xfrm>
            <a:prstGeom prst="rect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6682861" y="4866147"/>
              <a:ext cx="2461136" cy="1991852"/>
              <a:chOff x="6156829" y="4263969"/>
              <a:chExt cx="3023683" cy="2405391"/>
            </a:xfrm>
          </p:grpSpPr>
          <p:pic>
            <p:nvPicPr>
              <p:cNvPr id="1029" name="Picture 5" descr="C:\Users\1\Desktop\книга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156829" y="5030384"/>
                <a:ext cx="2584714" cy="1582912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1\Desktop\чер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010341" y="5499189"/>
                <a:ext cx="1170171" cy="1170171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C:\Users\1\Desktop\перо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20599862" flipH="1">
                <a:off x="6717238" y="4263969"/>
                <a:ext cx="721949" cy="1871398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4" name="Picture 8" descr="C:\Users\1\Desktop\лесовик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FF3"/>
              </a:clrFrom>
              <a:clrTo>
                <a:srgbClr val="FEFF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59653" cy="1338522"/>
          </a:xfrm>
          <a:prstGeom prst="rect">
            <a:avLst/>
          </a:prstGeom>
          <a:noFill/>
        </p:spPr>
      </p:pic>
      <p:sp>
        <p:nvSpPr>
          <p:cNvPr id="52" name="Заголовок 1"/>
          <p:cNvSpPr txBox="1">
            <a:spLocks/>
          </p:cNvSpPr>
          <p:nvPr/>
        </p:nvSpPr>
        <p:spPr>
          <a:xfrm>
            <a:off x="685800" y="285750"/>
            <a:ext cx="8172480" cy="128586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357167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Давайте подведём итог: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каким же был для вас урок?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1785926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Урок полезен, всё понятно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.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2500306"/>
            <a:ext cx="8572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2. Лишь кое-что чуть-чуть неясно.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3214686"/>
            <a:ext cx="84296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3. Ещё придётся потрудиться.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3857628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4. Да, трудно всё-таки учиться!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15" grpId="0"/>
      <p:bldP spid="16" grpId="0"/>
      <p:bldP spid="18" grpId="0"/>
      <p:bldP spid="19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53.img.avito.st/1280x960/14935160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821537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geomath.my1.ru/spasib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928670"/>
            <a:ext cx="5000660" cy="161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412776"/>
            <a:ext cx="777686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Словарик</a:t>
            </a:r>
          </a:p>
          <a:p>
            <a:r>
              <a:rPr lang="ru-RU" sz="2800" dirty="0" smtClean="0"/>
              <a:t>Исправь </a:t>
            </a:r>
            <a:r>
              <a:rPr lang="ru-RU" sz="2800" dirty="0" err="1" smtClean="0"/>
              <a:t>офибки</a:t>
            </a:r>
            <a:endParaRPr lang="ru-RU" sz="2800" dirty="0" smtClean="0"/>
          </a:p>
          <a:p>
            <a:r>
              <a:rPr lang="ru-RU" sz="4400" dirty="0" err="1" smtClean="0"/>
              <a:t>Овтамобиль</a:t>
            </a:r>
            <a:r>
              <a:rPr lang="ru-RU" sz="4400" dirty="0" smtClean="0"/>
              <a:t>, </a:t>
            </a:r>
            <a:r>
              <a:rPr lang="ru-RU" sz="4400" dirty="0" err="1" smtClean="0"/>
              <a:t>аграном</a:t>
            </a:r>
            <a:r>
              <a:rPr lang="ru-RU" sz="4400" dirty="0" smtClean="0"/>
              <a:t>, алея, </a:t>
            </a:r>
            <a:r>
              <a:rPr lang="ru-RU" sz="4400" dirty="0" err="1" smtClean="0"/>
              <a:t>оппитит</a:t>
            </a:r>
            <a:r>
              <a:rPr lang="ru-RU" sz="4400" dirty="0" smtClean="0"/>
              <a:t>, </a:t>
            </a:r>
            <a:r>
              <a:rPr lang="ru-RU" sz="4400" dirty="0" err="1" smtClean="0"/>
              <a:t>беблиатека</a:t>
            </a:r>
            <a:r>
              <a:rPr lang="ru-RU" sz="4400" dirty="0" smtClean="0"/>
              <a:t>, </a:t>
            </a:r>
            <a:r>
              <a:rPr lang="ru-RU" sz="4400" dirty="0" err="1" smtClean="0"/>
              <a:t>вогзал</a:t>
            </a:r>
            <a:r>
              <a:rPr lang="ru-RU" sz="4400" dirty="0" smtClean="0"/>
              <a:t>, </a:t>
            </a:r>
            <a:r>
              <a:rPr lang="ru-RU" sz="4400" dirty="0" err="1" smtClean="0"/>
              <a:t>фчера</a:t>
            </a:r>
            <a:r>
              <a:rPr lang="ru-RU" sz="4400" dirty="0" smtClean="0"/>
              <a:t>, </a:t>
            </a:r>
            <a:r>
              <a:rPr lang="ru-RU" sz="4400" dirty="0" err="1" smtClean="0"/>
              <a:t>двеннадцать</a:t>
            </a:r>
            <a:r>
              <a:rPr lang="ru-RU" sz="4400" dirty="0" smtClean="0"/>
              <a:t>, </a:t>
            </a:r>
            <a:r>
              <a:rPr lang="ru-RU" sz="4400" dirty="0" err="1" smtClean="0"/>
              <a:t>директар</a:t>
            </a:r>
            <a:r>
              <a:rPr lang="ru-RU" sz="4400" dirty="0" smtClean="0"/>
              <a:t>, </a:t>
            </a:r>
            <a:r>
              <a:rPr lang="ru-RU" sz="4400" dirty="0" err="1" smtClean="0"/>
              <a:t>завтро</a:t>
            </a:r>
            <a:r>
              <a:rPr lang="ru-RU" sz="44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65527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Словарик</a:t>
            </a:r>
          </a:p>
          <a:p>
            <a:endParaRPr lang="ru-RU" sz="4400" dirty="0" smtClean="0"/>
          </a:p>
          <a:p>
            <a:r>
              <a:rPr lang="ru-RU" sz="4400" dirty="0" smtClean="0"/>
              <a:t>Автомобиль, агроном, аллея, аппетит, библиотека, вокзал, вчера, двенадцать, директор, завтра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74434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Самоопределение к деятельности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85720" y="1504691"/>
            <a:ext cx="83582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 Прочитайте предложения.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портфеле 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Маши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лежат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учебники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Музыка стихла, но праздник продолжался.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Руки человека всё время работают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Солнечные лучи скользили по холодному снегу.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траве лежит холодная роса, насекомые спят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4293096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—  На какие две группы можно разделить эти предложения?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85184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—  Чему мы будем учиться сегодня на уроке?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>Тема урока: </a:t>
            </a:r>
            <a:r>
              <a:rPr lang="ru-RU" sz="4000" b="1" dirty="0" smtClean="0"/>
              <a:t>Простые и сложные предложения. Связь между простыми предложениями в составе сложного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8143932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обобщение и уточнение знаний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о простом и сложном предложениях, о способах соединения простых предложений в сложное предложение, о постановке запятой в сложном предложении.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756084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Задачи:</a:t>
            </a:r>
          </a:p>
          <a:p>
            <a:pPr>
              <a:buFontTx/>
              <a:buChar char="-"/>
            </a:pPr>
            <a:r>
              <a:rPr lang="ru-RU" sz="3200" dirty="0" smtClean="0"/>
              <a:t>Повторить характерные </a:t>
            </a:r>
            <a:r>
              <a:rPr lang="ru-RU" sz="3200" dirty="0" smtClean="0"/>
              <a:t>черты сложного предложения </a:t>
            </a:r>
            <a:r>
              <a:rPr lang="ru-RU" sz="3200" dirty="0" smtClean="0"/>
              <a:t>     и  </a:t>
            </a:r>
            <a:r>
              <a:rPr lang="ru-RU" sz="3200" dirty="0" smtClean="0"/>
              <a:t>простого предложения; </a:t>
            </a: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 </a:t>
            </a:r>
            <a:r>
              <a:rPr lang="ru-RU" sz="3200" i="1" dirty="0" smtClean="0"/>
              <a:t>Способствовать умению</a:t>
            </a:r>
            <a:r>
              <a:rPr lang="ru-RU" sz="3200" dirty="0" smtClean="0"/>
              <a:t> </a:t>
            </a:r>
            <a:r>
              <a:rPr lang="ru-RU" sz="3200" dirty="0" smtClean="0"/>
              <a:t>выделять грамматическую основу предложения; </a:t>
            </a:r>
            <a:br>
              <a:rPr lang="ru-RU" sz="3200" dirty="0" smtClean="0"/>
            </a:br>
            <a:r>
              <a:rPr lang="ru-RU" sz="3200" dirty="0" smtClean="0"/>
              <a:t>Способствовать умению ставить </a:t>
            </a:r>
            <a:r>
              <a:rPr lang="ru-RU" sz="3200" dirty="0" smtClean="0"/>
              <a:t>знаки препинания между частями </a:t>
            </a:r>
            <a:r>
              <a:rPr lang="ru-RU" sz="3200" dirty="0" smtClean="0"/>
              <a:t>предложения;</a:t>
            </a:r>
          </a:p>
          <a:p>
            <a:pPr>
              <a:buFontTx/>
              <a:buChar char="-"/>
            </a:pPr>
            <a:r>
              <a:rPr lang="ru-RU" sz="3200" dirty="0" smtClean="0"/>
              <a:t> Создать кластер определения простого и сложного предложения.</a:t>
            </a:r>
            <a:endParaRPr lang="ru-RU" sz="3200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61606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214422"/>
            <a:ext cx="28235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 smtClean="0"/>
              <a:t>Карточка</a:t>
            </a:r>
            <a:endParaRPr lang="ru-RU" sz="4800" dirty="0"/>
          </a:p>
        </p:txBody>
      </p:sp>
      <p:pic>
        <p:nvPicPr>
          <p:cNvPr id="6146" name="Picture 2" descr="http://svtkachenko.ucoz.net/_si/0/497076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357298"/>
            <a:ext cx="2186003" cy="1285884"/>
          </a:xfrm>
          <a:prstGeom prst="rect">
            <a:avLst/>
          </a:prstGeom>
          <a:noFill/>
        </p:spPr>
      </p:pic>
      <p:pic>
        <p:nvPicPr>
          <p:cNvPr id="7" name="Picture 2" descr="http://detstwoonlain.ucoz.net/_ld/0/436076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00438"/>
            <a:ext cx="274005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MV Bol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769</Words>
  <Application>Microsoft Office PowerPoint</Application>
  <PresentationFormat>Экран (4:3)</PresentationFormat>
  <Paragraphs>172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Тема урока: Простые и сложные предложения. Связь между простыми предложениями в составе сложного  </vt:lpstr>
      <vt:lpstr>Слайд 8</vt:lpstr>
      <vt:lpstr>Слайд 9</vt:lpstr>
      <vt:lpstr>Давайте подумаем. Как же отличить простое предложение от сложного? Что нужно сделать? </vt:lpstr>
      <vt:lpstr>Слайд 11</vt:lpstr>
      <vt:lpstr>Помни: Чтобы определить, какое предложение по структуре:</vt:lpstr>
      <vt:lpstr>  Вывод: Предложения, в которых одна грамматическая основа, называются………..  Предложения, в которых две или более грамматических основ, называются ………..</vt:lpstr>
      <vt:lpstr>Слайд 14</vt:lpstr>
      <vt:lpstr>Слайд 15</vt:lpstr>
      <vt:lpstr>Слайд 16</vt:lpstr>
      <vt:lpstr> Виды кластеров</vt:lpstr>
      <vt:lpstr>Макет кластера</vt:lpstr>
      <vt:lpstr>Слайд 19</vt:lpstr>
      <vt:lpstr>Предложение</vt:lpstr>
      <vt:lpstr>Слайд 21</vt:lpstr>
      <vt:lpstr>Слайд 22</vt:lpstr>
      <vt:lpstr>Между простыми предложениями в составе сложного ставится запятая!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user</cp:lastModifiedBy>
  <cp:revision>34</cp:revision>
  <dcterms:created xsi:type="dcterms:W3CDTF">2012-02-13T15:25:28Z</dcterms:created>
  <dcterms:modified xsi:type="dcterms:W3CDTF">2024-09-26T03:42:57Z</dcterms:modified>
</cp:coreProperties>
</file>