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80" r:id="rId2"/>
    <p:sldId id="261" r:id="rId3"/>
    <p:sldId id="290" r:id="rId4"/>
    <p:sldId id="281" r:id="rId5"/>
    <p:sldId id="282" r:id="rId6"/>
    <p:sldId id="283" r:id="rId7"/>
    <p:sldId id="284" r:id="rId8"/>
    <p:sldId id="286" r:id="rId9"/>
    <p:sldId id="296" r:id="rId10"/>
    <p:sldId id="285" r:id="rId11"/>
    <p:sldId id="287" r:id="rId12"/>
    <p:sldId id="288" r:id="rId13"/>
    <p:sldId id="289" r:id="rId14"/>
    <p:sldId id="291" r:id="rId15"/>
    <p:sldId id="292" r:id="rId16"/>
    <p:sldId id="275" r:id="rId17"/>
    <p:sldId id="293" r:id="rId18"/>
    <p:sldId id="294" r:id="rId19"/>
    <p:sldId id="295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0F62"/>
    <a:srgbClr val="E705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62" y="-23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53302-652A-4B08-8D38-6A01F1FD10B1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F5E63-4CB3-4C48-A740-797A124631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53302-652A-4B08-8D38-6A01F1FD10B1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F5E63-4CB3-4C48-A740-797A12463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53302-652A-4B08-8D38-6A01F1FD10B1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F5E63-4CB3-4C48-A740-797A12463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53302-652A-4B08-8D38-6A01F1FD10B1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F5E63-4CB3-4C48-A740-797A12463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53302-652A-4B08-8D38-6A01F1FD10B1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7FF5E63-4CB3-4C48-A740-797A12463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53302-652A-4B08-8D38-6A01F1FD10B1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F5E63-4CB3-4C48-A740-797A12463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53302-652A-4B08-8D38-6A01F1FD10B1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F5E63-4CB3-4C48-A740-797A12463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53302-652A-4B08-8D38-6A01F1FD10B1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F5E63-4CB3-4C48-A740-797A12463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53302-652A-4B08-8D38-6A01F1FD10B1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F5E63-4CB3-4C48-A740-797A12463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53302-652A-4B08-8D38-6A01F1FD10B1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F5E63-4CB3-4C48-A740-797A12463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53302-652A-4B08-8D38-6A01F1FD10B1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F5E63-4CB3-4C48-A740-797A12463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7553302-652A-4B08-8D38-6A01F1FD10B1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7FF5E63-4CB3-4C48-A740-797A12463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.MICROSOF-FF7B82\&#1052;&#1086;&#1080;%20&#1076;&#1086;&#1082;&#1091;&#1084;&#1077;&#1085;&#1090;&#1099;\solovey+-+penie+ptic.mp3" TargetMode="Externa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AutoShape 2"/>
          <p:cNvSpPr>
            <a:spLocks noChangeArrowheads="1"/>
          </p:cNvSpPr>
          <p:nvPr/>
        </p:nvSpPr>
        <p:spPr bwMode="auto">
          <a:xfrm>
            <a:off x="3000364" y="1428736"/>
            <a:ext cx="3671888" cy="3600450"/>
          </a:xfrm>
          <a:prstGeom prst="sun">
            <a:avLst>
              <a:gd name="adj" fmla="val 250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dirty="0">
              <a:latin typeface="Times New Roman" pitchFamily="18" charset="0"/>
            </a:endParaRPr>
          </a:p>
        </p:txBody>
      </p:sp>
      <p:sp>
        <p:nvSpPr>
          <p:cNvPr id="19459" name="Oval 37"/>
          <p:cNvSpPr>
            <a:spLocks noChangeArrowheads="1"/>
          </p:cNvSpPr>
          <p:nvPr/>
        </p:nvSpPr>
        <p:spPr bwMode="auto">
          <a:xfrm rot="-1367002">
            <a:off x="4012746" y="3121891"/>
            <a:ext cx="360362" cy="504825"/>
          </a:xfrm>
          <a:prstGeom prst="ellipse">
            <a:avLst/>
          </a:prstGeom>
          <a:solidFill>
            <a:srgbClr val="FF99CC"/>
          </a:solidFill>
          <a:ln w="9525">
            <a:solidFill>
              <a:srgbClr val="DA3AC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latin typeface="Times New Roman" pitchFamily="18" charset="0"/>
            </a:endParaRPr>
          </a:p>
        </p:txBody>
      </p:sp>
      <p:sp>
        <p:nvSpPr>
          <p:cNvPr id="77" name="Oval 16"/>
          <p:cNvSpPr>
            <a:spLocks noChangeArrowheads="1"/>
          </p:cNvSpPr>
          <p:nvPr/>
        </p:nvSpPr>
        <p:spPr bwMode="auto">
          <a:xfrm>
            <a:off x="4357686" y="2857496"/>
            <a:ext cx="215900" cy="28892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3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9461" name="Oval 37"/>
          <p:cNvSpPr>
            <a:spLocks noChangeArrowheads="1"/>
          </p:cNvSpPr>
          <p:nvPr/>
        </p:nvSpPr>
        <p:spPr bwMode="auto">
          <a:xfrm rot="722844">
            <a:off x="5335095" y="3103859"/>
            <a:ext cx="360362" cy="504825"/>
          </a:xfrm>
          <a:prstGeom prst="ellipse">
            <a:avLst/>
          </a:prstGeom>
          <a:solidFill>
            <a:srgbClr val="FF99CC"/>
          </a:solidFill>
          <a:ln w="9525">
            <a:solidFill>
              <a:srgbClr val="DA3AC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9462" name="Freeform 26"/>
          <p:cNvSpPr>
            <a:spLocks/>
          </p:cNvSpPr>
          <p:nvPr/>
        </p:nvSpPr>
        <p:spPr bwMode="auto">
          <a:xfrm>
            <a:off x="4357686" y="2714620"/>
            <a:ext cx="285750" cy="71437"/>
          </a:xfrm>
          <a:custGeom>
            <a:avLst/>
            <a:gdLst>
              <a:gd name="T0" fmla="*/ 0 w 227"/>
              <a:gd name="T1" fmla="*/ 71437 h 91"/>
              <a:gd name="T2" fmla="*/ 114552 w 227"/>
              <a:gd name="T3" fmla="*/ 0 h 91"/>
              <a:gd name="T4" fmla="*/ 285750 w 227"/>
              <a:gd name="T5" fmla="*/ 71437 h 91"/>
              <a:gd name="T6" fmla="*/ 0 60000 65536"/>
              <a:gd name="T7" fmla="*/ 0 60000 65536"/>
              <a:gd name="T8" fmla="*/ 0 60000 65536"/>
              <a:gd name="T9" fmla="*/ 0 w 227"/>
              <a:gd name="T10" fmla="*/ 0 h 91"/>
              <a:gd name="T11" fmla="*/ 227 w 227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7" h="91">
                <a:moveTo>
                  <a:pt x="0" y="91"/>
                </a:moveTo>
                <a:cubicBezTo>
                  <a:pt x="26" y="45"/>
                  <a:pt x="53" y="0"/>
                  <a:pt x="91" y="0"/>
                </a:cubicBezTo>
                <a:cubicBezTo>
                  <a:pt x="129" y="0"/>
                  <a:pt x="204" y="76"/>
                  <a:pt x="227" y="91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9463" name="Freeform 27"/>
          <p:cNvSpPr>
            <a:spLocks/>
          </p:cNvSpPr>
          <p:nvPr/>
        </p:nvSpPr>
        <p:spPr bwMode="auto">
          <a:xfrm flipH="1">
            <a:off x="5000628" y="2714620"/>
            <a:ext cx="285750" cy="71437"/>
          </a:xfrm>
          <a:custGeom>
            <a:avLst/>
            <a:gdLst>
              <a:gd name="T0" fmla="*/ 0 w 227"/>
              <a:gd name="T1" fmla="*/ 71437 h 91"/>
              <a:gd name="T2" fmla="*/ 114552 w 227"/>
              <a:gd name="T3" fmla="*/ 0 h 91"/>
              <a:gd name="T4" fmla="*/ 285750 w 227"/>
              <a:gd name="T5" fmla="*/ 71437 h 91"/>
              <a:gd name="T6" fmla="*/ 0 60000 65536"/>
              <a:gd name="T7" fmla="*/ 0 60000 65536"/>
              <a:gd name="T8" fmla="*/ 0 60000 65536"/>
              <a:gd name="T9" fmla="*/ 0 w 227"/>
              <a:gd name="T10" fmla="*/ 0 h 91"/>
              <a:gd name="T11" fmla="*/ 227 w 227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7" h="91">
                <a:moveTo>
                  <a:pt x="0" y="91"/>
                </a:moveTo>
                <a:cubicBezTo>
                  <a:pt x="26" y="45"/>
                  <a:pt x="53" y="0"/>
                  <a:pt x="91" y="0"/>
                </a:cubicBezTo>
                <a:cubicBezTo>
                  <a:pt x="129" y="0"/>
                  <a:pt x="204" y="76"/>
                  <a:pt x="227" y="91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9464" name="Oval 30"/>
          <p:cNvSpPr>
            <a:spLocks noChangeArrowheads="1"/>
          </p:cNvSpPr>
          <p:nvPr/>
        </p:nvSpPr>
        <p:spPr bwMode="auto">
          <a:xfrm>
            <a:off x="4429124" y="3000370"/>
            <a:ext cx="71438" cy="71439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82" name="Oval 16"/>
          <p:cNvSpPr>
            <a:spLocks noChangeArrowheads="1"/>
          </p:cNvSpPr>
          <p:nvPr/>
        </p:nvSpPr>
        <p:spPr bwMode="auto">
          <a:xfrm>
            <a:off x="5072066" y="2857496"/>
            <a:ext cx="215900" cy="288925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3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9466" name="Oval 30"/>
          <p:cNvSpPr>
            <a:spLocks noChangeArrowheads="1"/>
          </p:cNvSpPr>
          <p:nvPr/>
        </p:nvSpPr>
        <p:spPr bwMode="auto">
          <a:xfrm>
            <a:off x="5143504" y="3000372"/>
            <a:ext cx="71438" cy="714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9467" name="Freeform 24"/>
          <p:cNvSpPr>
            <a:spLocks/>
          </p:cNvSpPr>
          <p:nvPr/>
        </p:nvSpPr>
        <p:spPr bwMode="auto">
          <a:xfrm>
            <a:off x="4500562" y="3500438"/>
            <a:ext cx="714375" cy="214312"/>
          </a:xfrm>
          <a:custGeom>
            <a:avLst/>
            <a:gdLst>
              <a:gd name="T0" fmla="*/ 0 w 363"/>
              <a:gd name="T1" fmla="*/ 0 h 106"/>
              <a:gd name="T2" fmla="*/ 179086 w 363"/>
              <a:gd name="T3" fmla="*/ 183985 h 106"/>
              <a:gd name="T4" fmla="*/ 446730 w 363"/>
              <a:gd name="T5" fmla="*/ 183985 h 106"/>
              <a:gd name="T6" fmla="*/ 714375 w 363"/>
              <a:gd name="T7" fmla="*/ 0 h 106"/>
              <a:gd name="T8" fmla="*/ 0 60000 65536"/>
              <a:gd name="T9" fmla="*/ 0 60000 65536"/>
              <a:gd name="T10" fmla="*/ 0 60000 65536"/>
              <a:gd name="T11" fmla="*/ 0 60000 65536"/>
              <a:gd name="T12" fmla="*/ 0 w 363"/>
              <a:gd name="T13" fmla="*/ 0 h 106"/>
              <a:gd name="T14" fmla="*/ 363 w 363"/>
              <a:gd name="T15" fmla="*/ 106 h 1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3" h="106">
                <a:moveTo>
                  <a:pt x="0" y="0"/>
                </a:moveTo>
                <a:cubicBezTo>
                  <a:pt x="26" y="38"/>
                  <a:pt x="53" y="76"/>
                  <a:pt x="91" y="91"/>
                </a:cubicBezTo>
                <a:cubicBezTo>
                  <a:pt x="129" y="106"/>
                  <a:pt x="182" y="106"/>
                  <a:pt x="227" y="91"/>
                </a:cubicBezTo>
                <a:cubicBezTo>
                  <a:pt x="272" y="76"/>
                  <a:pt x="340" y="15"/>
                  <a:pt x="363" y="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9468" name="Oval 21"/>
          <p:cNvSpPr>
            <a:spLocks noChangeArrowheads="1"/>
          </p:cNvSpPr>
          <p:nvPr/>
        </p:nvSpPr>
        <p:spPr bwMode="auto">
          <a:xfrm>
            <a:off x="4714876" y="3214686"/>
            <a:ext cx="214313" cy="138112"/>
          </a:xfrm>
          <a:prstGeom prst="ellipse">
            <a:avLst/>
          </a:prstGeom>
          <a:solidFill>
            <a:srgbClr val="FF99CC"/>
          </a:solidFill>
          <a:ln w="9525">
            <a:solidFill>
              <a:srgbClr val="DA3AC3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58" name="Oval 34"/>
          <p:cNvSpPr>
            <a:spLocks noChangeArrowheads="1"/>
          </p:cNvSpPr>
          <p:nvPr/>
        </p:nvSpPr>
        <p:spPr bwMode="auto">
          <a:xfrm flipV="1">
            <a:off x="4071938" y="4500563"/>
            <a:ext cx="71437" cy="777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59" name="Oval 35"/>
          <p:cNvSpPr>
            <a:spLocks noChangeArrowheads="1"/>
          </p:cNvSpPr>
          <p:nvPr/>
        </p:nvSpPr>
        <p:spPr bwMode="auto">
          <a:xfrm>
            <a:off x="4938713" y="4432300"/>
            <a:ext cx="73025" cy="7143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62" name="Freeform 46"/>
          <p:cNvSpPr>
            <a:spLocks/>
          </p:cNvSpPr>
          <p:nvPr/>
        </p:nvSpPr>
        <p:spPr bwMode="auto">
          <a:xfrm>
            <a:off x="4071938" y="4214813"/>
            <a:ext cx="288925" cy="73025"/>
          </a:xfrm>
          <a:custGeom>
            <a:avLst/>
            <a:gdLst>
              <a:gd name="T0" fmla="*/ 0 w 182"/>
              <a:gd name="T1" fmla="*/ 73025 h 46"/>
              <a:gd name="T2" fmla="*/ 288925 w 182"/>
              <a:gd name="T3" fmla="*/ 0 h 46"/>
              <a:gd name="T4" fmla="*/ 0 60000 65536"/>
              <a:gd name="T5" fmla="*/ 0 60000 65536"/>
              <a:gd name="T6" fmla="*/ 0 w 182"/>
              <a:gd name="T7" fmla="*/ 0 h 46"/>
              <a:gd name="T8" fmla="*/ 182 w 182"/>
              <a:gd name="T9" fmla="*/ 46 h 4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2" h="46">
                <a:moveTo>
                  <a:pt x="0" y="46"/>
                </a:moveTo>
                <a:cubicBezTo>
                  <a:pt x="76" y="27"/>
                  <a:pt x="152" y="8"/>
                  <a:pt x="182" y="0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63" name="Freeform 47"/>
          <p:cNvSpPr>
            <a:spLocks/>
          </p:cNvSpPr>
          <p:nvPr/>
        </p:nvSpPr>
        <p:spPr bwMode="auto">
          <a:xfrm flipH="1">
            <a:off x="4643438" y="4214813"/>
            <a:ext cx="360362" cy="73025"/>
          </a:xfrm>
          <a:custGeom>
            <a:avLst/>
            <a:gdLst>
              <a:gd name="T0" fmla="*/ 0 w 182"/>
              <a:gd name="T1" fmla="*/ 73025 h 46"/>
              <a:gd name="T2" fmla="*/ 360362 w 182"/>
              <a:gd name="T3" fmla="*/ 0 h 46"/>
              <a:gd name="T4" fmla="*/ 0 60000 65536"/>
              <a:gd name="T5" fmla="*/ 0 60000 65536"/>
              <a:gd name="T6" fmla="*/ 0 w 182"/>
              <a:gd name="T7" fmla="*/ 0 h 46"/>
              <a:gd name="T8" fmla="*/ 182 w 182"/>
              <a:gd name="T9" fmla="*/ 46 h 4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2" h="46">
                <a:moveTo>
                  <a:pt x="0" y="46"/>
                </a:moveTo>
                <a:cubicBezTo>
                  <a:pt x="76" y="27"/>
                  <a:pt x="152" y="8"/>
                  <a:pt x="182" y="0"/>
                </a:cubicBezTo>
              </a:path>
            </a:pathLst>
          </a:custGeom>
          <a:solidFill>
            <a:schemeClr val="bg1"/>
          </a:solidFill>
          <a:ln w="254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9480" name="Oval 31"/>
          <p:cNvSpPr>
            <a:spLocks noChangeArrowheads="1"/>
          </p:cNvSpPr>
          <p:nvPr/>
        </p:nvSpPr>
        <p:spPr bwMode="auto">
          <a:xfrm>
            <a:off x="5143504" y="3000372"/>
            <a:ext cx="73025" cy="7143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4" grpId="1" animBg="1"/>
      <p:bldP spid="158" grpId="0" animBg="1"/>
      <p:bldP spid="159" grpId="0" animBg="1"/>
      <p:bldP spid="162" grpId="0" animBg="1"/>
      <p:bldP spid="16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i="1" dirty="0" smtClean="0">
                <a:solidFill>
                  <a:srgbClr val="00B0F0"/>
                </a:solidFill>
                <a:latin typeface="+mn-lt"/>
              </a:rPr>
              <a:t>Правила поведения в лесу</a:t>
            </a:r>
            <a:r>
              <a:rPr lang="ru-RU" i="1" dirty="0" smtClean="0">
                <a:latin typeface="+mn-lt"/>
              </a:rPr>
              <a:t>.</a:t>
            </a:r>
            <a:endParaRPr lang="ru-RU" i="1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214422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1.Не ломай ветки.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785786" y="1857364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2.Не оставляй мусор.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2357430"/>
            <a:ext cx="72866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3.Громко не кричи, не пугай животных.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714348" y="3500438"/>
            <a:ext cx="5643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4.Не рви цветы.</a:t>
            </a:r>
            <a:endParaRPr lang="ru-RU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714348" y="4143380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5.Не разоряй </a:t>
            </a:r>
            <a:r>
              <a:rPr lang="ru-RU" sz="4000" dirty="0" smtClean="0"/>
              <a:t>муравейники и гнёзда. 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642910" y="4857760"/>
            <a:ext cx="75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6. Не лови бабочек и других насекомых.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642910" y="6000768"/>
            <a:ext cx="6500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7. Не разжигай костры.</a:t>
            </a:r>
            <a:endParaRPr lang="ru-RU" sz="4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B0F0"/>
                </a:solidFill>
              </a:rPr>
              <a:t>с</a:t>
            </a:r>
            <a:r>
              <a:rPr lang="ru-RU" sz="4800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>
                <a:solidFill>
                  <a:srgbClr val="00B0F0"/>
                </a:solidFill>
              </a:rPr>
              <a:t>л</a:t>
            </a:r>
            <a:r>
              <a:rPr lang="ru-RU" sz="4800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>
                <a:solidFill>
                  <a:srgbClr val="00B0F0"/>
                </a:solidFill>
              </a:rPr>
              <a:t>вей</a:t>
            </a:r>
            <a:endParaRPr lang="ru-RU" sz="4800" dirty="0">
              <a:solidFill>
                <a:srgbClr val="00B0F0"/>
              </a:solidFill>
            </a:endParaRPr>
          </a:p>
        </p:txBody>
      </p:sp>
      <p:pic>
        <p:nvPicPr>
          <p:cNvPr id="5" name="Содержимое 4" descr="соловейb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00100" y="1714488"/>
            <a:ext cx="6834214" cy="4572000"/>
          </a:xfrm>
        </p:spPr>
      </p:pic>
      <p:pic>
        <p:nvPicPr>
          <p:cNvPr id="6" name="solovey+-+penie+pti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357686" y="3714752"/>
            <a:ext cx="428628" cy="428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9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есjpg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571472" y="785794"/>
            <a:ext cx="7858180" cy="5500726"/>
          </a:xfrm>
        </p:spPr>
      </p:pic>
      <p:pic>
        <p:nvPicPr>
          <p:cNvPr id="5" name="Рисунок 4" descr="заяц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4357694"/>
            <a:ext cx="2438400" cy="1857388"/>
          </a:xfrm>
          <a:prstGeom prst="rect">
            <a:avLst/>
          </a:prstGeom>
        </p:spPr>
      </p:pic>
      <p:pic>
        <p:nvPicPr>
          <p:cNvPr id="6" name="Рисунок 5" descr="бутылкаjp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164035">
            <a:off x="4613984" y="5577455"/>
            <a:ext cx="546999" cy="881277"/>
          </a:xfrm>
          <a:prstGeom prst="rect">
            <a:avLst/>
          </a:prstGeom>
        </p:spPr>
      </p:pic>
      <p:pic>
        <p:nvPicPr>
          <p:cNvPr id="7" name="Рисунок 6" descr="бутылкаjp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164035">
            <a:off x="7257190" y="4363008"/>
            <a:ext cx="546999" cy="881277"/>
          </a:xfrm>
          <a:prstGeom prst="rect">
            <a:avLst/>
          </a:prstGeom>
        </p:spPr>
      </p:pic>
      <p:pic>
        <p:nvPicPr>
          <p:cNvPr id="9" name="Рисунок 8" descr="бан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57950" y="5500702"/>
            <a:ext cx="944398" cy="749476"/>
          </a:xfrm>
          <a:prstGeom prst="rect">
            <a:avLst/>
          </a:prstGeom>
        </p:spPr>
      </p:pic>
      <p:pic>
        <p:nvPicPr>
          <p:cNvPr id="11" name="Рисунок 10" descr="бан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4500570"/>
            <a:ext cx="944398" cy="749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яблоня9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214414" y="571480"/>
            <a:ext cx="7286625" cy="5637212"/>
          </a:xfrm>
        </p:spPr>
      </p:pic>
      <p:sp>
        <p:nvSpPr>
          <p:cNvPr id="3" name="TextBox 2"/>
          <p:cNvSpPr txBox="1"/>
          <p:nvPr/>
        </p:nvSpPr>
        <p:spPr>
          <a:xfrm>
            <a:off x="357158" y="857232"/>
            <a:ext cx="6429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Я</a:t>
            </a:r>
          </a:p>
          <a:p>
            <a:r>
              <a:rPr lang="ru-RU" sz="4800" dirty="0" smtClean="0"/>
              <a:t>Б</a:t>
            </a:r>
          </a:p>
          <a:p>
            <a:r>
              <a:rPr lang="ru-RU" sz="4800" dirty="0" smtClean="0"/>
              <a:t>Л</a:t>
            </a:r>
          </a:p>
          <a:p>
            <a:r>
              <a:rPr lang="ru-RU" sz="4800" dirty="0" smtClean="0"/>
              <a:t>О</a:t>
            </a:r>
          </a:p>
          <a:p>
            <a:r>
              <a:rPr lang="ru-RU" sz="4800" dirty="0" smtClean="0"/>
              <a:t>Н</a:t>
            </a:r>
          </a:p>
          <a:p>
            <a:r>
              <a:rPr lang="ru-RU" sz="4800" dirty="0" smtClean="0"/>
              <a:t>Я</a:t>
            </a:r>
            <a:endParaRPr lang="ru-RU" sz="4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ряд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571612"/>
            <a:ext cx="6786610" cy="45720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0100" y="500042"/>
            <a:ext cx="6643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FFFF00"/>
                </a:solidFill>
              </a:rPr>
              <a:t>физкультминутка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чь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1071545"/>
            <a:ext cx="7072362" cy="53042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2910" y="1285860"/>
            <a:ext cx="5000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B0F0"/>
                </a:solidFill>
              </a:rPr>
              <a:t>Р</a:t>
            </a:r>
          </a:p>
          <a:p>
            <a:r>
              <a:rPr lang="ru-RU" sz="4800" dirty="0" smtClean="0">
                <a:solidFill>
                  <a:srgbClr val="00B0F0"/>
                </a:solidFill>
              </a:rPr>
              <a:t>Е</a:t>
            </a:r>
          </a:p>
          <a:p>
            <a:r>
              <a:rPr lang="ru-RU" sz="4800" dirty="0" smtClean="0">
                <a:solidFill>
                  <a:srgbClr val="00B0F0"/>
                </a:solidFill>
              </a:rPr>
              <a:t>Ч</a:t>
            </a:r>
          </a:p>
          <a:p>
            <a:r>
              <a:rPr lang="ru-RU" sz="4800" dirty="0" smtClean="0">
                <a:solidFill>
                  <a:srgbClr val="00B0F0"/>
                </a:solidFill>
              </a:rPr>
              <a:t>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785926"/>
            <a:ext cx="7772400" cy="1829761"/>
          </a:xfrm>
        </p:spPr>
        <p:txBody>
          <a:bodyPr>
            <a:normAutofit/>
          </a:bodyPr>
          <a:lstStyle/>
          <a:p>
            <a:pPr algn="l"/>
            <a:r>
              <a:rPr lang="ru-RU" sz="7200" dirty="0" smtClean="0">
                <a:latin typeface="Georgia" pitchFamily="18" charset="0"/>
              </a:rPr>
              <a:t>Больше на…                       </a:t>
            </a:r>
            <a:endParaRPr lang="ru-RU" sz="7200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3571876"/>
            <a:ext cx="7772400" cy="1199704"/>
          </a:xfrm>
        </p:spPr>
        <p:txBody>
          <a:bodyPr>
            <a:noAutofit/>
          </a:bodyPr>
          <a:lstStyle/>
          <a:p>
            <a:pPr algn="l"/>
            <a:r>
              <a:rPr lang="ru-RU" sz="7200" b="1" dirty="0" smtClean="0">
                <a:latin typeface="Georgia" pitchFamily="18" charset="0"/>
              </a:rPr>
              <a:t>Меньше на… </a:t>
            </a:r>
            <a:endParaRPr lang="ru-RU" sz="7200" b="1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29520" y="2357430"/>
            <a:ext cx="74411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+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00958" y="3643314"/>
            <a:ext cx="46679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-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/>
          <p:cNvSpPr/>
          <p:nvPr/>
        </p:nvSpPr>
        <p:spPr>
          <a:xfrm>
            <a:off x="1857356" y="1928802"/>
            <a:ext cx="5572164" cy="250033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ом бабыjpeg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  <p:pic>
        <p:nvPicPr>
          <p:cNvPr id="3" name="Рисунок 2" descr="баба-яг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3214686"/>
            <a:ext cx="1714512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рат и сестр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214422"/>
            <a:ext cx="7770810" cy="51435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57290" y="428604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Большое спасибо, ребята!</a:t>
            </a:r>
            <a:endParaRPr lang="ru-RU" sz="4000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Девиз  урока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Georgia" pitchFamily="18" charset="0"/>
              </a:rPr>
              <a:t>Мы умные!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Georgia" pitchFamily="18" charset="0"/>
              </a:rPr>
              <a:t>Мы дружные!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Georgia" pitchFamily="18" charset="0"/>
              </a:rPr>
              <a:t>Мы внимательные!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Georgia" pitchFamily="18" charset="0"/>
              </a:rPr>
              <a:t>Мы старательные!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Georgia" pitchFamily="18" charset="0"/>
              </a:rPr>
              <a:t>Мы отлично учимся,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Georgia" pitchFamily="18" charset="0"/>
              </a:rPr>
              <a:t>Всё  у нас получится!</a:t>
            </a:r>
            <a:endParaRPr lang="ru-RU" sz="4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4" name="Рисунок 3" descr="Рисунок3.e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4643446"/>
            <a:ext cx="2270209" cy="18978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b="487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652">
            <a:solidFill>
              <a:schemeClr val="accent1"/>
            </a:solidFill>
            <a:miter lim="800000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Ребусы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1538" y="1785926"/>
            <a:ext cx="25003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   </a:t>
            </a:r>
            <a:r>
              <a:rPr lang="ru-RU" sz="4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100 Л</a:t>
            </a:r>
            <a:endParaRPr lang="ru-RU" sz="44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2928934"/>
            <a:ext cx="2428892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bg1"/>
                </a:solidFill>
              </a:rPr>
              <a:t>решать</a:t>
            </a:r>
            <a:endParaRPr lang="ru-RU" sz="4800" b="1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1934" y="1785926"/>
            <a:ext cx="3143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И 100 РИЯ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43372" y="3000372"/>
            <a:ext cx="3071834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 </a:t>
            </a:r>
            <a:r>
              <a:rPr lang="ru-RU" sz="4400" b="1" i="1" dirty="0" smtClean="0">
                <a:solidFill>
                  <a:schemeClr val="bg1"/>
                </a:solidFill>
              </a:rPr>
              <a:t>смекать</a:t>
            </a:r>
            <a:endParaRPr lang="ru-RU" sz="4400" b="1" i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4429132"/>
            <a:ext cx="3786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ВИ 3 НА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4546" y="5500702"/>
            <a:ext cx="4357718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bg1"/>
                </a:solidFill>
              </a:rPr>
              <a:t>отгадывать</a:t>
            </a:r>
            <a:endParaRPr lang="ru-RU" sz="4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маш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785794"/>
            <a:ext cx="7572428" cy="50006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43042" y="5929330"/>
            <a:ext cx="6643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Ребята, помогите!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уси уносят Ваню_XL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500042"/>
            <a:ext cx="7786742" cy="557216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ечьi.0-04-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571480"/>
            <a:ext cx="7715304" cy="57864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857232"/>
            <a:ext cx="4286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П</a:t>
            </a:r>
          </a:p>
          <a:p>
            <a:r>
              <a:rPr lang="ru-RU" sz="4800" dirty="0" smtClean="0">
                <a:solidFill>
                  <a:schemeClr val="bg1"/>
                </a:solidFill>
              </a:rPr>
              <a:t>Е</a:t>
            </a:r>
          </a:p>
          <a:p>
            <a:r>
              <a:rPr lang="ru-RU" sz="4800" dirty="0" smtClean="0">
                <a:solidFill>
                  <a:schemeClr val="bg1"/>
                </a:solidFill>
              </a:rPr>
              <a:t>Ч</a:t>
            </a:r>
          </a:p>
          <a:p>
            <a:r>
              <a:rPr lang="ru-RU" sz="4800" dirty="0" smtClean="0">
                <a:solidFill>
                  <a:schemeClr val="bg1"/>
                </a:solidFill>
              </a:rPr>
              <a:t>К</a:t>
            </a:r>
          </a:p>
          <a:p>
            <a:r>
              <a:rPr lang="ru-RU" sz="4800" dirty="0" smtClean="0">
                <a:solidFill>
                  <a:schemeClr val="bg1"/>
                </a:solidFill>
              </a:rPr>
              <a:t>А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Решите примеры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0100" y="1928802"/>
            <a:ext cx="1308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9+3=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2857496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8+4=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3929066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6+6=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4929198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7+4=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9058" y="1928802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9+6=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2928934"/>
            <a:ext cx="121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8+3=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4000504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6+5=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57620" y="4857760"/>
            <a:ext cx="1428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7+7=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4546" y="1857364"/>
            <a:ext cx="7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12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14546" y="2928934"/>
            <a:ext cx="7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12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14546" y="3929066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12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3108" y="4929198"/>
            <a:ext cx="1000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11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43504" y="1928802"/>
            <a:ext cx="785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15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72066" y="2928934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11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43504" y="4000504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11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72066" y="4857760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14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72330" y="1928802"/>
            <a:ext cx="7143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М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ОЛ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О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Д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Ц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Ы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!</a:t>
            </a:r>
          </a:p>
        </p:txBody>
      </p:sp>
    </p:spTree>
  </p:cSld>
  <p:clrMapOvr>
    <a:masterClrMapping/>
  </p:clrMapOvr>
  <p:transition spd="med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8" grpId="0"/>
      <p:bldP spid="19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право 2"/>
          <p:cNvSpPr/>
          <p:nvPr/>
        </p:nvSpPr>
        <p:spPr>
          <a:xfrm>
            <a:off x="1000100" y="2643182"/>
            <a:ext cx="5715040" cy="15001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ес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714356"/>
            <a:ext cx="7429552" cy="5429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599</TotalTime>
  <Words>151</Words>
  <Application>Microsoft Office PowerPoint</Application>
  <PresentationFormat>Экран (4:3)</PresentationFormat>
  <Paragraphs>69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Слайд 1</vt:lpstr>
      <vt:lpstr>Девиз  урока :</vt:lpstr>
      <vt:lpstr>Ребусы</vt:lpstr>
      <vt:lpstr>Слайд 4</vt:lpstr>
      <vt:lpstr>Слайд 5</vt:lpstr>
      <vt:lpstr>Слайд 6</vt:lpstr>
      <vt:lpstr>Решите примеры</vt:lpstr>
      <vt:lpstr>Слайд 8</vt:lpstr>
      <vt:lpstr>Слайд 9</vt:lpstr>
      <vt:lpstr>Правила поведения в лесу.</vt:lpstr>
      <vt:lpstr>соловей</vt:lpstr>
      <vt:lpstr>Слайд 12</vt:lpstr>
      <vt:lpstr>Слайд 13</vt:lpstr>
      <vt:lpstr>Слайд 14</vt:lpstr>
      <vt:lpstr>Слайд 15</vt:lpstr>
      <vt:lpstr>Больше на…                       </vt:lpstr>
      <vt:lpstr>Слайд 17</vt:lpstr>
      <vt:lpstr>Слайд 18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Ленчук </dc:creator>
  <cp:lastModifiedBy>Admin</cp:lastModifiedBy>
  <cp:revision>60</cp:revision>
  <dcterms:created xsi:type="dcterms:W3CDTF">2012-11-28T12:48:05Z</dcterms:created>
  <dcterms:modified xsi:type="dcterms:W3CDTF">2013-04-18T19:58:03Z</dcterms:modified>
</cp:coreProperties>
</file>