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handoutMasterIdLst>
    <p:handoutMasterId r:id="rId14"/>
  </p:handoutMasterIdLst>
  <p:sldIdLst>
    <p:sldId id="267" r:id="rId2"/>
    <p:sldId id="268" r:id="rId3"/>
    <p:sldId id="269" r:id="rId4"/>
    <p:sldId id="270" r:id="rId5"/>
    <p:sldId id="271" r:id="rId6"/>
    <p:sldId id="273" r:id="rId7"/>
    <p:sldId id="274" r:id="rId8"/>
    <p:sldId id="275" r:id="rId9"/>
    <p:sldId id="279" r:id="rId10"/>
    <p:sldId id="280" r:id="rId11"/>
    <p:sldId id="281" r:id="rId12"/>
    <p:sldId id="282" r:id="rId13"/>
  </p:sldIdLst>
  <p:sldSz cx="6858000" cy="9906000" type="A4"/>
  <p:notesSz cx="6888163" cy="100203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015" autoAdjust="0"/>
    <p:restoredTop sz="94660"/>
  </p:normalViewPr>
  <p:slideViewPr>
    <p:cSldViewPr>
      <p:cViewPr>
        <p:scale>
          <a:sx n="100" d="100"/>
          <a:sy n="100" d="100"/>
        </p:scale>
        <p:origin x="1134" y="-2994"/>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2"/>
            <a:ext cx="2984500" cy="501650"/>
          </a:xfrm>
          <a:prstGeom prst="rect">
            <a:avLst/>
          </a:prstGeom>
        </p:spPr>
        <p:txBody>
          <a:bodyPr vert="horz" lIns="91436" tIns="45718" rIns="91436" bIns="45718" rtlCol="0"/>
          <a:lstStyle>
            <a:lvl1pPr algn="l">
              <a:defRPr sz="1200"/>
            </a:lvl1pPr>
          </a:lstStyle>
          <a:p>
            <a:endParaRPr lang="ru-RU"/>
          </a:p>
        </p:txBody>
      </p:sp>
      <p:sp>
        <p:nvSpPr>
          <p:cNvPr id="3" name="Дата 2"/>
          <p:cNvSpPr>
            <a:spLocks noGrp="1"/>
          </p:cNvSpPr>
          <p:nvPr>
            <p:ph type="dt" sz="quarter" idx="1"/>
          </p:nvPr>
        </p:nvSpPr>
        <p:spPr>
          <a:xfrm>
            <a:off x="3902077" y="2"/>
            <a:ext cx="2984500" cy="501650"/>
          </a:xfrm>
          <a:prstGeom prst="rect">
            <a:avLst/>
          </a:prstGeom>
        </p:spPr>
        <p:txBody>
          <a:bodyPr vert="horz" lIns="91436" tIns="45718" rIns="91436" bIns="45718" rtlCol="0"/>
          <a:lstStyle>
            <a:lvl1pPr algn="r">
              <a:defRPr sz="1200"/>
            </a:lvl1pPr>
          </a:lstStyle>
          <a:p>
            <a:fld id="{210763CC-8D5B-4A01-9965-6EB7AA3D41E9}" type="datetimeFigureOut">
              <a:rPr lang="ru-RU" smtClean="0"/>
              <a:t>09.02.2024</a:t>
            </a:fld>
            <a:endParaRPr lang="ru-RU"/>
          </a:p>
        </p:txBody>
      </p:sp>
      <p:sp>
        <p:nvSpPr>
          <p:cNvPr id="4" name="Нижний колонтитул 3"/>
          <p:cNvSpPr>
            <a:spLocks noGrp="1"/>
          </p:cNvSpPr>
          <p:nvPr>
            <p:ph type="ftr" sz="quarter" idx="2"/>
          </p:nvPr>
        </p:nvSpPr>
        <p:spPr>
          <a:xfrm>
            <a:off x="0" y="9518650"/>
            <a:ext cx="2984500" cy="501650"/>
          </a:xfrm>
          <a:prstGeom prst="rect">
            <a:avLst/>
          </a:prstGeom>
        </p:spPr>
        <p:txBody>
          <a:bodyPr vert="horz" lIns="91436" tIns="45718" rIns="91436" bIns="45718" rtlCol="0" anchor="b"/>
          <a:lstStyle>
            <a:lvl1pPr algn="l">
              <a:defRPr sz="1200"/>
            </a:lvl1pPr>
          </a:lstStyle>
          <a:p>
            <a:endParaRPr lang="ru-RU"/>
          </a:p>
        </p:txBody>
      </p:sp>
      <p:sp>
        <p:nvSpPr>
          <p:cNvPr id="5" name="Номер слайда 4"/>
          <p:cNvSpPr>
            <a:spLocks noGrp="1"/>
          </p:cNvSpPr>
          <p:nvPr>
            <p:ph type="sldNum" sz="quarter" idx="3"/>
          </p:nvPr>
        </p:nvSpPr>
        <p:spPr>
          <a:xfrm>
            <a:off x="3902077" y="9518650"/>
            <a:ext cx="2984500" cy="501650"/>
          </a:xfrm>
          <a:prstGeom prst="rect">
            <a:avLst/>
          </a:prstGeom>
        </p:spPr>
        <p:txBody>
          <a:bodyPr vert="horz" lIns="91436" tIns="45718" rIns="91436" bIns="45718" rtlCol="0" anchor="b"/>
          <a:lstStyle>
            <a:lvl1pPr algn="r">
              <a:defRPr sz="1200"/>
            </a:lvl1pPr>
          </a:lstStyle>
          <a:p>
            <a:fld id="{1B648132-1147-47B6-BD65-F0A92F9E03C3}" type="slidenum">
              <a:rPr lang="ru-RU" smtClean="0"/>
              <a:t>‹#›</a:t>
            </a:fld>
            <a:endParaRPr lang="ru-RU"/>
          </a:p>
        </p:txBody>
      </p:sp>
    </p:spTree>
    <p:extLst>
      <p:ext uri="{BB962C8B-B14F-4D97-AF65-F5344CB8AC3E}">
        <p14:creationId xmlns:p14="http://schemas.microsoft.com/office/powerpoint/2010/main" val="3107434714"/>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514350" y="3070860"/>
            <a:ext cx="5829300" cy="2080259"/>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028700" y="5547360"/>
            <a:ext cx="4800600" cy="24765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2/9/2024</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a:lvl1pPr>
          </a:lstStyle>
          <a:p>
            <a:endParaRPr/>
          </a:p>
        </p:txBody>
      </p:sp>
      <p:sp>
        <p:nvSpPr>
          <p:cNvPr id="3" name="Holder 3"/>
          <p:cNvSpPr>
            <a:spLocks noGrp="1"/>
          </p:cNvSpPr>
          <p:nvPr>
            <p:ph type="body" idx="1"/>
          </p:nvPr>
        </p:nvSpPr>
        <p:spPr/>
        <p:txBody>
          <a:bodyPr lIns="0" tIns="0" rIns="0" bIns="0"/>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2/9/2024</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a:lvl1pPr>
          </a:lstStyle>
          <a:p>
            <a:endParaRPr/>
          </a:p>
        </p:txBody>
      </p:sp>
      <p:sp>
        <p:nvSpPr>
          <p:cNvPr id="3" name="Holder 3"/>
          <p:cNvSpPr>
            <a:spLocks noGrp="1"/>
          </p:cNvSpPr>
          <p:nvPr>
            <p:ph sz="half" idx="2"/>
          </p:nvPr>
        </p:nvSpPr>
        <p:spPr>
          <a:xfrm>
            <a:off x="342900" y="2278380"/>
            <a:ext cx="2983230" cy="6537960"/>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3531870" y="2278380"/>
            <a:ext cx="2983230" cy="6537960"/>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2/9/2024</a:t>
            </a:fld>
            <a:endParaRPr lang="en-US"/>
          </a:p>
        </p:txBody>
      </p:sp>
      <p:sp>
        <p:nvSpPr>
          <p:cNvPr id="7" name="Holder 7"/>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a:lvl1pPr>
          </a:lstStyle>
          <a:p>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2/9/2024</a:t>
            </a:fld>
            <a:endParaRPr lang="en-US"/>
          </a:p>
        </p:txBody>
      </p:sp>
      <p:sp>
        <p:nvSpPr>
          <p:cNvPr id="5" name="Holder 5"/>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2/9/2024</a:t>
            </a:fld>
            <a:endParaRPr lang="en-US"/>
          </a:p>
        </p:txBody>
      </p:sp>
      <p:sp>
        <p:nvSpPr>
          <p:cNvPr id="4" name="Holder 4"/>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g object 16"/>
          <p:cNvSpPr/>
          <p:nvPr/>
        </p:nvSpPr>
        <p:spPr>
          <a:xfrm>
            <a:off x="0" y="0"/>
            <a:ext cx="6858000" cy="9906000"/>
          </a:xfrm>
          <a:custGeom>
            <a:avLst/>
            <a:gdLst/>
            <a:ahLst/>
            <a:cxnLst/>
            <a:rect l="l" t="t" r="r" b="b"/>
            <a:pathLst>
              <a:path w="6858000" h="9906000">
                <a:moveTo>
                  <a:pt x="6858000" y="0"/>
                </a:moveTo>
                <a:lnTo>
                  <a:pt x="6762750" y="0"/>
                </a:lnTo>
                <a:lnTo>
                  <a:pt x="6762750" y="95250"/>
                </a:lnTo>
                <a:lnTo>
                  <a:pt x="6762750" y="9810750"/>
                </a:lnTo>
                <a:lnTo>
                  <a:pt x="95250" y="9810750"/>
                </a:lnTo>
                <a:lnTo>
                  <a:pt x="95250" y="95250"/>
                </a:lnTo>
                <a:lnTo>
                  <a:pt x="6762750" y="95250"/>
                </a:lnTo>
                <a:lnTo>
                  <a:pt x="6762750" y="0"/>
                </a:lnTo>
                <a:lnTo>
                  <a:pt x="0" y="0"/>
                </a:lnTo>
                <a:lnTo>
                  <a:pt x="0" y="95250"/>
                </a:lnTo>
                <a:lnTo>
                  <a:pt x="0" y="9810750"/>
                </a:lnTo>
                <a:lnTo>
                  <a:pt x="0" y="9906000"/>
                </a:lnTo>
                <a:lnTo>
                  <a:pt x="6858000" y="9906000"/>
                </a:lnTo>
                <a:lnTo>
                  <a:pt x="6858000" y="9810750"/>
                </a:lnTo>
                <a:lnTo>
                  <a:pt x="6858000" y="95250"/>
                </a:lnTo>
                <a:lnTo>
                  <a:pt x="6858000" y="0"/>
                </a:lnTo>
                <a:close/>
              </a:path>
            </a:pathLst>
          </a:custGeom>
          <a:solidFill>
            <a:srgbClr val="4471C4"/>
          </a:solidFill>
        </p:spPr>
        <p:txBody>
          <a:bodyPr wrap="square" lIns="0" tIns="0" rIns="0" bIns="0" rtlCol="0"/>
          <a:lstStyle/>
          <a:p>
            <a:endParaRPr/>
          </a:p>
        </p:txBody>
      </p:sp>
      <p:sp>
        <p:nvSpPr>
          <p:cNvPr id="17" name="bg object 17"/>
          <p:cNvSpPr/>
          <p:nvPr/>
        </p:nvSpPr>
        <p:spPr>
          <a:xfrm>
            <a:off x="0" y="0"/>
            <a:ext cx="6858000" cy="9906000"/>
          </a:xfrm>
          <a:custGeom>
            <a:avLst/>
            <a:gdLst/>
            <a:ahLst/>
            <a:cxnLst/>
            <a:rect l="l" t="t" r="r" b="b"/>
            <a:pathLst>
              <a:path w="6858000" h="9906000">
                <a:moveTo>
                  <a:pt x="0" y="0"/>
                </a:moveTo>
                <a:lnTo>
                  <a:pt x="6858000" y="0"/>
                </a:lnTo>
                <a:lnTo>
                  <a:pt x="6858000" y="9905999"/>
                </a:lnTo>
                <a:lnTo>
                  <a:pt x="0" y="9905999"/>
                </a:lnTo>
                <a:lnTo>
                  <a:pt x="0" y="0"/>
                </a:lnTo>
                <a:close/>
              </a:path>
              <a:path w="6858000" h="9906000">
                <a:moveTo>
                  <a:pt x="95257" y="95250"/>
                </a:moveTo>
                <a:lnTo>
                  <a:pt x="95257" y="9810741"/>
                </a:lnTo>
                <a:lnTo>
                  <a:pt x="6762750" y="9810741"/>
                </a:lnTo>
                <a:lnTo>
                  <a:pt x="6762750" y="95250"/>
                </a:lnTo>
                <a:lnTo>
                  <a:pt x="95257" y="95250"/>
                </a:lnTo>
                <a:close/>
              </a:path>
            </a:pathLst>
          </a:custGeom>
          <a:ln w="12700">
            <a:solidFill>
              <a:srgbClr val="2E528F"/>
            </a:solidFill>
          </a:ln>
        </p:spPr>
        <p:txBody>
          <a:bodyPr wrap="square" lIns="0" tIns="0" rIns="0" bIns="0" rtlCol="0"/>
          <a:lstStyle/>
          <a:p>
            <a:endParaRPr/>
          </a:p>
        </p:txBody>
      </p:sp>
      <p:sp>
        <p:nvSpPr>
          <p:cNvPr id="2" name="Holder 2"/>
          <p:cNvSpPr>
            <a:spLocks noGrp="1"/>
          </p:cNvSpPr>
          <p:nvPr>
            <p:ph type="title"/>
          </p:nvPr>
        </p:nvSpPr>
        <p:spPr>
          <a:xfrm>
            <a:off x="342900" y="396240"/>
            <a:ext cx="6172200" cy="1584960"/>
          </a:xfrm>
          <a:prstGeom prst="rect">
            <a:avLst/>
          </a:prstGeom>
        </p:spPr>
        <p:txBody>
          <a:bodyPr wrap="square" lIns="0" tIns="0" rIns="0" bIns="0">
            <a:spAutoFit/>
          </a:bodyPr>
          <a:lstStyle>
            <a:lvl1pPr>
              <a:defRPr/>
            </a:lvl1pPr>
          </a:lstStyle>
          <a:p>
            <a:endParaRPr/>
          </a:p>
        </p:txBody>
      </p:sp>
      <p:sp>
        <p:nvSpPr>
          <p:cNvPr id="3" name="Holder 3"/>
          <p:cNvSpPr>
            <a:spLocks noGrp="1"/>
          </p:cNvSpPr>
          <p:nvPr>
            <p:ph type="body" idx="1"/>
          </p:nvPr>
        </p:nvSpPr>
        <p:spPr>
          <a:xfrm>
            <a:off x="342900" y="2278380"/>
            <a:ext cx="6172200" cy="653796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a:xfrm>
            <a:off x="2331720" y="9212580"/>
            <a:ext cx="2194560" cy="495300"/>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342900" y="9212580"/>
            <a:ext cx="1577340" cy="495300"/>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2/9/2024</a:t>
            </a:fld>
            <a:endParaRPr lang="en-US"/>
          </a:p>
        </p:txBody>
      </p:sp>
      <p:sp>
        <p:nvSpPr>
          <p:cNvPr id="6" name="Holder 6"/>
          <p:cNvSpPr>
            <a:spLocks noGrp="1"/>
          </p:cNvSpPr>
          <p:nvPr>
            <p:ph type="sldNum" sz="quarter" idx="7"/>
          </p:nvPr>
        </p:nvSpPr>
        <p:spPr>
          <a:xfrm>
            <a:off x="4937760" y="9212580"/>
            <a:ext cx="1577340" cy="495300"/>
          </a:xfrm>
          <a:prstGeom prst="rect">
            <a:avLst/>
          </a:prstGeom>
        </p:spPr>
        <p:txBody>
          <a:bodyPr wrap="square" lIns="0" tIns="0" rIns="0" bIns="0">
            <a:spAutoFit/>
          </a:bodyPr>
          <a:lstStyle>
            <a:lvl1pPr algn="r">
              <a:defRPr>
                <a:solidFill>
                  <a:schemeClr val="tx1">
                    <a:tint val="75000"/>
                  </a:schemeClr>
                </a:solidFill>
              </a:defRPr>
            </a:lvl1pPr>
          </a:lstStyle>
          <a:p>
            <a:fld id="{B6F15528-21DE-4FAA-801E-634DDDAF4B2B}" type="slidenum">
              <a:t>‹#›</a:t>
            </a:fld>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381000" y="609600"/>
            <a:ext cx="6248400" cy="6924973"/>
          </a:xfrm>
          <a:prstGeom prst="rect">
            <a:avLst/>
          </a:prstGeom>
        </p:spPr>
        <p:txBody>
          <a:bodyPr wrap="square">
            <a:spAutoFit/>
          </a:bodyPr>
          <a:lstStyle/>
          <a:p>
            <a:pPr algn="r">
              <a:spcAft>
                <a:spcPts val="0"/>
              </a:spcAft>
            </a:pPr>
            <a:r>
              <a:rPr lang="ru-RU" sz="1200" b="1" dirty="0" smtClean="0">
                <a:latin typeface="Times New Roman" panose="02020603050405020304" pitchFamily="18" charset="0"/>
                <a:ea typeface="Calibri" panose="020F0502020204030204" pitchFamily="34" charset="0"/>
              </a:rPr>
              <a:t>Приложение к уроку</a:t>
            </a:r>
          </a:p>
          <a:p>
            <a:pPr algn="just">
              <a:spcAft>
                <a:spcPts val="0"/>
              </a:spcAft>
            </a:pPr>
            <a:r>
              <a:rPr lang="ru-RU" sz="1200" b="1" dirty="0" smtClean="0">
                <a:latin typeface="Times New Roman" panose="02020603050405020304" pitchFamily="18" charset="0"/>
                <a:ea typeface="Calibri" panose="020F0502020204030204" pitchFamily="34" charset="0"/>
              </a:rPr>
              <a:t>Кутузов </a:t>
            </a:r>
            <a:r>
              <a:rPr lang="ru-RU" sz="1200" b="1" dirty="0">
                <a:latin typeface="Times New Roman" panose="02020603050405020304" pitchFamily="18" charset="0"/>
                <a:ea typeface="Calibri" panose="020F0502020204030204" pitchFamily="34" charset="0"/>
              </a:rPr>
              <a:t>и Наполеон в романе Л.Н. Толстого "Война и мир"</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b="1" dirty="0">
                <a:latin typeface="Times New Roman" panose="02020603050405020304" pitchFamily="18" charset="0"/>
                <a:ea typeface="Calibri" panose="020F0502020204030204" pitchFamily="34" charset="0"/>
              </a:rPr>
              <a:t>1. Описание внешности</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b="1" dirty="0">
                <a:latin typeface="Times New Roman" panose="02020603050405020304" pitchFamily="18" charset="0"/>
                <a:ea typeface="Calibri" panose="020F0502020204030204" pitchFamily="34" charset="0"/>
              </a:rPr>
              <a:t>А) </a:t>
            </a:r>
            <a:r>
              <a:rPr lang="ru-RU" sz="1200" dirty="0">
                <a:latin typeface="Times New Roman" panose="02020603050405020304" pitchFamily="18" charset="0"/>
                <a:ea typeface="Calibri" panose="020F0502020204030204" pitchFamily="34" charset="0"/>
              </a:rPr>
              <a:t>За дверью послышались поспешные шаги. Быстро отворились обе половинки двери, камергер, отворивший, почтительно остановился, ожидая, все затихло, и из кабинета зазвучали другие, твердые, решительные шаги: это был Наполеон. Он только что окончил свой туалет для верховой езды. Он был в синем мундире, раскрытом над белым жилетом, спускавшимся на круглый живот, в белых лосинах, обтягивающих жирные ляжки коротких ног, и в ботфортах. Короткие волоса его, очевидно, только что были причесаны, но одна прядь волос спускалась книзу над серединой широкого лба. Белая пухлая шея его резко выступала из-за черного воротника мундира; от него пахло одеколоном. На моложавом полном лице его с выступающим подбородком было выражение милостивого и величественного императорского приветствия.</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Он вышел, быстро подрагивая на каждом шагу и откинув несколько назад голову. Вся его потолстевшая, короткая фигура с широкими толстыми плечами и невольно выставленным вперед животом и грудью имела тот представительный, осанистый вид, который имеют в холе живущие сорокалетние люди. Кроме того, видно было, что он в этот день находился в самом хорошем расположении духа.(Т3, ч.1, гл.6)</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b="1" dirty="0">
                <a:latin typeface="Times New Roman" panose="02020603050405020304" pitchFamily="18" charset="0"/>
                <a:ea typeface="Calibri" panose="020F0502020204030204" pitchFamily="34" charset="0"/>
              </a:rPr>
              <a:t>Б)</a:t>
            </a:r>
            <a:r>
              <a:rPr lang="ru-RU" sz="1200" dirty="0">
                <a:latin typeface="Times New Roman" panose="02020603050405020304" pitchFamily="18" charset="0"/>
                <a:ea typeface="Calibri" panose="020F0502020204030204" pitchFamily="34" charset="0"/>
              </a:rPr>
              <a:t> С тех пор как не видал его князь Андрей, Кутузов еще потолстел, обрюзг и оплыл жиром. Но знакомые ему белый глаз, и рана, и выражение усталости в его лице и фигуре были те же. Он был одет в мундирный сюртук (плеть на тонком ремне висела через плечо) и в белой кавалергардской фуражке. Он, тяжело расплываясь и раскачиваясь, сидел на своей бодрой лошадке. - </a:t>
            </a:r>
            <a:r>
              <a:rPr lang="ru-RU" sz="1200" dirty="0" err="1">
                <a:latin typeface="Times New Roman" panose="02020603050405020304" pitchFamily="18" charset="0"/>
                <a:ea typeface="Calibri" panose="020F0502020204030204" pitchFamily="34" charset="0"/>
              </a:rPr>
              <a:t>Фю</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фю</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фю</a:t>
            </a:r>
            <a:r>
              <a:rPr lang="ru-RU" sz="1200" dirty="0">
                <a:latin typeface="Times New Roman" panose="02020603050405020304" pitchFamily="18" charset="0"/>
                <a:ea typeface="Calibri" panose="020F0502020204030204" pitchFamily="34" charset="0"/>
              </a:rPr>
              <a:t>... - засвистал он чуть слышно, въезжая на двор. На лице его выражалась радость успокоения человека, намеревающегося отдохнуть после представительства. Он вынул левую ногу из стремени, повалившись всем телом и поморщившись от усилия, с трудом занес ее на седло, облокотился коленкой, крякнул и спустился на руки к казакам и адъютантам, поддерживавшим </a:t>
            </a:r>
            <a:r>
              <a:rPr lang="ru-RU" sz="1200" dirty="0" err="1">
                <a:latin typeface="Times New Roman" panose="02020603050405020304" pitchFamily="18" charset="0"/>
                <a:ea typeface="Calibri" panose="020F0502020204030204" pitchFamily="34" charset="0"/>
              </a:rPr>
              <a:t>его.Он</a:t>
            </a:r>
            <a:r>
              <a:rPr lang="ru-RU" sz="1200" dirty="0">
                <a:latin typeface="Times New Roman" panose="02020603050405020304" pitchFamily="18" charset="0"/>
                <a:ea typeface="Calibri" panose="020F0502020204030204" pitchFamily="34" charset="0"/>
              </a:rPr>
              <a:t> оправился, оглянулся своими сощуренными глазами и, взглянув на князя Андрея, видимо, не узнав его, зашагал своей ныряющей походкой к крыльцу . - </a:t>
            </a:r>
            <a:r>
              <a:rPr lang="ru-RU" sz="1200" dirty="0" err="1">
                <a:latin typeface="Times New Roman" panose="02020603050405020304" pitchFamily="18" charset="0"/>
                <a:ea typeface="Calibri" panose="020F0502020204030204" pitchFamily="34" charset="0"/>
              </a:rPr>
              <a:t>Фю</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фю</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фю</a:t>
            </a:r>
            <a:r>
              <a:rPr lang="ru-RU" sz="1200" dirty="0">
                <a:latin typeface="Times New Roman" panose="02020603050405020304" pitchFamily="18" charset="0"/>
                <a:ea typeface="Calibri" panose="020F0502020204030204" pitchFamily="34" charset="0"/>
              </a:rPr>
              <a:t>, - просвистал он и опять оглянулся на князя Андрея. Впечатление лица князя Андрея только после нескольких секунд (как это часто бывает у стариков) связалось с воспоминанием о его личности. - А, здравствуй, князь, здравствуй, голубчик, пойдем... - устало проговорил он, оглядываясь, и тяжело вошел на скрипящее под его тяжестью крыльцо. Он расстегнулся и сел на лавочку, стоявшую на крыльце.(Т.3, ч.2, гл.15)</a:t>
            </a:r>
            <a:endParaRPr lang="ru-RU" sz="1400" dirty="0">
              <a:effectLst/>
              <a:latin typeface="Times New Roman" panose="02020603050405020304" pitchFamily="18" charset="0"/>
              <a:ea typeface="Calibri" panose="020F0502020204030204" pitchFamily="34" charset="0"/>
            </a:endParaRPr>
          </a:p>
        </p:txBody>
      </p:sp>
    </p:spTree>
    <p:extLst>
      <p:ext uri="{BB962C8B-B14F-4D97-AF65-F5344CB8AC3E}">
        <p14:creationId xmlns:p14="http://schemas.microsoft.com/office/powerpoint/2010/main" val="183151615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782938" y="304800"/>
            <a:ext cx="3433056" cy="830997"/>
          </a:xfrm>
          <a:prstGeom prst="rect">
            <a:avLst/>
          </a:prstGeom>
        </p:spPr>
        <p:style>
          <a:lnRef idx="1">
            <a:schemeClr val="dk1"/>
          </a:lnRef>
          <a:fillRef idx="2">
            <a:schemeClr val="dk1"/>
          </a:fillRef>
          <a:effectRef idx="1">
            <a:schemeClr val="dk1"/>
          </a:effectRef>
          <a:fontRef idx="minor">
            <a:schemeClr val="dk1"/>
          </a:fontRef>
        </p:style>
        <p:txBody>
          <a:bodyPr wrap="none" rtlCol="0">
            <a:spAutoFit/>
          </a:bodyPr>
          <a:lstStyle/>
          <a:p>
            <a:pPr algn="ctr"/>
            <a:r>
              <a:rPr lang="ru-RU" sz="2400" b="1" dirty="0" smtClean="0">
                <a:solidFill>
                  <a:prstClr val="black"/>
                </a:solidFill>
                <a:latin typeface="Times New Roman" panose="02020603050405020304" pitchFamily="18" charset="0"/>
                <a:cs typeface="Times New Roman" panose="02020603050405020304" pitchFamily="18" charset="0"/>
              </a:rPr>
              <a:t>2 группа</a:t>
            </a:r>
          </a:p>
          <a:p>
            <a:pPr algn="ctr"/>
            <a:r>
              <a:rPr lang="ru-RU" sz="2400" b="1" dirty="0" smtClean="0">
                <a:solidFill>
                  <a:prstClr val="black"/>
                </a:solidFill>
                <a:latin typeface="Times New Roman" panose="02020603050405020304" pitchFamily="18" charset="0"/>
                <a:cs typeface="Times New Roman" panose="02020603050405020304" pitchFamily="18" charset="0"/>
              </a:rPr>
              <a:t> Бородинское сражение</a:t>
            </a:r>
            <a:endParaRPr lang="ru-RU" sz="2400" b="1" dirty="0">
              <a:solidFill>
                <a:prstClr val="black"/>
              </a:solidFill>
              <a:latin typeface="Times New Roman" panose="02020603050405020304" pitchFamily="18" charset="0"/>
              <a:cs typeface="Times New Roman" panose="02020603050405020304" pitchFamily="18" charset="0"/>
            </a:endParaRPr>
          </a:p>
        </p:txBody>
      </p:sp>
      <p:sp>
        <p:nvSpPr>
          <p:cNvPr id="5" name="TextBox 4"/>
          <p:cNvSpPr txBox="1"/>
          <p:nvPr/>
        </p:nvSpPr>
        <p:spPr>
          <a:xfrm>
            <a:off x="533401" y="1676400"/>
            <a:ext cx="5762216" cy="4524315"/>
          </a:xfrm>
          <a:prstGeom prst="rect">
            <a:avLst/>
          </a:prstGeom>
          <a:noFill/>
        </p:spPr>
        <p:txBody>
          <a:bodyPr wrap="square" rtlCol="0">
            <a:spAutoFit/>
          </a:bodyPr>
          <a:lstStyle/>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Как в представленном эпизоде показаны Наполеон и Кутузов (портреты героев)?</a:t>
            </a:r>
          </a:p>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Какой «спектакль» разыгрывает Наполеон и почему?</a:t>
            </a:r>
          </a:p>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Найдите цитату, которая характеризует отношение Наполеона к этой битве.</a:t>
            </a:r>
          </a:p>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Какое ключевое событие описывает Толстой перед началом битвы? Как в нем показан Кутузов?</a:t>
            </a:r>
          </a:p>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Как относится Кутузов к предстоящему событию?</a:t>
            </a:r>
            <a:endParaRPr lang="ru-RU" sz="2400" dirty="0">
              <a:solidFill>
                <a:prstClr val="black"/>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93361884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398040" y="304800"/>
            <a:ext cx="2202847" cy="830997"/>
          </a:xfrm>
          <a:prstGeom prst="rect">
            <a:avLst/>
          </a:prstGeom>
        </p:spPr>
        <p:style>
          <a:lnRef idx="1">
            <a:schemeClr val="dk1"/>
          </a:lnRef>
          <a:fillRef idx="2">
            <a:schemeClr val="dk1"/>
          </a:fillRef>
          <a:effectRef idx="1">
            <a:schemeClr val="dk1"/>
          </a:effectRef>
          <a:fontRef idx="minor">
            <a:schemeClr val="dk1"/>
          </a:fontRef>
        </p:style>
        <p:txBody>
          <a:bodyPr wrap="none" rtlCol="0">
            <a:spAutoFit/>
          </a:bodyPr>
          <a:lstStyle/>
          <a:p>
            <a:pPr algn="ctr"/>
            <a:r>
              <a:rPr lang="ru-RU" sz="2400" b="1" dirty="0" smtClean="0">
                <a:solidFill>
                  <a:prstClr val="black"/>
                </a:solidFill>
                <a:latin typeface="Times New Roman" panose="02020603050405020304" pitchFamily="18" charset="0"/>
                <a:cs typeface="Times New Roman" panose="02020603050405020304" pitchFamily="18" charset="0"/>
              </a:rPr>
              <a:t>3 группа</a:t>
            </a:r>
          </a:p>
          <a:p>
            <a:pPr algn="ctr"/>
            <a:r>
              <a:rPr lang="en-US" sz="2400" b="1" dirty="0" smtClean="0">
                <a:latin typeface="Times New Roman" panose="02020603050405020304" pitchFamily="18" charset="0"/>
                <a:cs typeface="Times New Roman" panose="02020603050405020304" pitchFamily="18" charset="0"/>
              </a:rPr>
              <a:t>De </a:t>
            </a:r>
            <a:r>
              <a:rPr lang="en-US" sz="2400" b="1" dirty="0">
                <a:latin typeface="Times New Roman" panose="02020603050405020304" pitchFamily="18" charset="0"/>
                <a:cs typeface="Times New Roman" panose="02020603050405020304" pitchFamily="18" charset="0"/>
              </a:rPr>
              <a:t>la </a:t>
            </a:r>
            <a:r>
              <a:rPr lang="en-US" sz="2400" b="1" dirty="0" err="1" smtClean="0">
                <a:latin typeface="Times New Roman" panose="02020603050405020304" pitchFamily="18" charset="0"/>
                <a:cs typeface="Times New Roman" panose="02020603050405020304" pitchFamily="18" charset="0"/>
              </a:rPr>
              <a:t>Moskowa</a:t>
            </a:r>
            <a:endParaRPr lang="ru-RU" sz="2400" b="1" dirty="0">
              <a:latin typeface="Times New Roman" panose="02020603050405020304" pitchFamily="18" charset="0"/>
              <a:cs typeface="Times New Roman" panose="02020603050405020304" pitchFamily="18" charset="0"/>
            </a:endParaRPr>
          </a:p>
        </p:txBody>
      </p:sp>
      <p:sp>
        <p:nvSpPr>
          <p:cNvPr id="5" name="TextBox 4"/>
          <p:cNvSpPr txBox="1"/>
          <p:nvPr/>
        </p:nvSpPr>
        <p:spPr>
          <a:xfrm>
            <a:off x="533401" y="1676400"/>
            <a:ext cx="5762216" cy="3046988"/>
          </a:xfrm>
          <a:prstGeom prst="rect">
            <a:avLst/>
          </a:prstGeom>
          <a:noFill/>
        </p:spPr>
        <p:txBody>
          <a:bodyPr wrap="square" rtlCol="0">
            <a:spAutoFit/>
          </a:bodyPr>
          <a:lstStyle/>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В чем убежден Наполеон?</a:t>
            </a:r>
          </a:p>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Каково, по мнению Наполеона, положение дел русской армии?</a:t>
            </a:r>
          </a:p>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Что заботит французского императора?</a:t>
            </a:r>
          </a:p>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В чем заключается забота Кутузова?</a:t>
            </a:r>
          </a:p>
          <a:p>
            <a:pPr marL="342900" indent="-342900">
              <a:buFontTx/>
              <a:buAutoNum type="arabicPeriod"/>
            </a:pPr>
            <a:r>
              <a:rPr lang="ru-RU" sz="2400" dirty="0" smtClean="0">
                <a:solidFill>
                  <a:prstClr val="black"/>
                </a:solidFill>
                <a:latin typeface="Times New Roman" panose="02020603050405020304" pitchFamily="18" charset="0"/>
                <a:cs typeface="Times New Roman" panose="02020603050405020304" pitchFamily="18" charset="0"/>
              </a:rPr>
              <a:t>Найдите фразу, которая ярким образом характеризует отношение Кутузова к происходящим событиям</a:t>
            </a:r>
            <a:endParaRPr lang="ru-RU" sz="2400" dirty="0">
              <a:solidFill>
                <a:prstClr val="black"/>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14119282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object 2"/>
          <p:cNvGrpSpPr/>
          <p:nvPr/>
        </p:nvGrpSpPr>
        <p:grpSpPr>
          <a:xfrm>
            <a:off x="-6350" y="0"/>
            <a:ext cx="6870700" cy="9918700"/>
            <a:chOff x="-6350" y="0"/>
            <a:chExt cx="6870700" cy="9918700"/>
          </a:xfrm>
        </p:grpSpPr>
        <p:sp>
          <p:nvSpPr>
            <p:cNvPr id="3" name="object 3"/>
            <p:cNvSpPr/>
            <p:nvPr/>
          </p:nvSpPr>
          <p:spPr>
            <a:xfrm>
              <a:off x="85343" y="123444"/>
              <a:ext cx="6678295" cy="1615440"/>
            </a:xfrm>
            <a:custGeom>
              <a:avLst/>
              <a:gdLst/>
              <a:ahLst/>
              <a:cxnLst/>
              <a:rect l="l" t="t" r="r" b="b"/>
              <a:pathLst>
                <a:path w="6678295" h="1615439">
                  <a:moveTo>
                    <a:pt x="6678168" y="0"/>
                  </a:moveTo>
                  <a:lnTo>
                    <a:pt x="0" y="0"/>
                  </a:lnTo>
                  <a:lnTo>
                    <a:pt x="0" y="1615440"/>
                  </a:lnTo>
                  <a:lnTo>
                    <a:pt x="6678168" y="1615440"/>
                  </a:lnTo>
                  <a:lnTo>
                    <a:pt x="6678168" y="0"/>
                  </a:lnTo>
                  <a:close/>
                </a:path>
              </a:pathLst>
            </a:custGeom>
            <a:solidFill>
              <a:srgbClr val="F5F5F5"/>
            </a:solidFill>
          </p:spPr>
          <p:txBody>
            <a:bodyPr wrap="square" lIns="0" tIns="0" rIns="0" bIns="0" rtlCol="0"/>
            <a:lstStyle/>
            <a:p>
              <a:endParaRPr>
                <a:solidFill>
                  <a:prstClr val="black"/>
                </a:solidFill>
              </a:endParaRPr>
            </a:p>
          </p:txBody>
        </p:sp>
        <p:sp>
          <p:nvSpPr>
            <p:cNvPr id="4" name="object 4"/>
            <p:cNvSpPr/>
            <p:nvPr/>
          </p:nvSpPr>
          <p:spPr>
            <a:xfrm>
              <a:off x="85343" y="123444"/>
              <a:ext cx="6678295" cy="1615440"/>
            </a:xfrm>
            <a:custGeom>
              <a:avLst/>
              <a:gdLst/>
              <a:ahLst/>
              <a:cxnLst/>
              <a:rect l="l" t="t" r="r" b="b"/>
              <a:pathLst>
                <a:path w="6678295" h="1615439">
                  <a:moveTo>
                    <a:pt x="0" y="1615440"/>
                  </a:moveTo>
                  <a:lnTo>
                    <a:pt x="6678168" y="1615440"/>
                  </a:lnTo>
                  <a:lnTo>
                    <a:pt x="6678168" y="0"/>
                  </a:lnTo>
                  <a:lnTo>
                    <a:pt x="0" y="0"/>
                  </a:lnTo>
                  <a:lnTo>
                    <a:pt x="0" y="1615440"/>
                  </a:lnTo>
                  <a:close/>
                </a:path>
              </a:pathLst>
            </a:custGeom>
            <a:ln w="9525">
              <a:solidFill>
                <a:srgbClr val="2E5496"/>
              </a:solidFill>
            </a:ln>
          </p:spPr>
          <p:txBody>
            <a:bodyPr wrap="square" lIns="0" tIns="0" rIns="0" bIns="0" rtlCol="0"/>
            <a:lstStyle/>
            <a:p>
              <a:endParaRPr>
                <a:solidFill>
                  <a:prstClr val="black"/>
                </a:solidFill>
              </a:endParaRPr>
            </a:p>
          </p:txBody>
        </p:sp>
      </p:grpSp>
      <p:sp>
        <p:nvSpPr>
          <p:cNvPr id="5" name="object 5"/>
          <p:cNvSpPr txBox="1"/>
          <p:nvPr/>
        </p:nvSpPr>
        <p:spPr>
          <a:xfrm>
            <a:off x="163779" y="151257"/>
            <a:ext cx="6523355" cy="1854200"/>
          </a:xfrm>
          <a:prstGeom prst="rect">
            <a:avLst/>
          </a:prstGeom>
        </p:spPr>
        <p:txBody>
          <a:bodyPr vert="horz" wrap="square" lIns="0" tIns="12700" rIns="0" bIns="0" rtlCol="0">
            <a:spAutoFit/>
          </a:bodyPr>
          <a:lstStyle/>
          <a:p>
            <a:pPr marL="12700" marR="5080" algn="just">
              <a:spcBef>
                <a:spcPts val="100"/>
              </a:spcBef>
            </a:pPr>
            <a:r>
              <a:rPr sz="1100" b="1" spc="-5" dirty="0" err="1" smtClean="0">
                <a:solidFill>
                  <a:prstClr val="black"/>
                </a:solidFill>
                <a:latin typeface="Times New Roman"/>
                <a:cs typeface="Times New Roman"/>
              </a:rPr>
              <a:t>Антитеза</a:t>
            </a:r>
            <a:r>
              <a:rPr sz="1100" b="1" spc="-5" dirty="0" smtClean="0">
                <a:solidFill>
                  <a:prstClr val="black"/>
                </a:solidFill>
                <a:latin typeface="Times New Roman"/>
                <a:cs typeface="Times New Roman"/>
              </a:rPr>
              <a:t> </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противопоставление</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различных</a:t>
            </a:r>
            <a:r>
              <a:rPr sz="1100" spc="-5" dirty="0" smtClean="0">
                <a:solidFill>
                  <a:prstClr val="black"/>
                </a:solidFill>
                <a:latin typeface="Times New Roman"/>
                <a:cs typeface="Times New Roman"/>
              </a:rPr>
              <a:t> </a:t>
            </a:r>
            <a:r>
              <a:rPr sz="1100" spc="-10" dirty="0" err="1" smtClean="0">
                <a:solidFill>
                  <a:prstClr val="black"/>
                </a:solidFill>
                <a:latin typeface="Times New Roman"/>
                <a:cs typeface="Times New Roman"/>
              </a:rPr>
              <a:t>понятий</a:t>
            </a:r>
            <a:r>
              <a:rPr sz="1100" spc="-1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или</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явлений</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постановка</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рядом</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противоположных</a:t>
            </a:r>
            <a:r>
              <a:rPr sz="1100" spc="-5" dirty="0" smtClean="0">
                <a:solidFill>
                  <a:prstClr val="black"/>
                </a:solidFill>
                <a:latin typeface="Times New Roman"/>
                <a:cs typeface="Times New Roman"/>
              </a:rPr>
              <a:t> </a:t>
            </a:r>
            <a:r>
              <a:rPr sz="1100" spc="-15" dirty="0" err="1" smtClean="0">
                <a:solidFill>
                  <a:prstClr val="black"/>
                </a:solidFill>
                <a:latin typeface="Times New Roman"/>
                <a:cs typeface="Times New Roman"/>
              </a:rPr>
              <a:t>по</a:t>
            </a:r>
            <a:r>
              <a:rPr sz="1100" spc="-15" dirty="0" smtClean="0">
                <a:solidFill>
                  <a:prstClr val="black"/>
                </a:solidFill>
                <a:latin typeface="Times New Roman"/>
                <a:cs typeface="Times New Roman"/>
              </a:rPr>
              <a:t> </a:t>
            </a:r>
            <a:r>
              <a:rPr sz="1100" spc="-1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значению</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слов</a:t>
            </a:r>
            <a:r>
              <a:rPr sz="1100" spc="-5" dirty="0" smtClean="0">
                <a:solidFill>
                  <a:prstClr val="black"/>
                </a:solidFill>
                <a:latin typeface="Times New Roman"/>
                <a:cs typeface="Times New Roman"/>
              </a:rPr>
              <a:t>;</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бывает</a:t>
            </a:r>
            <a:r>
              <a:rPr sz="1100" dirty="0" smtClean="0">
                <a:solidFill>
                  <a:prstClr val="black"/>
                </a:solidFill>
                <a:latin typeface="Times New Roman"/>
                <a:cs typeface="Times New Roman"/>
              </a:rPr>
              <a:t> </a:t>
            </a:r>
            <a:r>
              <a:rPr sz="1100" dirty="0" err="1" smtClean="0">
                <a:solidFill>
                  <a:prstClr val="black"/>
                </a:solidFill>
                <a:latin typeface="Times New Roman"/>
                <a:cs typeface="Times New Roman"/>
              </a:rPr>
              <a:t>словесная</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или</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стилистическая</a:t>
            </a:r>
            <a:r>
              <a:rPr sz="1100" spc="-5" dirty="0" smtClean="0">
                <a:solidFill>
                  <a:prstClr val="black"/>
                </a:solidFill>
                <a:latin typeface="Times New Roman"/>
                <a:cs typeface="Times New Roman"/>
              </a:rPr>
              <a:t>,</a:t>
            </a:r>
            <a:r>
              <a:rPr sz="1100" dirty="0" smtClean="0">
                <a:solidFill>
                  <a:prstClr val="black"/>
                </a:solidFill>
                <a:latin typeface="Times New Roman"/>
                <a:cs typeface="Times New Roman"/>
              </a:rPr>
              <a:t> </a:t>
            </a:r>
            <a:r>
              <a:rPr sz="1100" dirty="0" err="1" smtClean="0">
                <a:solidFill>
                  <a:prstClr val="black"/>
                </a:solidFill>
                <a:latin typeface="Times New Roman"/>
                <a:cs typeface="Times New Roman"/>
              </a:rPr>
              <a:t>образная</a:t>
            </a:r>
            <a:r>
              <a:rPr sz="1100" dirty="0" smtClean="0">
                <a:solidFill>
                  <a:prstClr val="black"/>
                </a:solidFill>
                <a:latin typeface="Times New Roman"/>
                <a:cs typeface="Times New Roman"/>
              </a:rPr>
              <a:t>,</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композиционная</a:t>
            </a:r>
            <a:r>
              <a:rPr sz="1100" spc="-5" dirty="0" smtClean="0">
                <a:solidFill>
                  <a:prstClr val="black"/>
                </a:solidFill>
                <a:latin typeface="Times New Roman"/>
                <a:cs typeface="Times New Roman"/>
              </a:rPr>
              <a:t>,</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фактически</a:t>
            </a:r>
            <a:r>
              <a:rPr sz="1100" spc="-5" dirty="0" smtClean="0">
                <a:solidFill>
                  <a:prstClr val="black"/>
                </a:solidFill>
                <a:latin typeface="Times New Roman"/>
                <a:cs typeface="Times New Roman"/>
              </a:rPr>
              <a:t> </a:t>
            </a:r>
            <a:r>
              <a:rPr sz="1100" dirty="0" smtClean="0">
                <a:solidFill>
                  <a:prstClr val="black"/>
                </a:solidFill>
                <a:latin typeface="Times New Roman"/>
                <a:cs typeface="Times New Roman"/>
              </a:rPr>
              <a:t> </a:t>
            </a:r>
            <a:r>
              <a:rPr sz="1100" dirty="0" err="1" smtClean="0">
                <a:solidFill>
                  <a:prstClr val="black"/>
                </a:solidFill>
                <a:latin typeface="Times New Roman"/>
                <a:cs typeface="Times New Roman"/>
              </a:rPr>
              <a:t>содержательная</a:t>
            </a:r>
            <a:r>
              <a:rPr sz="1100" dirty="0" smtClean="0">
                <a:solidFill>
                  <a:prstClr val="black"/>
                </a:solidFill>
                <a:latin typeface="Times New Roman"/>
                <a:cs typeface="Times New Roman"/>
              </a:rPr>
              <a:t>;</a:t>
            </a:r>
            <a:r>
              <a:rPr sz="1100" spc="-4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иногда</a:t>
            </a:r>
            <a:r>
              <a:rPr sz="1100" spc="-2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по</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принципу</a:t>
            </a:r>
            <a:r>
              <a:rPr sz="1100" spc="5" dirty="0" smtClean="0">
                <a:solidFill>
                  <a:prstClr val="black"/>
                </a:solidFill>
                <a:latin typeface="Times New Roman"/>
                <a:cs typeface="Times New Roman"/>
              </a:rPr>
              <a:t> </a:t>
            </a:r>
            <a:r>
              <a:rPr sz="1100" dirty="0" err="1" smtClean="0">
                <a:solidFill>
                  <a:prstClr val="black"/>
                </a:solidFill>
                <a:latin typeface="Times New Roman"/>
                <a:cs typeface="Times New Roman"/>
              </a:rPr>
              <a:t>антитезы</a:t>
            </a:r>
            <a:r>
              <a:rPr sz="1100" spc="-25" dirty="0" smtClean="0">
                <a:solidFill>
                  <a:prstClr val="black"/>
                </a:solidFill>
                <a:latin typeface="Times New Roman"/>
                <a:cs typeface="Times New Roman"/>
              </a:rPr>
              <a:t> </a:t>
            </a:r>
            <a:r>
              <a:rPr sz="1100" dirty="0" err="1" smtClean="0">
                <a:solidFill>
                  <a:prstClr val="black"/>
                </a:solidFill>
                <a:latin typeface="Times New Roman"/>
                <a:cs typeface="Times New Roman"/>
              </a:rPr>
              <a:t>может</a:t>
            </a:r>
            <a:r>
              <a:rPr sz="1100" spc="-10" dirty="0" smtClean="0">
                <a:solidFill>
                  <a:prstClr val="black"/>
                </a:solidFill>
                <a:latin typeface="Times New Roman"/>
                <a:cs typeface="Times New Roman"/>
              </a:rPr>
              <a:t> </a:t>
            </a:r>
            <a:r>
              <a:rPr sz="1100" dirty="0" err="1" smtClean="0">
                <a:solidFill>
                  <a:prstClr val="black"/>
                </a:solidFill>
                <a:latin typeface="Times New Roman"/>
                <a:cs typeface="Times New Roman"/>
              </a:rPr>
              <a:t>быть</a:t>
            </a:r>
            <a:r>
              <a:rPr sz="1100" spc="-2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построено</a:t>
            </a:r>
            <a:r>
              <a:rPr sz="1100" spc="-2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всё</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произведение</a:t>
            </a:r>
            <a:r>
              <a:rPr sz="1100" spc="-5" dirty="0" smtClean="0">
                <a:solidFill>
                  <a:prstClr val="black"/>
                </a:solidFill>
                <a:latin typeface="Times New Roman"/>
                <a:cs typeface="Times New Roman"/>
              </a:rPr>
              <a:t>.</a:t>
            </a:r>
            <a:endParaRPr sz="1100" dirty="0" smtClean="0">
              <a:solidFill>
                <a:prstClr val="black"/>
              </a:solidFill>
              <a:latin typeface="Times New Roman"/>
              <a:cs typeface="Times New Roman"/>
            </a:endParaRPr>
          </a:p>
          <a:p>
            <a:pPr marL="12700" marR="5080" algn="just"/>
            <a:r>
              <a:rPr sz="1100" b="1" spc="-5" dirty="0" err="1" smtClean="0">
                <a:solidFill>
                  <a:prstClr val="black"/>
                </a:solidFill>
                <a:latin typeface="Times New Roman"/>
                <a:cs typeface="Times New Roman"/>
              </a:rPr>
              <a:t>Сравнительная</a:t>
            </a:r>
            <a:r>
              <a:rPr sz="1100" b="1" dirty="0" smtClean="0">
                <a:solidFill>
                  <a:prstClr val="black"/>
                </a:solidFill>
                <a:latin typeface="Times New Roman"/>
                <a:cs typeface="Times New Roman"/>
              </a:rPr>
              <a:t> </a:t>
            </a:r>
            <a:r>
              <a:rPr sz="1100" b="1" spc="-5" dirty="0" err="1" smtClean="0">
                <a:solidFill>
                  <a:prstClr val="black"/>
                </a:solidFill>
                <a:latin typeface="Times New Roman"/>
                <a:cs typeface="Times New Roman"/>
              </a:rPr>
              <a:t>характеристика</a:t>
            </a:r>
            <a:r>
              <a:rPr sz="1100" b="1"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героев</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литературного</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произведения</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так</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же</a:t>
            </a:r>
            <a:r>
              <a:rPr sz="1100" spc="-5" dirty="0" smtClean="0">
                <a:solidFill>
                  <a:prstClr val="black"/>
                </a:solidFill>
                <a:latin typeface="Times New Roman"/>
                <a:cs typeface="Times New Roman"/>
              </a:rPr>
              <a:t>,</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как</a:t>
            </a:r>
            <a:r>
              <a:rPr sz="1100" dirty="0" smtClean="0">
                <a:solidFill>
                  <a:prstClr val="black"/>
                </a:solidFill>
                <a:latin typeface="Times New Roman"/>
                <a:cs typeface="Times New Roman"/>
              </a:rPr>
              <a:t> и</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характеристика</a:t>
            </a:r>
            <a:r>
              <a:rPr sz="1100" spc="-5" dirty="0" smtClean="0">
                <a:solidFill>
                  <a:prstClr val="black"/>
                </a:solidFill>
                <a:latin typeface="Times New Roman"/>
                <a:cs typeface="Times New Roman"/>
              </a:rPr>
              <a:t> </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индивидуальная</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включает</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описание</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портрета</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черт</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характера</a:t>
            </a:r>
            <a:r>
              <a:rPr sz="1100" spc="-5" dirty="0" smtClean="0">
                <a:solidFill>
                  <a:prstClr val="black"/>
                </a:solidFill>
                <a:latin typeface="Times New Roman"/>
                <a:cs typeface="Times New Roman"/>
              </a:rPr>
              <a:t> </a:t>
            </a:r>
            <a:r>
              <a:rPr sz="1100" dirty="0" err="1" smtClean="0">
                <a:solidFill>
                  <a:prstClr val="black"/>
                </a:solidFill>
                <a:latin typeface="Times New Roman"/>
                <a:cs typeface="Times New Roman"/>
              </a:rPr>
              <a:t>героев</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но</a:t>
            </a:r>
            <a:r>
              <a:rPr sz="1100" spc="-5" dirty="0" smtClean="0">
                <a:solidFill>
                  <a:prstClr val="black"/>
                </a:solidFill>
                <a:latin typeface="Times New Roman"/>
                <a:cs typeface="Times New Roman"/>
              </a:rPr>
              <a:t> </a:t>
            </a:r>
            <a:r>
              <a:rPr sz="1100" dirty="0" smtClean="0">
                <a:solidFill>
                  <a:prstClr val="black"/>
                </a:solidFill>
                <a:latin typeface="Times New Roman"/>
                <a:cs typeface="Times New Roman"/>
              </a:rPr>
              <a:t>в </a:t>
            </a:r>
            <a:r>
              <a:rPr sz="1100" spc="-5" dirty="0" err="1" smtClean="0">
                <a:solidFill>
                  <a:prstClr val="black"/>
                </a:solidFill>
                <a:latin typeface="Times New Roman"/>
                <a:cs typeface="Times New Roman"/>
              </a:rPr>
              <a:t>данном</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случае</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эти</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черты</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могут</a:t>
            </a:r>
            <a:r>
              <a:rPr sz="1100" spc="-5" dirty="0" smtClean="0">
                <a:solidFill>
                  <a:prstClr val="black"/>
                </a:solidFill>
                <a:latin typeface="Times New Roman"/>
                <a:cs typeface="Times New Roman"/>
              </a:rPr>
              <a:t> </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сравниваться</a:t>
            </a:r>
            <a:r>
              <a:rPr sz="1100" spc="-1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по</a:t>
            </a:r>
            <a:r>
              <a:rPr sz="1100" spc="-1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различным</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основаниям</a:t>
            </a:r>
            <a:r>
              <a:rPr sz="1100" spc="-5" dirty="0" smtClean="0">
                <a:solidFill>
                  <a:prstClr val="black"/>
                </a:solidFill>
                <a:latin typeface="Times New Roman"/>
                <a:cs typeface="Times New Roman"/>
              </a:rPr>
              <a:t>:</a:t>
            </a:r>
            <a:r>
              <a:rPr sz="1100" spc="-2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по</a:t>
            </a:r>
            <a:r>
              <a:rPr sz="1100" spc="5" dirty="0" smtClean="0">
                <a:solidFill>
                  <a:prstClr val="black"/>
                </a:solidFill>
                <a:latin typeface="Times New Roman"/>
                <a:cs typeface="Times New Roman"/>
              </a:rPr>
              <a:t> </a:t>
            </a:r>
            <a:r>
              <a:rPr sz="1100" dirty="0" err="1" smtClean="0">
                <a:solidFill>
                  <a:prstClr val="black"/>
                </a:solidFill>
                <a:latin typeface="Times New Roman"/>
                <a:cs typeface="Times New Roman"/>
              </a:rPr>
              <a:t>степени</a:t>
            </a:r>
            <a:r>
              <a:rPr sz="1100" spc="-30" dirty="0" smtClean="0">
                <a:solidFill>
                  <a:prstClr val="black"/>
                </a:solidFill>
                <a:latin typeface="Times New Roman"/>
                <a:cs typeface="Times New Roman"/>
              </a:rPr>
              <a:t> </a:t>
            </a:r>
            <a:r>
              <a:rPr sz="1100" dirty="0" err="1" smtClean="0">
                <a:solidFill>
                  <a:prstClr val="black"/>
                </a:solidFill>
                <a:latin typeface="Times New Roman"/>
                <a:cs typeface="Times New Roman"/>
              </a:rPr>
              <a:t>сходства</a:t>
            </a:r>
            <a:r>
              <a:rPr sz="1100" dirty="0" smtClean="0">
                <a:solidFill>
                  <a:prstClr val="black"/>
                </a:solidFill>
                <a:latin typeface="Times New Roman"/>
                <a:cs typeface="Times New Roman"/>
              </a:rPr>
              <a:t>,</a:t>
            </a:r>
            <a:r>
              <a:rPr sz="1100" spc="-10" dirty="0" smtClean="0">
                <a:solidFill>
                  <a:prstClr val="black"/>
                </a:solidFill>
                <a:latin typeface="Times New Roman"/>
                <a:cs typeface="Times New Roman"/>
              </a:rPr>
              <a:t> </a:t>
            </a:r>
            <a:r>
              <a:rPr sz="1100" dirty="0" err="1" smtClean="0">
                <a:solidFill>
                  <a:prstClr val="black"/>
                </a:solidFill>
                <a:latin typeface="Times New Roman"/>
                <a:cs typeface="Times New Roman"/>
              </a:rPr>
              <a:t>отличию</a:t>
            </a:r>
            <a:r>
              <a:rPr sz="1100" dirty="0" smtClean="0">
                <a:solidFill>
                  <a:prstClr val="black"/>
                </a:solidFill>
                <a:latin typeface="Times New Roman"/>
                <a:cs typeface="Times New Roman"/>
              </a:rPr>
              <a:t>.</a:t>
            </a:r>
          </a:p>
          <a:p>
            <a:pPr marL="12700" marR="5715" algn="just">
              <a:spcBef>
                <a:spcPts val="5"/>
              </a:spcBef>
            </a:pPr>
            <a:r>
              <a:rPr sz="1100" b="1" spc="-5" dirty="0" err="1" smtClean="0">
                <a:solidFill>
                  <a:prstClr val="black"/>
                </a:solidFill>
                <a:latin typeface="Times New Roman"/>
                <a:cs typeface="Times New Roman"/>
              </a:rPr>
              <a:t>Эпизод</a:t>
            </a:r>
            <a:r>
              <a:rPr sz="1100" b="1" spc="-5" dirty="0" smtClean="0">
                <a:solidFill>
                  <a:prstClr val="black"/>
                </a:solidFill>
                <a:latin typeface="Times New Roman"/>
                <a:cs typeface="Times New Roman"/>
              </a:rPr>
              <a:t> </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небольшая</a:t>
            </a:r>
            <a:r>
              <a:rPr sz="1100" spc="-5" dirty="0" smtClean="0">
                <a:solidFill>
                  <a:prstClr val="black"/>
                </a:solidFill>
                <a:latin typeface="Times New Roman"/>
                <a:cs typeface="Times New Roman"/>
              </a:rPr>
              <a:t> </a:t>
            </a:r>
            <a:r>
              <a:rPr sz="1100" dirty="0" smtClean="0">
                <a:solidFill>
                  <a:prstClr val="black"/>
                </a:solidFill>
                <a:latin typeface="Times New Roman"/>
                <a:cs typeface="Times New Roman"/>
              </a:rPr>
              <a:t>и </a:t>
            </a:r>
            <a:r>
              <a:rPr sz="1100" spc="-5" dirty="0" err="1" smtClean="0">
                <a:solidFill>
                  <a:prstClr val="black"/>
                </a:solidFill>
                <a:latin typeface="Times New Roman"/>
                <a:cs typeface="Times New Roman"/>
              </a:rPr>
              <a:t>относительно</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самостоятельная</a:t>
            </a:r>
            <a:r>
              <a:rPr sz="1100" spc="-5" dirty="0" smtClean="0">
                <a:solidFill>
                  <a:prstClr val="black"/>
                </a:solidFill>
                <a:latin typeface="Times New Roman"/>
                <a:cs typeface="Times New Roman"/>
              </a:rPr>
              <a:t> </a:t>
            </a:r>
            <a:r>
              <a:rPr sz="1100" spc="-10" dirty="0" err="1" smtClean="0">
                <a:solidFill>
                  <a:prstClr val="black"/>
                </a:solidFill>
                <a:latin typeface="Times New Roman"/>
                <a:cs typeface="Times New Roman"/>
              </a:rPr>
              <a:t>часть</a:t>
            </a:r>
            <a:r>
              <a:rPr sz="1100" spc="-1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литературно-художественного</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произведения</a:t>
            </a:r>
            <a:r>
              <a:rPr sz="1100" spc="-5" dirty="0" smtClean="0">
                <a:solidFill>
                  <a:prstClr val="black"/>
                </a:solidFill>
                <a:latin typeface="Times New Roman"/>
                <a:cs typeface="Times New Roman"/>
              </a:rPr>
              <a:t>, </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фиксирующая</a:t>
            </a:r>
            <a:r>
              <a:rPr sz="1100" spc="-5" dirty="0" smtClean="0">
                <a:solidFill>
                  <a:prstClr val="black"/>
                </a:solidFill>
                <a:latin typeface="Times New Roman"/>
                <a:cs typeface="Times New Roman"/>
              </a:rPr>
              <a:t> </a:t>
            </a:r>
            <a:r>
              <a:rPr sz="1100" dirty="0" err="1" smtClean="0">
                <a:solidFill>
                  <a:prstClr val="black"/>
                </a:solidFill>
                <a:latin typeface="Times New Roman"/>
                <a:cs typeface="Times New Roman"/>
              </a:rPr>
              <a:t>один</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законченный</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момент</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действия</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происходящего</a:t>
            </a:r>
            <a:r>
              <a:rPr sz="1100" spc="-5" dirty="0" smtClean="0">
                <a:solidFill>
                  <a:prstClr val="black"/>
                </a:solidFill>
                <a:latin typeface="Times New Roman"/>
                <a:cs typeface="Times New Roman"/>
              </a:rPr>
              <a:t> </a:t>
            </a:r>
            <a:r>
              <a:rPr sz="1100" dirty="0" err="1" smtClean="0">
                <a:solidFill>
                  <a:prstClr val="black"/>
                </a:solidFill>
                <a:latin typeface="Times New Roman"/>
                <a:cs typeface="Times New Roman"/>
              </a:rPr>
              <a:t>между</a:t>
            </a:r>
            <a:r>
              <a:rPr sz="1100" dirty="0" smtClean="0">
                <a:solidFill>
                  <a:prstClr val="black"/>
                </a:solidFill>
                <a:latin typeface="Times New Roman"/>
                <a:cs typeface="Times New Roman"/>
              </a:rPr>
              <a:t> </a:t>
            </a:r>
            <a:r>
              <a:rPr sz="1100" dirty="0" err="1" smtClean="0">
                <a:solidFill>
                  <a:prstClr val="black"/>
                </a:solidFill>
                <a:latin typeface="Times New Roman"/>
                <a:cs typeface="Times New Roman"/>
              </a:rPr>
              <a:t>двумя</a:t>
            </a:r>
            <a:r>
              <a:rPr sz="1100" dirty="0" smtClean="0">
                <a:solidFill>
                  <a:prstClr val="black"/>
                </a:solidFill>
                <a:latin typeface="Times New Roman"/>
                <a:cs typeface="Times New Roman"/>
              </a:rPr>
              <a:t> и </a:t>
            </a:r>
            <a:r>
              <a:rPr sz="1100" dirty="0" err="1" smtClean="0">
                <a:solidFill>
                  <a:prstClr val="black"/>
                </a:solidFill>
                <a:latin typeface="Times New Roman"/>
                <a:cs typeface="Times New Roman"/>
              </a:rPr>
              <a:t>более</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персонажами</a:t>
            </a:r>
            <a:r>
              <a:rPr sz="1100" spc="-5" dirty="0" smtClean="0">
                <a:solidFill>
                  <a:prstClr val="black"/>
                </a:solidFill>
                <a:latin typeface="Times New Roman"/>
                <a:cs typeface="Times New Roman"/>
              </a:rPr>
              <a:t> </a:t>
            </a:r>
            <a:r>
              <a:rPr sz="1100" dirty="0" smtClean="0">
                <a:solidFill>
                  <a:prstClr val="black"/>
                </a:solidFill>
                <a:latin typeface="Times New Roman"/>
                <a:cs typeface="Times New Roman"/>
              </a:rPr>
              <a:t>в </a:t>
            </a:r>
            <a:r>
              <a:rPr sz="1100" spc="5" dirty="0" smtClean="0">
                <a:solidFill>
                  <a:prstClr val="black"/>
                </a:solidFill>
                <a:latin typeface="Times New Roman"/>
                <a:cs typeface="Times New Roman"/>
              </a:rPr>
              <a:t> </a:t>
            </a:r>
            <a:r>
              <a:rPr sz="1100" dirty="0" err="1" smtClean="0">
                <a:solidFill>
                  <a:prstClr val="black"/>
                </a:solidFill>
                <a:latin typeface="Times New Roman"/>
                <a:cs typeface="Times New Roman"/>
              </a:rPr>
              <a:t>одном</a:t>
            </a:r>
            <a:r>
              <a:rPr sz="1100" dirty="0" smtClean="0">
                <a:solidFill>
                  <a:prstClr val="black"/>
                </a:solidFill>
                <a:latin typeface="Times New Roman"/>
                <a:cs typeface="Times New Roman"/>
              </a:rPr>
              <a:t> </a:t>
            </a:r>
            <a:r>
              <a:rPr sz="1100" dirty="0" err="1" smtClean="0">
                <a:solidFill>
                  <a:prstClr val="black"/>
                </a:solidFill>
                <a:latin typeface="Times New Roman"/>
                <a:cs typeface="Times New Roman"/>
              </a:rPr>
              <a:t>месте</a:t>
            </a:r>
            <a:r>
              <a:rPr sz="1100" spc="-25" dirty="0" smtClean="0">
                <a:solidFill>
                  <a:prstClr val="black"/>
                </a:solidFill>
                <a:latin typeface="Times New Roman"/>
                <a:cs typeface="Times New Roman"/>
              </a:rPr>
              <a:t> </a:t>
            </a:r>
            <a:r>
              <a:rPr sz="1100" dirty="0" smtClean="0">
                <a:solidFill>
                  <a:prstClr val="black"/>
                </a:solidFill>
                <a:latin typeface="Times New Roman"/>
                <a:cs typeface="Times New Roman"/>
              </a:rPr>
              <a:t>и</a:t>
            </a:r>
            <a:r>
              <a:rPr sz="1100" spc="-5"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на</a:t>
            </a:r>
            <a:r>
              <a:rPr sz="110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протяжении</a:t>
            </a:r>
            <a:r>
              <a:rPr sz="1100" spc="-25" dirty="0" smtClean="0">
                <a:solidFill>
                  <a:prstClr val="black"/>
                </a:solidFill>
                <a:latin typeface="Times New Roman"/>
                <a:cs typeface="Times New Roman"/>
              </a:rPr>
              <a:t> </a:t>
            </a:r>
            <a:r>
              <a:rPr sz="1100" dirty="0" err="1" smtClean="0">
                <a:solidFill>
                  <a:prstClr val="black"/>
                </a:solidFill>
                <a:latin typeface="Times New Roman"/>
                <a:cs typeface="Times New Roman"/>
              </a:rPr>
              <a:t>ограниченного</a:t>
            </a:r>
            <a:r>
              <a:rPr sz="1100" spc="-35" dirty="0" smtClean="0">
                <a:solidFill>
                  <a:prstClr val="black"/>
                </a:solidFill>
                <a:latin typeface="Times New Roman"/>
                <a:cs typeface="Times New Roman"/>
              </a:rPr>
              <a:t> </a:t>
            </a:r>
            <a:r>
              <a:rPr sz="1100" dirty="0" err="1" smtClean="0">
                <a:solidFill>
                  <a:prstClr val="black"/>
                </a:solidFill>
                <a:latin typeface="Times New Roman"/>
                <a:cs typeface="Times New Roman"/>
              </a:rPr>
              <a:t>временного</a:t>
            </a:r>
            <a:r>
              <a:rPr sz="1100" spc="-10" dirty="0" smtClean="0">
                <a:solidFill>
                  <a:prstClr val="black"/>
                </a:solidFill>
                <a:latin typeface="Times New Roman"/>
                <a:cs typeface="Times New Roman"/>
              </a:rPr>
              <a:t> </a:t>
            </a:r>
            <a:r>
              <a:rPr sz="1100" spc="-5" dirty="0" err="1" smtClean="0">
                <a:solidFill>
                  <a:prstClr val="black"/>
                </a:solidFill>
                <a:latin typeface="Times New Roman"/>
                <a:cs typeface="Times New Roman"/>
              </a:rPr>
              <a:t>промежутка</a:t>
            </a:r>
            <a:r>
              <a:rPr sz="1100" spc="-5" dirty="0" smtClean="0">
                <a:solidFill>
                  <a:prstClr val="black"/>
                </a:solidFill>
                <a:latin typeface="Times New Roman"/>
                <a:cs typeface="Times New Roman"/>
              </a:rPr>
              <a:t>.</a:t>
            </a:r>
            <a:endParaRPr sz="1100" dirty="0" smtClean="0">
              <a:solidFill>
                <a:prstClr val="black"/>
              </a:solidFill>
              <a:latin typeface="Times New Roman"/>
              <a:cs typeface="Times New Roman"/>
            </a:endParaRPr>
          </a:p>
          <a:p>
            <a:pPr marL="21590" algn="ctr">
              <a:spcBef>
                <a:spcPts val="830"/>
              </a:spcBef>
            </a:pPr>
            <a:r>
              <a:rPr sz="1400" b="1" spc="-5" dirty="0" err="1" smtClean="0">
                <a:solidFill>
                  <a:prstClr val="black"/>
                </a:solidFill>
                <a:latin typeface="Times New Roman"/>
                <a:cs typeface="Times New Roman"/>
              </a:rPr>
              <a:t>Сравнительная</a:t>
            </a:r>
            <a:r>
              <a:rPr sz="1400" b="1" spc="-5" dirty="0" smtClean="0">
                <a:solidFill>
                  <a:prstClr val="black"/>
                </a:solidFill>
                <a:latin typeface="Times New Roman"/>
                <a:cs typeface="Times New Roman"/>
              </a:rPr>
              <a:t> </a:t>
            </a:r>
            <a:r>
              <a:rPr sz="1400" b="1" spc="-5" dirty="0">
                <a:solidFill>
                  <a:prstClr val="black"/>
                </a:solidFill>
                <a:latin typeface="Times New Roman"/>
                <a:cs typeface="Times New Roman"/>
              </a:rPr>
              <a:t>характеристика </a:t>
            </a:r>
            <a:r>
              <a:rPr sz="1400" b="1" spc="-15" dirty="0">
                <a:solidFill>
                  <a:prstClr val="black"/>
                </a:solidFill>
                <a:latin typeface="Times New Roman"/>
                <a:cs typeface="Times New Roman"/>
              </a:rPr>
              <a:t>Кутузова</a:t>
            </a:r>
            <a:r>
              <a:rPr sz="1400" b="1" spc="-25" dirty="0">
                <a:solidFill>
                  <a:prstClr val="black"/>
                </a:solidFill>
                <a:latin typeface="Times New Roman"/>
                <a:cs typeface="Times New Roman"/>
              </a:rPr>
              <a:t> </a:t>
            </a:r>
            <a:r>
              <a:rPr sz="1400" b="1" dirty="0">
                <a:solidFill>
                  <a:prstClr val="black"/>
                </a:solidFill>
                <a:latin typeface="Times New Roman"/>
                <a:cs typeface="Times New Roman"/>
              </a:rPr>
              <a:t>и</a:t>
            </a:r>
            <a:r>
              <a:rPr sz="1400" b="1" spc="15" dirty="0">
                <a:solidFill>
                  <a:prstClr val="black"/>
                </a:solidFill>
                <a:latin typeface="Times New Roman"/>
                <a:cs typeface="Times New Roman"/>
              </a:rPr>
              <a:t> </a:t>
            </a:r>
            <a:r>
              <a:rPr sz="1400" b="1" spc="-5" dirty="0" err="1" smtClean="0">
                <a:solidFill>
                  <a:prstClr val="black"/>
                </a:solidFill>
                <a:latin typeface="Times New Roman"/>
                <a:cs typeface="Times New Roman"/>
              </a:rPr>
              <a:t>Наполеона</a:t>
            </a:r>
            <a:endParaRPr sz="1400" dirty="0">
              <a:solidFill>
                <a:prstClr val="black"/>
              </a:solidFill>
              <a:latin typeface="Times New Roman"/>
              <a:cs typeface="Times New Roman"/>
            </a:endParaRPr>
          </a:p>
        </p:txBody>
      </p:sp>
      <p:graphicFrame>
        <p:nvGraphicFramePr>
          <p:cNvPr id="6" name="object 6"/>
          <p:cNvGraphicFramePr>
            <a:graphicFrameLocks noGrp="1"/>
          </p:cNvGraphicFramePr>
          <p:nvPr>
            <p:extLst/>
          </p:nvPr>
        </p:nvGraphicFramePr>
        <p:xfrm>
          <a:off x="197345" y="2125598"/>
          <a:ext cx="6440805" cy="7515730"/>
        </p:xfrm>
        <a:graphic>
          <a:graphicData uri="http://schemas.openxmlformats.org/drawingml/2006/table">
            <a:tbl>
              <a:tblPr firstRow="1" bandRow="1">
                <a:tableStyleId>{2D5ABB26-0587-4C30-8999-92F81FD0307C}</a:tableStyleId>
              </a:tblPr>
              <a:tblGrid>
                <a:gridCol w="2146935"/>
                <a:gridCol w="2146935"/>
                <a:gridCol w="2146935"/>
              </a:tblGrid>
              <a:tr h="490093">
                <a:tc>
                  <a:txBody>
                    <a:bodyPr/>
                    <a:lstStyle/>
                    <a:p>
                      <a:pPr>
                        <a:lnSpc>
                          <a:spcPct val="100000"/>
                        </a:lnSpc>
                      </a:pPr>
                      <a:endParaRPr sz="11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c>
                  <a:txBody>
                    <a:bodyPr/>
                    <a:lstStyle/>
                    <a:p>
                      <a:pPr marL="92075">
                        <a:lnSpc>
                          <a:spcPct val="100000"/>
                        </a:lnSpc>
                        <a:spcBef>
                          <a:spcPts val="325"/>
                        </a:spcBef>
                      </a:pPr>
                      <a:r>
                        <a:rPr sz="1200" b="1" spc="-10" dirty="0">
                          <a:latin typeface="Times New Roman"/>
                          <a:cs typeface="Times New Roman"/>
                        </a:rPr>
                        <a:t>Кутузов</a:t>
                      </a:r>
                      <a:endParaRPr sz="1200">
                        <a:latin typeface="Times New Roman"/>
                        <a:cs typeface="Times New Roman"/>
                      </a:endParaRPr>
                    </a:p>
                  </a:txBody>
                  <a:tcPr marL="0" marR="0" marT="41275"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c>
                  <a:txBody>
                    <a:bodyPr/>
                    <a:lstStyle/>
                    <a:p>
                      <a:pPr marL="92075">
                        <a:lnSpc>
                          <a:spcPct val="100000"/>
                        </a:lnSpc>
                        <a:spcBef>
                          <a:spcPts val="325"/>
                        </a:spcBef>
                      </a:pPr>
                      <a:r>
                        <a:rPr sz="1200" b="1" spc="-5" dirty="0">
                          <a:latin typeface="Times New Roman"/>
                          <a:cs typeface="Times New Roman"/>
                        </a:rPr>
                        <a:t>Наполеон</a:t>
                      </a:r>
                      <a:endParaRPr sz="1200">
                        <a:latin typeface="Times New Roman"/>
                        <a:cs typeface="Times New Roman"/>
                      </a:endParaRPr>
                    </a:p>
                  </a:txBody>
                  <a:tcPr marL="0" marR="0" marT="41275"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r>
              <a:tr h="1188719">
                <a:tc>
                  <a:txBody>
                    <a:bodyPr/>
                    <a:lstStyle/>
                    <a:p>
                      <a:pPr marL="91440">
                        <a:lnSpc>
                          <a:spcPct val="100000"/>
                        </a:lnSpc>
                        <a:spcBef>
                          <a:spcPts val="325"/>
                        </a:spcBef>
                      </a:pPr>
                      <a:r>
                        <a:rPr sz="1200" spc="-5" dirty="0">
                          <a:latin typeface="Times New Roman"/>
                          <a:cs typeface="Times New Roman"/>
                        </a:rPr>
                        <a:t>Характер</a:t>
                      </a:r>
                      <a:endParaRPr sz="1200" dirty="0">
                        <a:latin typeface="Times New Roman"/>
                        <a:cs typeface="Times New Roman"/>
                      </a:endParaRPr>
                    </a:p>
                  </a:txBody>
                  <a:tcPr marL="0" marR="0" marT="41275"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300" b="1" dirty="0" smtClean="0">
                          <a:latin typeface="Times New Roman" panose="02020603050405020304" pitchFamily="18" charset="0"/>
                          <a:cs typeface="Times New Roman" panose="02020603050405020304" pitchFamily="18" charset="0"/>
                        </a:rPr>
                        <a:t>Не превозносит своих заслуг и не выставляет напоказ, не скрывает своих чувств, искренний патриот</a:t>
                      </a:r>
                    </a:p>
                    <a:p>
                      <a:pPr>
                        <a:lnSpc>
                          <a:spcPct val="100000"/>
                        </a:lnSpc>
                      </a:pPr>
                      <a:endParaRPr sz="13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tx2">
                        <a:lumMod val="20000"/>
                        <a:lumOff val="80000"/>
                      </a:schemeClr>
                    </a:solidFill>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300" b="1" dirty="0" smtClean="0">
                          <a:latin typeface="Times New Roman" panose="02020603050405020304" pitchFamily="18" charset="0"/>
                          <a:cs typeface="Times New Roman" panose="02020603050405020304" pitchFamily="18" charset="0"/>
                        </a:rPr>
                        <a:t>Хвастливый, эгоистичный, жестокий и безразличный к окружающим, завоеватель, полон самолюбования</a:t>
                      </a:r>
                    </a:p>
                    <a:p>
                      <a:pPr>
                        <a:lnSpc>
                          <a:spcPct val="100000"/>
                        </a:lnSpc>
                      </a:pPr>
                      <a:endParaRPr sz="13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accent3">
                        <a:lumMod val="40000"/>
                        <a:lumOff val="60000"/>
                      </a:schemeClr>
                    </a:solidFill>
                  </a:tcPr>
                </a:tc>
              </a:tr>
              <a:tr h="1188720">
                <a:tc>
                  <a:txBody>
                    <a:bodyPr/>
                    <a:lstStyle/>
                    <a:p>
                      <a:pPr marL="91440">
                        <a:lnSpc>
                          <a:spcPct val="100000"/>
                        </a:lnSpc>
                        <a:spcBef>
                          <a:spcPts val="325"/>
                        </a:spcBef>
                      </a:pPr>
                      <a:r>
                        <a:rPr sz="1200" spc="-10" dirty="0">
                          <a:latin typeface="Times New Roman"/>
                          <a:cs typeface="Times New Roman"/>
                        </a:rPr>
                        <a:t>Поведение</a:t>
                      </a:r>
                      <a:endParaRPr sz="1200">
                        <a:latin typeface="Times New Roman"/>
                        <a:cs typeface="Times New Roman"/>
                      </a:endParaRPr>
                    </a:p>
                  </a:txBody>
                  <a:tcPr marL="0" marR="0" marT="41275"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300" b="1" dirty="0" smtClean="0">
                          <a:latin typeface="Times New Roman" panose="02020603050405020304" pitchFamily="18" charset="0"/>
                          <a:cs typeface="Times New Roman" panose="02020603050405020304" pitchFamily="18" charset="0"/>
                        </a:rPr>
                        <a:t>Всегда ясно и просто объясняется; не покидает солдат, участвует во всех ключевых сражениях</a:t>
                      </a:r>
                    </a:p>
                    <a:p>
                      <a:pPr>
                        <a:lnSpc>
                          <a:spcPct val="100000"/>
                        </a:lnSpc>
                      </a:pPr>
                      <a:endParaRPr sz="13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tx2">
                        <a:lumMod val="20000"/>
                        <a:lumOff val="80000"/>
                      </a:schemeClr>
                    </a:solidFill>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300" b="1" dirty="0" smtClean="0">
                          <a:latin typeface="Times New Roman" panose="02020603050405020304" pitchFamily="18" charset="0"/>
                          <a:cs typeface="Times New Roman" panose="02020603050405020304" pitchFamily="18" charset="0"/>
                        </a:rPr>
                        <a:t>Держится вдалеке от военных действий; накануне перед боем всегда произносит длинные пафосные речи</a:t>
                      </a:r>
                    </a:p>
                    <a:p>
                      <a:pPr>
                        <a:lnSpc>
                          <a:spcPct val="100000"/>
                        </a:lnSpc>
                      </a:pPr>
                      <a:endParaRPr sz="13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accent3">
                        <a:lumMod val="40000"/>
                        <a:lumOff val="60000"/>
                      </a:schemeClr>
                    </a:solidFill>
                  </a:tcPr>
                </a:tc>
              </a:tr>
              <a:tr h="1005839">
                <a:tc>
                  <a:txBody>
                    <a:bodyPr/>
                    <a:lstStyle/>
                    <a:p>
                      <a:pPr marL="91440">
                        <a:lnSpc>
                          <a:spcPct val="100000"/>
                        </a:lnSpc>
                        <a:spcBef>
                          <a:spcPts val="330"/>
                        </a:spcBef>
                      </a:pPr>
                      <a:r>
                        <a:rPr sz="1200" spc="-5" dirty="0">
                          <a:latin typeface="Times New Roman"/>
                          <a:cs typeface="Times New Roman"/>
                        </a:rPr>
                        <a:t>Миссия</a:t>
                      </a:r>
                      <a:endParaRPr sz="1200">
                        <a:latin typeface="Times New Roman"/>
                        <a:cs typeface="Times New Roman"/>
                      </a:endParaRPr>
                    </a:p>
                  </a:txBody>
                  <a:tcPr marL="0" marR="0" marT="4191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c>
                  <a:txBody>
                    <a:bodyPr/>
                    <a:lstStyle/>
                    <a:p>
                      <a:pPr algn="ctr"/>
                      <a:r>
                        <a:rPr lang="ru-RU" sz="1600" b="1" dirty="0" smtClean="0">
                          <a:solidFill>
                            <a:prstClr val="black"/>
                          </a:solidFill>
                          <a:latin typeface="Times New Roman" panose="02020603050405020304" pitchFamily="18" charset="0"/>
                          <a:cs typeface="Times New Roman" panose="02020603050405020304" pitchFamily="18" charset="0"/>
                        </a:rPr>
                        <a:t>Спасение </a:t>
                      </a:r>
                    </a:p>
                    <a:p>
                      <a:pPr algn="ctr"/>
                      <a:r>
                        <a:rPr lang="ru-RU" sz="1600" b="1" dirty="0" smtClean="0">
                          <a:solidFill>
                            <a:prstClr val="black"/>
                          </a:solidFill>
                          <a:latin typeface="Times New Roman" panose="02020603050405020304" pitchFamily="18" charset="0"/>
                          <a:cs typeface="Times New Roman" panose="02020603050405020304" pitchFamily="18" charset="0"/>
                        </a:rPr>
                        <a:t>России</a:t>
                      </a:r>
                    </a:p>
                    <a:p>
                      <a:pPr algn="ctr"/>
                      <a:endParaRPr lang="ru-RU" sz="1600" b="1" dirty="0">
                        <a:solidFill>
                          <a:prstClr val="black"/>
                        </a:solidFill>
                        <a:latin typeface="Times New Roman" panose="02020603050405020304" pitchFamily="18" charset="0"/>
                        <a:cs typeface="Times New Roman" panose="02020603050405020304" pitchFamily="18" charset="0"/>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tx2">
                        <a:lumMod val="20000"/>
                        <a:lumOff val="80000"/>
                      </a:schemeClr>
                    </a:solidFill>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600" b="1" dirty="0" smtClean="0">
                          <a:solidFill>
                            <a:prstClr val="black"/>
                          </a:solidFill>
                          <a:latin typeface="Times New Roman" panose="02020603050405020304" pitchFamily="18" charset="0"/>
                          <a:cs typeface="Times New Roman" panose="02020603050405020304" pitchFamily="18" charset="0"/>
                        </a:rPr>
                        <a:t>Завоевать весь мир и сделать его столицей Парижа</a:t>
                      </a:r>
                    </a:p>
                    <a:p>
                      <a:pPr>
                        <a:lnSpc>
                          <a:spcPct val="100000"/>
                        </a:lnSpc>
                      </a:pPr>
                      <a:endParaRPr sz="16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accent3">
                        <a:lumMod val="40000"/>
                        <a:lumOff val="60000"/>
                      </a:schemeClr>
                    </a:solidFill>
                  </a:tcPr>
                </a:tc>
              </a:tr>
              <a:tr h="1188720">
                <a:tc>
                  <a:txBody>
                    <a:bodyPr/>
                    <a:lstStyle/>
                    <a:p>
                      <a:pPr marL="91440">
                        <a:lnSpc>
                          <a:spcPct val="100000"/>
                        </a:lnSpc>
                        <a:spcBef>
                          <a:spcPts val="330"/>
                        </a:spcBef>
                      </a:pPr>
                      <a:r>
                        <a:rPr sz="1200" spc="-10" dirty="0">
                          <a:latin typeface="Times New Roman"/>
                          <a:cs typeface="Times New Roman"/>
                        </a:rPr>
                        <a:t>Роль</a:t>
                      </a:r>
                      <a:r>
                        <a:rPr sz="1200" spc="-45" dirty="0">
                          <a:latin typeface="Times New Roman"/>
                          <a:cs typeface="Times New Roman"/>
                        </a:rPr>
                        <a:t> </a:t>
                      </a:r>
                      <a:r>
                        <a:rPr sz="1200" dirty="0">
                          <a:latin typeface="Times New Roman"/>
                          <a:cs typeface="Times New Roman"/>
                        </a:rPr>
                        <a:t>в</a:t>
                      </a:r>
                      <a:r>
                        <a:rPr sz="1200" spc="-25" dirty="0">
                          <a:latin typeface="Times New Roman"/>
                          <a:cs typeface="Times New Roman"/>
                        </a:rPr>
                        <a:t> </a:t>
                      </a:r>
                      <a:r>
                        <a:rPr sz="1200" spc="-5" dirty="0">
                          <a:latin typeface="Times New Roman"/>
                          <a:cs typeface="Times New Roman"/>
                        </a:rPr>
                        <a:t>истории</a:t>
                      </a:r>
                      <a:endParaRPr sz="1200" dirty="0">
                        <a:latin typeface="Times New Roman"/>
                        <a:cs typeface="Times New Roman"/>
                      </a:endParaRPr>
                    </a:p>
                  </a:txBody>
                  <a:tcPr marL="0" marR="0" marT="4191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600" b="1" dirty="0" smtClean="0">
                          <a:solidFill>
                            <a:prstClr val="black"/>
                          </a:solidFill>
                          <a:latin typeface="Times New Roman" panose="02020603050405020304" pitchFamily="18" charset="0"/>
                          <a:cs typeface="Times New Roman" panose="02020603050405020304" pitchFamily="18" charset="0"/>
                        </a:rPr>
                        <a:t>Считал, что от него ничего не зависит</a:t>
                      </a:r>
                    </a:p>
                    <a:p>
                      <a:pPr>
                        <a:lnSpc>
                          <a:spcPct val="100000"/>
                        </a:lnSpc>
                      </a:pPr>
                      <a:endParaRPr sz="16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tx2">
                        <a:lumMod val="20000"/>
                        <a:lumOff val="80000"/>
                      </a:schemeClr>
                    </a:solidFill>
                  </a:tcPr>
                </a:tc>
                <a:tc>
                  <a:txBody>
                    <a:bodyPr/>
                    <a:lstStyle/>
                    <a:p>
                      <a:pPr algn="ctr"/>
                      <a:r>
                        <a:rPr lang="ru-RU" sz="1600" b="1" dirty="0" smtClean="0">
                          <a:solidFill>
                            <a:prstClr val="black"/>
                          </a:solidFill>
                          <a:latin typeface="Times New Roman" panose="02020603050405020304" pitchFamily="18" charset="0"/>
                          <a:cs typeface="Times New Roman" panose="02020603050405020304" pitchFamily="18" charset="0"/>
                        </a:rPr>
                        <a:t>Считал себя</a:t>
                      </a:r>
                    </a:p>
                    <a:p>
                      <a:pPr algn="ctr"/>
                      <a:r>
                        <a:rPr lang="ru-RU" sz="1600" b="1" dirty="0" smtClean="0">
                          <a:solidFill>
                            <a:prstClr val="black"/>
                          </a:solidFill>
                          <a:latin typeface="Times New Roman" panose="02020603050405020304" pitchFamily="18" charset="0"/>
                          <a:cs typeface="Times New Roman" panose="02020603050405020304" pitchFamily="18" charset="0"/>
                        </a:rPr>
                        <a:t> благодетелем</a:t>
                      </a:r>
                      <a:endParaRPr lang="ru-RU" sz="1600" b="1" dirty="0">
                        <a:solidFill>
                          <a:prstClr val="black"/>
                        </a:solidFill>
                        <a:latin typeface="Times New Roman" panose="02020603050405020304" pitchFamily="18" charset="0"/>
                        <a:cs typeface="Times New Roman" panose="02020603050405020304" pitchFamily="18" charset="0"/>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accent3">
                        <a:lumMod val="40000"/>
                        <a:lumOff val="60000"/>
                      </a:schemeClr>
                    </a:solidFill>
                  </a:tcPr>
                </a:tc>
              </a:tr>
              <a:tr h="1371599">
                <a:tc>
                  <a:txBody>
                    <a:bodyPr/>
                    <a:lstStyle/>
                    <a:p>
                      <a:pPr marL="91440">
                        <a:lnSpc>
                          <a:spcPct val="100000"/>
                        </a:lnSpc>
                        <a:spcBef>
                          <a:spcPts val="330"/>
                        </a:spcBef>
                      </a:pPr>
                      <a:r>
                        <a:rPr sz="1200" spc="-5" dirty="0">
                          <a:latin typeface="Times New Roman"/>
                          <a:cs typeface="Times New Roman"/>
                        </a:rPr>
                        <a:t>Отношение</a:t>
                      </a:r>
                      <a:r>
                        <a:rPr sz="1200" spc="-35" dirty="0">
                          <a:latin typeface="Times New Roman"/>
                          <a:cs typeface="Times New Roman"/>
                        </a:rPr>
                        <a:t> </a:t>
                      </a:r>
                      <a:r>
                        <a:rPr sz="1200" dirty="0">
                          <a:latin typeface="Times New Roman"/>
                          <a:cs typeface="Times New Roman"/>
                        </a:rPr>
                        <a:t>к</a:t>
                      </a:r>
                      <a:r>
                        <a:rPr sz="1200" spc="-10" dirty="0">
                          <a:latin typeface="Times New Roman"/>
                          <a:cs typeface="Times New Roman"/>
                        </a:rPr>
                        <a:t> солдатам</a:t>
                      </a:r>
                      <a:endParaRPr sz="1200" dirty="0">
                        <a:latin typeface="Times New Roman"/>
                        <a:cs typeface="Times New Roman"/>
                      </a:endParaRPr>
                    </a:p>
                  </a:txBody>
                  <a:tcPr marL="0" marR="0" marT="4191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600" b="1" dirty="0" smtClean="0">
                          <a:solidFill>
                            <a:prstClr val="black"/>
                          </a:solidFill>
                          <a:latin typeface="Times New Roman" panose="02020603050405020304" pitchFamily="18" charset="0"/>
                          <a:cs typeface="Times New Roman" panose="02020603050405020304" pitchFamily="18" charset="0"/>
                        </a:rPr>
                        <a:t>Был ласков с солдатами, искренне заботился о них</a:t>
                      </a:r>
                    </a:p>
                    <a:p>
                      <a:pPr>
                        <a:lnSpc>
                          <a:spcPct val="100000"/>
                        </a:lnSpc>
                      </a:pPr>
                      <a:endParaRPr sz="16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tx2">
                        <a:lumMod val="20000"/>
                        <a:lumOff val="80000"/>
                      </a:schemeClr>
                    </a:solidFill>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600" b="1" dirty="0" smtClean="0">
                          <a:solidFill>
                            <a:prstClr val="black"/>
                          </a:solidFill>
                          <a:latin typeface="Times New Roman" panose="02020603050405020304" pitchFamily="18" charset="0"/>
                          <a:cs typeface="Times New Roman" panose="02020603050405020304" pitchFamily="18" charset="0"/>
                        </a:rPr>
                        <a:t>Равнодушен к солдатам, их судьбы ему безразличны</a:t>
                      </a:r>
                    </a:p>
                    <a:p>
                      <a:pPr>
                        <a:lnSpc>
                          <a:spcPct val="100000"/>
                        </a:lnSpc>
                      </a:pPr>
                      <a:endParaRPr sz="16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solidFill>
                      <a:schemeClr val="accent3">
                        <a:lumMod val="40000"/>
                        <a:lumOff val="60000"/>
                      </a:schemeClr>
                    </a:solidFill>
                  </a:tcPr>
                </a:tc>
              </a:tr>
              <a:tr h="1005840">
                <a:tc>
                  <a:txBody>
                    <a:bodyPr/>
                    <a:lstStyle/>
                    <a:p>
                      <a:pPr marL="91440">
                        <a:lnSpc>
                          <a:spcPct val="100000"/>
                        </a:lnSpc>
                        <a:spcBef>
                          <a:spcPts val="330"/>
                        </a:spcBef>
                      </a:pPr>
                      <a:r>
                        <a:rPr sz="1200" spc="-15" dirty="0">
                          <a:latin typeface="Times New Roman"/>
                          <a:cs typeface="Times New Roman"/>
                        </a:rPr>
                        <a:t>Вывод</a:t>
                      </a:r>
                      <a:endParaRPr sz="1200" dirty="0">
                        <a:latin typeface="Times New Roman"/>
                        <a:cs typeface="Times New Roman"/>
                      </a:endParaRPr>
                    </a:p>
                  </a:txBody>
                  <a:tcPr marL="0" marR="0" marT="4191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200" b="1" dirty="0" smtClean="0">
                          <a:latin typeface="Times New Roman" panose="02020603050405020304" pitchFamily="18" charset="0"/>
                          <a:cs typeface="Times New Roman" panose="02020603050405020304" pitchFamily="18" charset="0"/>
                        </a:rPr>
                        <a:t>Гениальный полководец, выразитель патриотизма и высокой нравственности русского народа, мудрый политический деятель </a:t>
                      </a:r>
                    </a:p>
                    <a:p>
                      <a:pPr>
                        <a:lnSpc>
                          <a:spcPct val="100000"/>
                        </a:lnSpc>
                      </a:pPr>
                      <a:endParaRPr sz="11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c>
                  <a:txBody>
                    <a:bodyPr/>
                    <a:lstStyle/>
                    <a:p>
                      <a:pPr marL="0" marR="0" lvl="0" indent="0" algn="ctr" defTabSz="914400" eaLnBrk="1" fontAlgn="auto" latinLnBrk="0" hangingPunct="1">
                        <a:lnSpc>
                          <a:spcPct val="100000"/>
                        </a:lnSpc>
                        <a:spcBef>
                          <a:spcPts val="0"/>
                        </a:spcBef>
                        <a:spcAft>
                          <a:spcPts val="0"/>
                        </a:spcAft>
                        <a:buClrTx/>
                        <a:buSzTx/>
                        <a:buFontTx/>
                        <a:buNone/>
                        <a:tabLst/>
                        <a:defRPr/>
                      </a:pPr>
                      <a:r>
                        <a:rPr lang="ru-RU" sz="1400" b="1" dirty="0" smtClean="0">
                          <a:latin typeface="Times New Roman" panose="02020603050405020304" pitchFamily="18" charset="0"/>
                          <a:cs typeface="Times New Roman" panose="02020603050405020304" pitchFamily="18" charset="0"/>
                        </a:rPr>
                        <a:t>Палач, захватчик, всего его действия направлены против людей</a:t>
                      </a:r>
                    </a:p>
                    <a:p>
                      <a:pPr>
                        <a:lnSpc>
                          <a:spcPct val="100000"/>
                        </a:lnSpc>
                      </a:pPr>
                      <a:endParaRPr sz="1100" dirty="0">
                        <a:latin typeface="Times New Roman"/>
                        <a:cs typeface="Times New Roman"/>
                      </a:endParaRPr>
                    </a:p>
                  </a:txBody>
                  <a:tcPr marL="0" marR="0" marT="0" marB="0">
                    <a:lnL w="12700">
                      <a:solidFill>
                        <a:srgbClr val="000000"/>
                      </a:solidFill>
                      <a:prstDash val="solid"/>
                    </a:lnL>
                    <a:lnR w="12700">
                      <a:solidFill>
                        <a:srgbClr val="000000"/>
                      </a:solidFill>
                      <a:prstDash val="solid"/>
                    </a:lnR>
                    <a:lnT w="12700">
                      <a:solidFill>
                        <a:srgbClr val="000000"/>
                      </a:solidFill>
                      <a:prstDash val="solid"/>
                    </a:lnT>
                    <a:lnB w="12700">
                      <a:solidFill>
                        <a:srgbClr val="000000"/>
                      </a:solidFill>
                      <a:prstDash val="solid"/>
                    </a:lnB>
                  </a:tcPr>
                </a:tc>
              </a:tr>
            </a:tbl>
          </a:graphicData>
        </a:graphic>
      </p:graphicFrame>
    </p:spTree>
    <p:extLst>
      <p:ext uri="{BB962C8B-B14F-4D97-AF65-F5344CB8AC3E}">
        <p14:creationId xmlns:p14="http://schemas.microsoft.com/office/powerpoint/2010/main" val="140306441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304800" y="762000"/>
            <a:ext cx="6248400" cy="8771632"/>
          </a:xfrm>
          <a:prstGeom prst="rect">
            <a:avLst/>
          </a:prstGeom>
        </p:spPr>
        <p:txBody>
          <a:bodyPr wrap="square">
            <a:spAutoFit/>
          </a:bodyPr>
          <a:lstStyle/>
          <a:p>
            <a:pPr algn="just">
              <a:spcAft>
                <a:spcPts val="0"/>
              </a:spcAft>
            </a:pPr>
            <a:r>
              <a:rPr lang="ru-RU" sz="1200" b="1" dirty="0">
                <a:latin typeface="Times New Roman" panose="02020603050405020304" pitchFamily="18" charset="0"/>
                <a:ea typeface="Calibri" panose="020F0502020204030204" pitchFamily="34" charset="0"/>
              </a:rPr>
              <a:t>1</a:t>
            </a:r>
            <a:r>
              <a:rPr lang="ru-RU" sz="1200" b="1" dirty="0" smtClean="0">
                <a:latin typeface="Times New Roman" panose="02020603050405020304" pitchFamily="18" charset="0"/>
                <a:ea typeface="Calibri" panose="020F0502020204030204" pitchFamily="34" charset="0"/>
              </a:rPr>
              <a:t>. </a:t>
            </a:r>
            <a:r>
              <a:rPr lang="ru-RU" sz="1200" b="1" dirty="0">
                <a:latin typeface="Times New Roman" panose="02020603050405020304" pitchFamily="18" charset="0"/>
                <a:ea typeface="Calibri" panose="020F0502020204030204" pitchFamily="34" charset="0"/>
              </a:rPr>
              <a:t>Начало войны 1812 г</a:t>
            </a:r>
            <a:r>
              <a:rPr lang="ru-RU" sz="1200" b="1" dirty="0" smtClean="0">
                <a:latin typeface="Times New Roman" panose="02020603050405020304" pitchFamily="18" charset="0"/>
                <a:ea typeface="Calibri" panose="020F0502020204030204" pitchFamily="34" charset="0"/>
              </a:rPr>
              <a:t>. Наполеон</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smtClean="0">
                <a:latin typeface="Times New Roman" panose="02020603050405020304" pitchFamily="18" charset="0"/>
                <a:ea typeface="Calibri" panose="020F0502020204030204" pitchFamily="34" charset="0"/>
              </a:rPr>
              <a:t>13-го </a:t>
            </a:r>
            <a:r>
              <a:rPr lang="ru-RU" sz="1200" dirty="0">
                <a:latin typeface="Times New Roman" panose="02020603050405020304" pitchFamily="18" charset="0"/>
                <a:ea typeface="Calibri" panose="020F0502020204030204" pitchFamily="34" charset="0"/>
              </a:rPr>
              <a:t>июня Наполеону подали </a:t>
            </a:r>
            <a:r>
              <a:rPr lang="ru-RU" sz="1200" i="1" dirty="0">
                <a:latin typeface="Times New Roman" panose="02020603050405020304" pitchFamily="18" charset="0"/>
                <a:ea typeface="Calibri" panose="020F0502020204030204" pitchFamily="34" charset="0"/>
              </a:rPr>
              <a:t>небольшую чистокровную арабскую лошадь, и он сел и поехал галопом к одному из мостов через Неман, непрестанно оглушаемый восторженными криками, которые он, очевидно, переносил только потому, что нельзя было запретить им криками этими выражать свою любовь к нему; но крики эти, сопутствующие ему везде, тяготили его и отвлекали его от военной заботы</a:t>
            </a:r>
            <a:r>
              <a:rPr lang="ru-RU" sz="1200" dirty="0">
                <a:latin typeface="Times New Roman" panose="02020603050405020304" pitchFamily="18" charset="0"/>
                <a:ea typeface="Calibri" panose="020F0502020204030204" pitchFamily="34" charset="0"/>
              </a:rPr>
              <a:t>, охватившей его с того времени, как он присоединился к войску. Он проехал по одному из качавшихся на лодках мостов на ту сторону, круто повернул влево и галопом поехал по направлению к </a:t>
            </a:r>
            <a:r>
              <a:rPr lang="ru-RU" sz="1200" dirty="0" err="1">
                <a:latin typeface="Times New Roman" panose="02020603050405020304" pitchFamily="18" charset="0"/>
                <a:ea typeface="Calibri" panose="020F0502020204030204" pitchFamily="34" charset="0"/>
              </a:rPr>
              <a:t>Ковно</a:t>
            </a:r>
            <a:r>
              <a:rPr lang="ru-RU" sz="1200" dirty="0">
                <a:latin typeface="Times New Roman" panose="02020603050405020304" pitchFamily="18" charset="0"/>
                <a:ea typeface="Calibri" panose="020F0502020204030204" pitchFamily="34" charset="0"/>
              </a:rPr>
              <a:t>, </a:t>
            </a:r>
            <a:r>
              <a:rPr lang="ru-RU" sz="1200" i="1" dirty="0">
                <a:latin typeface="Times New Roman" panose="02020603050405020304" pitchFamily="18" charset="0"/>
                <a:ea typeface="Calibri" panose="020F0502020204030204" pitchFamily="34" charset="0"/>
              </a:rPr>
              <a:t>предшествуемый замиравшими от </a:t>
            </a:r>
            <a:r>
              <a:rPr lang="ru-RU" sz="1200" i="1" dirty="0" err="1">
                <a:latin typeface="Times New Roman" panose="02020603050405020304" pitchFamily="18" charset="0"/>
                <a:ea typeface="Calibri" panose="020F0502020204030204" pitchFamily="34" charset="0"/>
              </a:rPr>
              <a:t>счастия</a:t>
            </a:r>
            <a:r>
              <a:rPr lang="ru-RU" sz="1200" i="1" dirty="0">
                <a:latin typeface="Times New Roman" panose="02020603050405020304" pitchFamily="18" charset="0"/>
                <a:ea typeface="Calibri" panose="020F0502020204030204" pitchFamily="34" charset="0"/>
              </a:rPr>
              <a:t>, восторженными гвардейскими конными егерями</a:t>
            </a:r>
            <a:r>
              <a:rPr lang="ru-RU" sz="1200" dirty="0">
                <a:latin typeface="Times New Roman" panose="02020603050405020304" pitchFamily="18" charset="0"/>
                <a:ea typeface="Calibri" panose="020F0502020204030204" pitchFamily="34" charset="0"/>
              </a:rPr>
              <a:t>, расчищая дорогу по войскам, скакавшим впереди его. Подъехав к широкой реке </a:t>
            </a:r>
            <a:r>
              <a:rPr lang="ru-RU" sz="1200" dirty="0" err="1">
                <a:latin typeface="Times New Roman" panose="02020603050405020304" pitchFamily="18" charset="0"/>
                <a:ea typeface="Calibri" panose="020F0502020204030204" pitchFamily="34" charset="0"/>
              </a:rPr>
              <a:t>Вилии</a:t>
            </a:r>
            <a:r>
              <a:rPr lang="ru-RU" sz="1200" dirty="0">
                <a:latin typeface="Times New Roman" panose="02020603050405020304" pitchFamily="18" charset="0"/>
                <a:ea typeface="Calibri" panose="020F0502020204030204" pitchFamily="34" charset="0"/>
              </a:rPr>
              <a:t>, он остановился подле польского уланского полка, стоявшего на берегу.</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i="1" dirty="0">
                <a:latin typeface="Times New Roman" panose="02020603050405020304" pitchFamily="18" charset="0"/>
                <a:ea typeface="Calibri" panose="020F0502020204030204" pitchFamily="34" charset="0"/>
              </a:rPr>
              <a:t>– Виват! – также восторженно кричали поляки, </a:t>
            </a:r>
            <a:r>
              <a:rPr lang="ru-RU" sz="1200" i="1" dirty="0" err="1">
                <a:latin typeface="Times New Roman" panose="02020603050405020304" pitchFamily="18" charset="0"/>
                <a:ea typeface="Calibri" panose="020F0502020204030204" pitchFamily="34" charset="0"/>
              </a:rPr>
              <a:t>расстроивая</a:t>
            </a:r>
            <a:r>
              <a:rPr lang="ru-RU" sz="1200" i="1" dirty="0">
                <a:latin typeface="Times New Roman" panose="02020603050405020304" pitchFamily="18" charset="0"/>
                <a:ea typeface="Calibri" panose="020F0502020204030204" pitchFamily="34" charset="0"/>
              </a:rPr>
              <a:t> фронт и давя друг друга, для того чтобы увидать его. </a:t>
            </a:r>
            <a:r>
              <a:rPr lang="ru-RU" sz="1200" dirty="0">
                <a:latin typeface="Times New Roman" panose="02020603050405020304" pitchFamily="18" charset="0"/>
                <a:ea typeface="Calibri" panose="020F0502020204030204" pitchFamily="34" charset="0"/>
              </a:rPr>
              <a:t>Наполеон осмотрел реку, слез с лошади и сел на бревно, лежавшее на берегу. </a:t>
            </a:r>
            <a:r>
              <a:rPr lang="ru-RU" sz="1200" i="1" dirty="0">
                <a:latin typeface="Times New Roman" panose="02020603050405020304" pitchFamily="18" charset="0"/>
                <a:ea typeface="Calibri" panose="020F0502020204030204" pitchFamily="34" charset="0"/>
              </a:rPr>
              <a:t>...Не поднимая головы, он сказал что-то, и двое его адъютантов поскакали к польским уланам</a:t>
            </a:r>
            <a:r>
              <a:rPr lang="ru-RU" sz="1200" dirty="0">
                <a:latin typeface="Times New Roman" panose="02020603050405020304" pitchFamily="18" charset="0"/>
                <a:ea typeface="Calibri" panose="020F0502020204030204" pitchFamily="34" charset="0"/>
              </a:rPr>
              <a:t>.</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Что? Что он сказал? – слышалось в рядах польских улан, когда один адъютант подскакал к ним.</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Было приказано, отыскав брод, перейти на ту сторону. Польский уланский полковник, красивый старый человек, раскрасневшись и </a:t>
            </a:r>
            <a:r>
              <a:rPr lang="ru-RU" sz="1200" i="1" dirty="0">
                <a:latin typeface="Times New Roman" panose="02020603050405020304" pitchFamily="18" charset="0"/>
                <a:ea typeface="Calibri" panose="020F0502020204030204" pitchFamily="34" charset="0"/>
              </a:rPr>
              <a:t>путаясь в словах от волнения</a:t>
            </a:r>
            <a:r>
              <a:rPr lang="ru-RU" sz="1200" dirty="0">
                <a:latin typeface="Times New Roman" panose="02020603050405020304" pitchFamily="18" charset="0"/>
                <a:ea typeface="Calibri" panose="020F0502020204030204" pitchFamily="34" charset="0"/>
              </a:rPr>
              <a:t>, спросил у адъютанта, позволено ли ему будет переплыть с своими уланами реку, не отыскивая брода. Он с очевидным страхом за отказ, как мальчик, который просит позволения сесть на лошадь, просил, чтобы ему позволили переплыть реку в глазах императора. </a:t>
            </a:r>
            <a:r>
              <a:rPr lang="ru-RU" sz="1200" i="1" dirty="0">
                <a:latin typeface="Times New Roman" panose="02020603050405020304" pitchFamily="18" charset="0"/>
                <a:ea typeface="Calibri" panose="020F0502020204030204" pitchFamily="34" charset="0"/>
              </a:rPr>
              <a:t>Адъютант сказал, что, вероятно, император не будет недоволен этим излишним усердием.</a:t>
            </a:r>
            <a:endParaRPr lang="ru-RU" sz="1400" i="1"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Как только адъютант сказал это, старый усатый офицер с счастливым лицом и блестящими глазами, подняв кверху саблю, прокричал: «Виват! – и, скомандовав уланам следовать за собой, дал шпоры лошади и подскакал к реке. Он злобно толкнул замявшуюся под собой лошадь и бухнулся в воду, направляясь вглубь к быстрине течения. </a:t>
            </a:r>
            <a:r>
              <a:rPr lang="ru-RU" sz="1200" i="1" dirty="0">
                <a:latin typeface="Times New Roman" panose="02020603050405020304" pitchFamily="18" charset="0"/>
                <a:ea typeface="Calibri" panose="020F0502020204030204" pitchFamily="34" charset="0"/>
              </a:rPr>
              <a:t>Сотни уланов поскакали за ним. Было холодно и жутко на середине и на быстрине теченья. Уланы цеплялись друг за друга, сваливались с лошадей, лошади некоторые тонули, тонули и люди, остальные старались плыть кто на седле, кто держась за гриву. </a:t>
            </a:r>
            <a:r>
              <a:rPr lang="ru-RU" sz="1200" dirty="0">
                <a:latin typeface="Times New Roman" panose="02020603050405020304" pitchFamily="18" charset="0"/>
                <a:ea typeface="Calibri" panose="020F0502020204030204" pitchFamily="34" charset="0"/>
              </a:rPr>
              <a:t>Они старались плыть вперед на ту сторону и, несмотря на то, что за полверсты была переправа, гордились тем, что они плывут и тонут в этой реке под взглядами человека, сидевшего на бревне и даже не смотревшего на то, что они делали. Когда вернувшийся адъютант, выбрав удобную минуту, позволил себе обратить внимание императора на преданность поляков к его особе, маленький человек в сером сюртуке встал и, подозвав к себе </a:t>
            </a:r>
            <a:r>
              <a:rPr lang="ru-RU" sz="1200" dirty="0" err="1">
                <a:latin typeface="Times New Roman" panose="02020603050405020304" pitchFamily="18" charset="0"/>
                <a:ea typeface="Calibri" panose="020F0502020204030204" pitchFamily="34" charset="0"/>
              </a:rPr>
              <a:t>Бертье</a:t>
            </a:r>
            <a:r>
              <a:rPr lang="ru-RU" sz="1200" dirty="0">
                <a:latin typeface="Times New Roman" panose="02020603050405020304" pitchFamily="18" charset="0"/>
                <a:ea typeface="Calibri" panose="020F0502020204030204" pitchFamily="34" charset="0"/>
              </a:rPr>
              <a:t>, стал ходить с ним взад и вперед по берегу, отдавая ему приказания и изредка недовольно взглядывая на тонувших улан, развлекавших его внимание.</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i="1" dirty="0">
                <a:latin typeface="Times New Roman" panose="02020603050405020304" pitchFamily="18" charset="0"/>
                <a:ea typeface="Calibri" panose="020F0502020204030204" pitchFamily="34" charset="0"/>
              </a:rPr>
              <a:t>Для него было не ново убеждение в том, что присутствие его на всех концах мира, от Африки до степей Московии, одинаково поражает и повергает людей в безумие самозабвения. Он велел подать себе лошадь и поехал в свою стоянку.</a:t>
            </a:r>
            <a:endParaRPr lang="ru-RU" sz="1400" i="1"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Человек сорок улан потонуло в реке, несмотря на высланные на помощь лодки. Большинство прибилось назад к этому берегу. Полковник и несколько человек переплыли реку и с трудом вылезли на тот берег. Но как только они вылезли в </a:t>
            </a:r>
            <a:r>
              <a:rPr lang="ru-RU" sz="1200" dirty="0" err="1">
                <a:latin typeface="Times New Roman" panose="02020603050405020304" pitchFamily="18" charset="0"/>
                <a:ea typeface="Calibri" panose="020F0502020204030204" pitchFamily="34" charset="0"/>
              </a:rPr>
              <a:t>обшлепнувшемся</a:t>
            </a:r>
            <a:r>
              <a:rPr lang="ru-RU" sz="1200" dirty="0">
                <a:latin typeface="Times New Roman" panose="02020603050405020304" pitchFamily="18" charset="0"/>
                <a:ea typeface="Calibri" panose="020F0502020204030204" pitchFamily="34" charset="0"/>
              </a:rPr>
              <a:t> на них, стекающем ручьями мокром платье, они закричали: «</a:t>
            </a:r>
            <a:r>
              <a:rPr lang="ru-RU" sz="1200" i="1" dirty="0">
                <a:latin typeface="Times New Roman" panose="02020603050405020304" pitchFamily="18" charset="0"/>
                <a:ea typeface="Calibri" panose="020F0502020204030204" pitchFamily="34" charset="0"/>
              </a:rPr>
              <a:t>Виват!», восторженно глядя на то место, где стоял Наполеон, но где его уже не было, и в ту минуту считали себя счастливыми.</a:t>
            </a:r>
            <a:r>
              <a:rPr lang="ru-RU" sz="1200" b="1" dirty="0">
                <a:latin typeface="Times New Roman" panose="02020603050405020304" pitchFamily="18" charset="0"/>
                <a:ea typeface="Calibri" panose="020F0502020204030204" pitchFamily="34" charset="0"/>
              </a:rPr>
              <a:t> </a:t>
            </a:r>
            <a:r>
              <a:rPr lang="ru-RU" sz="1200" dirty="0">
                <a:latin typeface="Times New Roman" panose="02020603050405020304" pitchFamily="18" charset="0"/>
                <a:ea typeface="Calibri" panose="020F0502020204030204" pitchFamily="34" charset="0"/>
              </a:rPr>
              <a:t>(Т.3,ч.1,гл.2)</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a:t>
            </a:r>
            <a:endParaRPr lang="ru-RU" sz="1400" dirty="0">
              <a:effectLst/>
              <a:latin typeface="Times New Roman" panose="02020603050405020304" pitchFamily="18" charset="0"/>
              <a:ea typeface="Calibri" panose="020F0502020204030204" pitchFamily="34" charset="0"/>
            </a:endParaRPr>
          </a:p>
        </p:txBody>
      </p:sp>
    </p:spTree>
    <p:extLst>
      <p:ext uri="{BB962C8B-B14F-4D97-AF65-F5344CB8AC3E}">
        <p14:creationId xmlns:p14="http://schemas.microsoft.com/office/powerpoint/2010/main" val="369035098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304800" y="304800"/>
            <a:ext cx="6324600" cy="9064020"/>
          </a:xfrm>
          <a:prstGeom prst="rect">
            <a:avLst/>
          </a:prstGeom>
        </p:spPr>
        <p:txBody>
          <a:bodyPr wrap="square">
            <a:spAutoFit/>
          </a:bodyPr>
          <a:lstStyle/>
          <a:p>
            <a:pPr algn="just"/>
            <a:r>
              <a:rPr lang="ru-RU" sz="1100" b="1" dirty="0">
                <a:latin typeface="Times New Roman" panose="02020603050405020304" pitchFamily="18" charset="0"/>
                <a:ea typeface="Calibri" panose="020F0502020204030204" pitchFamily="34" charset="0"/>
              </a:rPr>
              <a:t>1. Начало войны 1812 г. </a:t>
            </a:r>
            <a:r>
              <a:rPr lang="ru-RU" sz="1100" b="1" dirty="0" smtClean="0">
                <a:latin typeface="Times New Roman" panose="02020603050405020304" pitchFamily="18" charset="0"/>
                <a:ea typeface="Calibri" panose="020F0502020204030204" pitchFamily="34" charset="0"/>
              </a:rPr>
              <a:t>Кутузов</a:t>
            </a:r>
            <a:endParaRPr lang="ru-RU" sz="1100" b="1" dirty="0">
              <a:latin typeface="Times New Roman" panose="02020603050405020304" pitchFamily="18" charset="0"/>
              <a:ea typeface="Calibri" panose="020F0502020204030204" pitchFamily="34" charset="0"/>
            </a:endParaRPr>
          </a:p>
          <a:p>
            <a:pPr algn="just">
              <a:spcAft>
                <a:spcPts val="0"/>
              </a:spcAft>
            </a:pPr>
            <a:r>
              <a:rPr lang="ru-RU" sz="1100" dirty="0" smtClean="0">
                <a:latin typeface="Times New Roman" panose="02020603050405020304" pitchFamily="18" charset="0"/>
                <a:ea typeface="Calibri" panose="020F0502020204030204" pitchFamily="34" charset="0"/>
              </a:rPr>
              <a:t>– </a:t>
            </a:r>
            <a:r>
              <a:rPr lang="ru-RU" sz="1100" dirty="0">
                <a:latin typeface="Times New Roman" panose="02020603050405020304" pitchFamily="18" charset="0"/>
                <a:ea typeface="Calibri" panose="020F0502020204030204" pitchFamily="34" charset="0"/>
              </a:rPr>
              <a:t>Ну, теперь все, – сказал Кутузов, подписывая последнюю бумагу, и, тяжело поднявшись и расправляя складки своей белой пухлой шеи, с повеселевшим лицом направился к двери.</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Попадья, с бросившеюся кровью в лицо, схватилась за блюдо, которое, несмотря на то, что она так долго приготовлялась, она все-таки не успела подать вовремя. И с низким поклоном она поднесла его Кутузову.</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Глаза Кутузова прищурились; он улыбнулся, взял рукой ее за подбородок и сказал:</a:t>
            </a:r>
            <a:endParaRPr lang="ru-RU" sz="1200" i="1"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 И красавица какая! Спасибо, голубушка!</a:t>
            </a:r>
            <a:endParaRPr lang="ru-RU" sz="1200" i="1"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Он достал из кармана шаровар несколько золотых и положил ей на блюдо.</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Ну что, как живешь? – сказал Кутузов, направляясь к отведенной для него комнате. Попадья, улыбаясь ямочками на румяном лице, прошла за ним в горницу. Адъютант вышел к князю Андрею на крыльцо и приглашал его завтракать; через полчаса князя Андрея позвали опять к Кутузову. Кутузов лежал на кресле в том же расстегнутом сюртуке. Он держал в руке французскую книгу и при входе князя Андрея, заложив ее ножом, свернул. Это был «</a:t>
            </a:r>
            <a:r>
              <a:rPr lang="ru-RU" sz="1100" dirty="0" err="1">
                <a:latin typeface="Times New Roman" panose="02020603050405020304" pitchFamily="18" charset="0"/>
                <a:ea typeface="Calibri" panose="020F0502020204030204" pitchFamily="34" charset="0"/>
              </a:rPr>
              <a:t>Les</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chevaliers</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du</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Cygne</a:t>
            </a:r>
            <a:r>
              <a:rPr lang="ru-RU" sz="1100" dirty="0">
                <a:latin typeface="Times New Roman" panose="02020603050405020304" pitchFamily="18" charset="0"/>
                <a:ea typeface="Calibri" panose="020F0502020204030204" pitchFamily="34" charset="0"/>
              </a:rPr>
              <a:t>», сочинение </a:t>
            </a:r>
            <a:r>
              <a:rPr lang="ru-RU" sz="1100" dirty="0" err="1">
                <a:latin typeface="Times New Roman" panose="02020603050405020304" pitchFamily="18" charset="0"/>
                <a:ea typeface="Calibri" panose="020F0502020204030204" pitchFamily="34" charset="0"/>
              </a:rPr>
              <a:t>madame</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de</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Genlis</a:t>
            </a:r>
            <a:r>
              <a:rPr lang="ru-RU" sz="1100" dirty="0">
                <a:latin typeface="Times New Roman" panose="02020603050405020304" pitchFamily="18" charset="0"/>
                <a:ea typeface="Calibri" panose="020F0502020204030204" pitchFamily="34" charset="0"/>
              </a:rPr>
              <a:t> [«Рыцари Лебедя», мадам де </a:t>
            </a:r>
            <a:r>
              <a:rPr lang="ru-RU" sz="1100" dirty="0" err="1">
                <a:latin typeface="Times New Roman" panose="02020603050405020304" pitchFamily="18" charset="0"/>
                <a:ea typeface="Calibri" panose="020F0502020204030204" pitchFamily="34" charset="0"/>
              </a:rPr>
              <a:t>Жанлис</a:t>
            </a:r>
            <a:r>
              <a:rPr lang="ru-RU" sz="1100" dirty="0">
                <a:latin typeface="Times New Roman" panose="02020603050405020304" pitchFamily="18" charset="0"/>
                <a:ea typeface="Calibri" panose="020F0502020204030204" pitchFamily="34" charset="0"/>
              </a:rPr>
              <a:t>], как увидал князь Андрей по обертке...</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Я тебя вызвал, чтоб оставить при себе.</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Благодарю вашу светлость, – отвечал князь Андрей, – но я боюсь, что не гожусь больше для штабов, – сказал он с улыбкой, которую Кутузов заметил. Кутузов вопросительно посмотрел на него. – А главное, – прибавил князь Андрей, – я привык к полку, полюбил офицеров, и люди меня, кажется, полюбили. Мне бы жалко было оставить полк. Ежели я отказываюсь от чести быть при вас, то поверьте…</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Умное, доброе и вместе с тем тонко-насмешливое выражение светилось на пухлом лице Кутузова. </a:t>
            </a:r>
            <a:r>
              <a:rPr lang="ru-RU" sz="1100" dirty="0">
                <a:latin typeface="Times New Roman" panose="02020603050405020304" pitchFamily="18" charset="0"/>
                <a:ea typeface="Calibri" panose="020F0502020204030204" pitchFamily="34" charset="0"/>
              </a:rPr>
              <a:t>Он перебил Болконского:</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a:t>
            </a:r>
            <a:r>
              <a:rPr lang="ru-RU" sz="1100" i="1" dirty="0">
                <a:latin typeface="Times New Roman" panose="02020603050405020304" pitchFamily="18" charset="0"/>
                <a:ea typeface="Calibri" panose="020F0502020204030204" pitchFamily="34" charset="0"/>
              </a:rPr>
              <a:t>Иди с богом своей дорогой. Я знаю, твоя дорога – это дорога чести. – Он помолчал. – Я жалел о тебе в </a:t>
            </a:r>
            <a:r>
              <a:rPr lang="ru-RU" sz="1100" i="1" dirty="0" err="1">
                <a:latin typeface="Times New Roman" panose="02020603050405020304" pitchFamily="18" charset="0"/>
                <a:ea typeface="Calibri" panose="020F0502020204030204" pitchFamily="34" charset="0"/>
              </a:rPr>
              <a:t>Букареште</a:t>
            </a:r>
            <a:r>
              <a:rPr lang="ru-RU" sz="1100" i="1" dirty="0">
                <a:latin typeface="Times New Roman" panose="02020603050405020304" pitchFamily="18" charset="0"/>
                <a:ea typeface="Calibri" panose="020F0502020204030204" pitchFamily="34" charset="0"/>
              </a:rPr>
              <a:t>: мне послать надо было</a:t>
            </a:r>
            <a:r>
              <a:rPr lang="ru-RU" sz="1100" dirty="0">
                <a:latin typeface="Times New Roman" panose="02020603050405020304" pitchFamily="18" charset="0"/>
                <a:ea typeface="Calibri" panose="020F0502020204030204" pitchFamily="34" charset="0"/>
              </a:rPr>
              <a:t>. – И, переменив разговор, Кутузов начал говорить о турецкой войне и заключенном мире. – Да, немало упрекали меня, – сказал Кутузов, – и за войну и за мир… а все пришло вовремя. </a:t>
            </a:r>
            <a:r>
              <a:rPr lang="ru-RU" sz="1100" dirty="0" err="1">
                <a:latin typeface="Times New Roman" panose="02020603050405020304" pitchFamily="18" charset="0"/>
                <a:ea typeface="Calibri" panose="020F0502020204030204" pitchFamily="34" charset="0"/>
              </a:rPr>
              <a:t>Tout</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vient</a:t>
            </a:r>
            <a:r>
              <a:rPr lang="ru-RU" sz="1100" dirty="0">
                <a:latin typeface="Times New Roman" panose="02020603050405020304" pitchFamily="18" charset="0"/>
                <a:ea typeface="Calibri" panose="020F0502020204030204" pitchFamily="34" charset="0"/>
              </a:rPr>
              <a:t> a </a:t>
            </a:r>
            <a:r>
              <a:rPr lang="ru-RU" sz="1100" dirty="0" err="1">
                <a:latin typeface="Times New Roman" panose="02020603050405020304" pitchFamily="18" charset="0"/>
                <a:ea typeface="Calibri" panose="020F0502020204030204" pitchFamily="34" charset="0"/>
              </a:rPr>
              <a:t>point</a:t>
            </a:r>
            <a:r>
              <a:rPr lang="ru-RU" sz="1100" dirty="0">
                <a:latin typeface="Times New Roman" panose="02020603050405020304" pitchFamily="18" charset="0"/>
                <a:ea typeface="Calibri" panose="020F0502020204030204" pitchFamily="34" charset="0"/>
              </a:rPr>
              <a:t> a </a:t>
            </a:r>
            <a:r>
              <a:rPr lang="ru-RU" sz="1100" dirty="0" err="1">
                <a:latin typeface="Times New Roman" panose="02020603050405020304" pitchFamily="18" charset="0"/>
                <a:ea typeface="Calibri" panose="020F0502020204030204" pitchFamily="34" charset="0"/>
              </a:rPr>
              <a:t>celui</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qui</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sait</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attendre</a:t>
            </a:r>
            <a:r>
              <a:rPr lang="ru-RU" sz="1100" dirty="0">
                <a:latin typeface="Times New Roman" panose="02020603050405020304" pitchFamily="18" charset="0"/>
                <a:ea typeface="Calibri" panose="020F0502020204030204" pitchFamily="34" charset="0"/>
              </a:rPr>
              <a:t>. [Все приходит вовремя для того, кто умеет ждать.] A и там советчиков не меньше было, чем здесь… – продолжал он, возвращаясь к советчикам, которые, видимо, занимали </a:t>
            </a:r>
            <a:r>
              <a:rPr lang="ru-RU" sz="1100" dirty="0" smtClean="0">
                <a:latin typeface="Times New Roman" panose="02020603050405020304" pitchFamily="18" charset="0"/>
                <a:ea typeface="Calibri" panose="020F0502020204030204" pitchFamily="34" charset="0"/>
              </a:rPr>
              <a:t>его.</a:t>
            </a:r>
            <a:r>
              <a:rPr lang="en-US" sz="1100" dirty="0" smtClean="0">
                <a:latin typeface="Times New Roman" panose="02020603050405020304" pitchFamily="18" charset="0"/>
                <a:ea typeface="Calibri" panose="020F0502020204030204" pitchFamily="34" charset="0"/>
              </a:rPr>
              <a:t> &lt;…&gt;</a:t>
            </a:r>
            <a:r>
              <a:rPr lang="ru-RU" sz="1100" dirty="0" smtClean="0">
                <a:latin typeface="Times New Roman" panose="02020603050405020304" pitchFamily="18" charset="0"/>
                <a:ea typeface="Calibri" panose="020F0502020204030204" pitchFamily="34" charset="0"/>
              </a:rPr>
              <a:t>Взять </a:t>
            </a:r>
            <a:r>
              <a:rPr lang="ru-RU" sz="1100" dirty="0">
                <a:latin typeface="Times New Roman" panose="02020603050405020304" pitchFamily="18" charset="0"/>
                <a:ea typeface="Calibri" panose="020F0502020204030204" pitchFamily="34" charset="0"/>
              </a:rPr>
              <a:t>крепость не трудно, трудно кампанию выиграть. А для этого не нужно штурмовать и атаковать, а нужно терпение и время. Каменский на </a:t>
            </a:r>
            <a:r>
              <a:rPr lang="ru-RU" sz="1100" dirty="0" err="1">
                <a:latin typeface="Times New Roman" panose="02020603050405020304" pitchFamily="18" charset="0"/>
                <a:ea typeface="Calibri" panose="020F0502020204030204" pitchFamily="34" charset="0"/>
              </a:rPr>
              <a:t>Рущук</a:t>
            </a:r>
            <a:r>
              <a:rPr lang="ru-RU" sz="1100" dirty="0">
                <a:latin typeface="Times New Roman" panose="02020603050405020304" pitchFamily="18" charset="0"/>
                <a:ea typeface="Calibri" panose="020F0502020204030204" pitchFamily="34" charset="0"/>
              </a:rPr>
              <a:t> солдат послал, а я их одних (терпение и время) посылал и взял больше крепостей, чем Каменский, и лошадиное мясо турок есть заставил. – Он покачал головой. – И французы тоже будут! </a:t>
            </a:r>
            <a:r>
              <a:rPr lang="ru-RU" sz="1100" i="1" dirty="0">
                <a:latin typeface="Times New Roman" panose="02020603050405020304" pitchFamily="18" charset="0"/>
                <a:ea typeface="Calibri" panose="020F0502020204030204" pitchFamily="34" charset="0"/>
              </a:rPr>
              <a:t>Верь моему слову, – воодушевляясь, проговорил Кутузов, ударяя себя в грудь, – будут у меня лошадиное мясо есть! – И опять глаза его залоснились слезами.</a:t>
            </a:r>
            <a:endParaRPr lang="ru-RU" sz="1200" i="1"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Однако должно же будет принять сражение? – сказал князь Андрей.</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Должно будет, если все этого захотят, нечего делать… А ведь, голубчик: нет сильнее тех двух воинов, терпение и время...</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Как и отчего это случилось, князь Андрей не мог бы никак объяснить; но после этого свидания с Кутузовым он вернулся к своему полку успокоенный насчет общего хода дела и насчет того, кому оно вверено было. Чем больше он видел отсутствие всего личного в этом старике, в котором оставались как будто одни привычки страстей и вместо ума (группирующего события и делающего выводы) одна способность спокойного созерцания хода событий, тем более он был спокоен за то, что все будет так, как должно быть. «У него не будет ничего своего. Он ничего не придумает, ничего не предпримет, – думал князь Андрей, – но он все выслушает, все запомнит, все поставит на свое место, ничему полезному не помешает и ничего вредного не позволит. Он понимает, что есть что-то сильнее и значительнее его воли, – это неизбежный ход событий, и он умеет видеть их, умеет понимать их значение и, ввиду этого значения, умеет отрекаться от участия в этих событиях, от своей личной волн, направленной на другое.</a:t>
            </a:r>
            <a:r>
              <a:rPr lang="ru-RU" sz="1100" dirty="0">
                <a:latin typeface="Times New Roman" panose="02020603050405020304" pitchFamily="18" charset="0"/>
                <a:ea typeface="Calibri" panose="020F0502020204030204" pitchFamily="34" charset="0"/>
              </a:rPr>
              <a:t> А главное, – думал князь Андрей, – почему веришь ему, – это то, что он русский, несмотря на роман </a:t>
            </a:r>
            <a:r>
              <a:rPr lang="ru-RU" sz="1100" dirty="0" err="1">
                <a:latin typeface="Times New Roman" panose="02020603050405020304" pitchFamily="18" charset="0"/>
                <a:ea typeface="Calibri" panose="020F0502020204030204" pitchFamily="34" charset="0"/>
              </a:rPr>
              <a:t>Жанлис</a:t>
            </a:r>
            <a:r>
              <a:rPr lang="ru-RU" sz="1100" dirty="0">
                <a:latin typeface="Times New Roman" panose="02020603050405020304" pitchFamily="18" charset="0"/>
                <a:ea typeface="Calibri" panose="020F0502020204030204" pitchFamily="34" charset="0"/>
              </a:rPr>
              <a:t> и французские поговорки; это то, что голос его задрожал, когда он сказал: „До чего довели!“, и что он захлипал, говоря о том, что он „заставит их есть лошадиное мясо“. На этом же чувстве, которое более или менее смутно испытывали все, и основано было то единомыслие и общее одобрение, которое сопутствовало народному, противному придворным соображениям, избранию Кутузова в главнокомандующие. (Т.3, ч. 2,гл.16)</a:t>
            </a:r>
            <a:endParaRPr lang="ru-RU" sz="1200" dirty="0">
              <a:effectLst/>
              <a:latin typeface="Times New Roman" panose="02020603050405020304" pitchFamily="18" charset="0"/>
              <a:ea typeface="Calibri" panose="020F0502020204030204" pitchFamily="34" charset="0"/>
            </a:endParaRPr>
          </a:p>
        </p:txBody>
      </p:sp>
    </p:spTree>
    <p:extLst>
      <p:ext uri="{BB962C8B-B14F-4D97-AF65-F5344CB8AC3E}">
        <p14:creationId xmlns:p14="http://schemas.microsoft.com/office/powerpoint/2010/main" val="251266958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52400" y="152400"/>
            <a:ext cx="6477000" cy="9925794"/>
          </a:xfrm>
          <a:prstGeom prst="rect">
            <a:avLst/>
          </a:prstGeom>
        </p:spPr>
        <p:txBody>
          <a:bodyPr wrap="square">
            <a:spAutoFit/>
          </a:bodyPr>
          <a:lstStyle/>
          <a:p>
            <a:pPr algn="just">
              <a:spcAft>
                <a:spcPts val="0"/>
              </a:spcAft>
            </a:pPr>
            <a:r>
              <a:rPr lang="en-US" sz="1100" b="1" dirty="0" smtClean="0">
                <a:latin typeface="Times New Roman" panose="02020603050405020304" pitchFamily="18" charset="0"/>
                <a:ea typeface="Calibri" panose="020F0502020204030204" pitchFamily="34" charset="0"/>
              </a:rPr>
              <a:t>2</a:t>
            </a:r>
            <a:r>
              <a:rPr lang="ru-RU" sz="1100" b="1" dirty="0" smtClean="0">
                <a:latin typeface="Times New Roman" panose="02020603050405020304" pitchFamily="18" charset="0"/>
                <a:ea typeface="Calibri" panose="020F0502020204030204" pitchFamily="34" charset="0"/>
              </a:rPr>
              <a:t>. </a:t>
            </a:r>
            <a:r>
              <a:rPr lang="ru-RU" sz="1100" b="1" dirty="0">
                <a:latin typeface="Times New Roman" panose="02020603050405020304" pitchFamily="18" charset="0"/>
                <a:ea typeface="Calibri" panose="020F0502020204030204" pitchFamily="34" charset="0"/>
              </a:rPr>
              <a:t>Бородинское </a:t>
            </a:r>
            <a:r>
              <a:rPr lang="ru-RU" sz="1100" b="1" dirty="0" smtClean="0">
                <a:latin typeface="Times New Roman" panose="02020603050405020304" pitchFamily="18" charset="0"/>
                <a:ea typeface="Calibri" panose="020F0502020204030204" pitchFamily="34" charset="0"/>
              </a:rPr>
              <a:t>сражение. Наполеон</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b="1" dirty="0">
                <a:latin typeface="Times New Roman" panose="02020603050405020304" pitchFamily="18" charset="0"/>
                <a:ea typeface="Calibri" panose="020F0502020204030204" pitchFamily="34" charset="0"/>
              </a:rPr>
              <a:t>А)</a:t>
            </a:r>
            <a:r>
              <a:rPr lang="ru-RU" sz="1100" dirty="0">
                <a:latin typeface="Times New Roman" panose="02020603050405020304" pitchFamily="18" charset="0"/>
                <a:ea typeface="Calibri" panose="020F0502020204030204" pitchFamily="34" charset="0"/>
              </a:rPr>
              <a:t> Император Наполеон еще </a:t>
            </a:r>
            <a:r>
              <a:rPr lang="ru-RU" sz="1100" i="1" dirty="0">
                <a:latin typeface="Times New Roman" panose="02020603050405020304" pitchFamily="18" charset="0"/>
                <a:ea typeface="Calibri" panose="020F0502020204030204" pitchFamily="34" charset="0"/>
              </a:rPr>
              <a:t>не выходил из своей спальни и оканчивал свой туалет. Он, пофыркивая и покряхтывая, поворачивался то толстой спиной, то обросшей жирной грудью под щетку, которою камердинер растирал его тело.</a:t>
            </a:r>
            <a:r>
              <a:rPr lang="ru-RU" sz="1100" dirty="0">
                <a:latin typeface="Times New Roman" panose="02020603050405020304" pitchFamily="18" charset="0"/>
                <a:ea typeface="Calibri" panose="020F0502020204030204" pitchFamily="34" charset="0"/>
              </a:rPr>
              <a:t> Другой камердинер, придерживая пальцем склянку, брызгал одеколоном на выхоленное тело императора с таким выражением, которое говорило, что он один мог знать, сколько и куда надо брызнуть одеколону. </a:t>
            </a:r>
            <a:r>
              <a:rPr lang="ru-RU" sz="1100" i="1" dirty="0">
                <a:latin typeface="Times New Roman" panose="02020603050405020304" pitchFamily="18" charset="0"/>
                <a:ea typeface="Calibri" panose="020F0502020204030204" pitchFamily="34" charset="0"/>
              </a:rPr>
              <a:t>Короткие волосы Наполеона были мокры и спутаны на лоб. Но лицо его, хоть опухшее и желтое, выражало физическое удовольствие</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Allez</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ferme</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allez</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toujours</a:t>
            </a:r>
            <a:r>
              <a:rPr lang="ru-RU" sz="1100" dirty="0">
                <a:latin typeface="Times New Roman" panose="02020603050405020304" pitchFamily="18" charset="0"/>
                <a:ea typeface="Calibri" panose="020F0502020204030204" pitchFamily="34" charset="0"/>
              </a:rPr>
              <a:t>…» [Ну еще, крепче…] – приговаривал он, </a:t>
            </a:r>
            <a:r>
              <a:rPr lang="ru-RU" sz="1100" dirty="0" err="1">
                <a:latin typeface="Times New Roman" panose="02020603050405020304" pitchFamily="18" charset="0"/>
                <a:ea typeface="Calibri" panose="020F0502020204030204" pitchFamily="34" charset="0"/>
              </a:rPr>
              <a:t>пожимаясь</a:t>
            </a:r>
            <a:r>
              <a:rPr lang="ru-RU" sz="1100" dirty="0">
                <a:latin typeface="Times New Roman" panose="02020603050405020304" pitchFamily="18" charset="0"/>
                <a:ea typeface="Calibri" panose="020F0502020204030204" pitchFamily="34" charset="0"/>
              </a:rPr>
              <a:t> и покряхтывая, растиравшему камердинеру. Адъютант, вошедший в спальню с тем, чтобы доложить императору о том, сколько было во вчерашнем деле взято пленных, передав то, что нужно было, стоял у двери, ожидая позволения уйти. Наполеон, </a:t>
            </a:r>
            <a:r>
              <a:rPr lang="ru-RU" sz="1100" dirty="0" err="1">
                <a:latin typeface="Times New Roman" panose="02020603050405020304" pitchFamily="18" charset="0"/>
                <a:ea typeface="Calibri" panose="020F0502020204030204" pitchFamily="34" charset="0"/>
              </a:rPr>
              <a:t>сморщась</a:t>
            </a:r>
            <a:r>
              <a:rPr lang="ru-RU" sz="1100" dirty="0">
                <a:latin typeface="Times New Roman" panose="02020603050405020304" pitchFamily="18" charset="0"/>
                <a:ea typeface="Calibri" panose="020F0502020204030204" pitchFamily="34" charset="0"/>
              </a:rPr>
              <a:t>, взглянул исподлобья на адъютанта.</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smtClean="0">
                <a:latin typeface="Times New Roman" panose="02020603050405020304" pitchFamily="18" charset="0"/>
                <a:ea typeface="Calibri" panose="020F0502020204030204" pitchFamily="34" charset="0"/>
              </a:rPr>
              <a:t>... </a:t>
            </a:r>
            <a:r>
              <a:rPr lang="ru-RU" sz="1100" i="1" dirty="0">
                <a:latin typeface="Times New Roman" panose="02020603050405020304" pitchFamily="18" charset="0"/>
                <a:ea typeface="Calibri" panose="020F0502020204030204" pitchFamily="34" charset="0"/>
              </a:rPr>
              <a:t>– А! это что? – сказал Наполеон, заметив, что все придворные смотрели на что-то, покрытое покрывалом</a:t>
            </a:r>
            <a:r>
              <a:rPr lang="ru-RU" sz="1100" dirty="0">
                <a:latin typeface="Times New Roman" panose="02020603050405020304" pitchFamily="18" charset="0"/>
                <a:ea typeface="Calibri" panose="020F0502020204030204" pitchFamily="34" charset="0"/>
              </a:rPr>
              <a:t>. Боссе с придворной ловкостью, не показывая спины, сделал вполуоборот два шага назад и в одно и то же время сдернул покрывало и проговорил:</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Подарок вашему величеству от императрицы.</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Это был яркими красками написанный Жераром портрет мальчика, рожденного от Наполеона и дочери австрийского императора, которого почему-то все называли королем Рима</a:t>
            </a:r>
            <a:r>
              <a:rPr lang="ru-RU" sz="1100" dirty="0">
                <a:latin typeface="Times New Roman" panose="02020603050405020304" pitchFamily="18" charset="0"/>
                <a:ea typeface="Calibri" panose="020F0502020204030204" pitchFamily="34" charset="0"/>
              </a:rPr>
              <a:t>.</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Весьма красивый курчавый мальчик, со взглядом, похожим на взгляд Христа в Сикстинской мадонне, изображен был играющим в бильбоке. Шар представлял земной шар, а палочка в другой руке изображала скипетр.</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Хотя и не совсем ясно было, что именно хотел выразить живописец, представив так называемого короля Рима протыкающим земной шар палочкой, но аллегория эта, так же как и всем видевшим картину в Париже, так и Наполеону, очевидно, показалась ясною и весьма понравилась.</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Roi</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de</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Rome</a:t>
            </a:r>
            <a:r>
              <a:rPr lang="ru-RU" sz="1100" dirty="0">
                <a:latin typeface="Times New Roman" panose="02020603050405020304" pitchFamily="18" charset="0"/>
                <a:ea typeface="Calibri" panose="020F0502020204030204" pitchFamily="34" charset="0"/>
              </a:rPr>
              <a:t>, [Римский король.] – сказал он, грациозным жестом руки указывая на портрет. – </a:t>
            </a:r>
            <a:r>
              <a:rPr lang="ru-RU" sz="1100" dirty="0" err="1">
                <a:latin typeface="Times New Roman" panose="02020603050405020304" pitchFamily="18" charset="0"/>
                <a:ea typeface="Calibri" panose="020F0502020204030204" pitchFamily="34" charset="0"/>
              </a:rPr>
              <a:t>Admirable</a:t>
            </a:r>
            <a:r>
              <a:rPr lang="ru-RU" sz="1100" dirty="0">
                <a:latin typeface="Times New Roman" panose="02020603050405020304" pitchFamily="18" charset="0"/>
                <a:ea typeface="Calibri" panose="020F0502020204030204" pitchFamily="34" charset="0"/>
              </a:rPr>
              <a:t>! [Чудесно!] – С свойственной итальянцам способностью изменять произвольно выражение лица, </a:t>
            </a:r>
            <a:r>
              <a:rPr lang="ru-RU" sz="1100" i="1" dirty="0">
                <a:latin typeface="Times New Roman" panose="02020603050405020304" pitchFamily="18" charset="0"/>
                <a:ea typeface="Calibri" panose="020F0502020204030204" pitchFamily="34" charset="0"/>
              </a:rPr>
              <a:t>он подошел к портрету и сделал вид задумчивой нежности</a:t>
            </a:r>
            <a:r>
              <a:rPr lang="ru-RU" sz="1100" dirty="0">
                <a:latin typeface="Times New Roman" panose="02020603050405020304" pitchFamily="18" charset="0"/>
                <a:ea typeface="Calibri" panose="020F0502020204030204" pitchFamily="34" charset="0"/>
              </a:rPr>
              <a:t>. </a:t>
            </a:r>
            <a:r>
              <a:rPr lang="ru-RU" sz="1100" i="1" dirty="0">
                <a:latin typeface="Times New Roman" panose="02020603050405020304" pitchFamily="18" charset="0"/>
                <a:ea typeface="Calibri" panose="020F0502020204030204" pitchFamily="34" charset="0"/>
              </a:rPr>
              <a:t>Он чувствовал, что то, что он скажет и сделает теперь, – есть история.</a:t>
            </a:r>
            <a:r>
              <a:rPr lang="ru-RU" sz="1100" dirty="0">
                <a:latin typeface="Times New Roman" panose="02020603050405020304" pitchFamily="18" charset="0"/>
                <a:ea typeface="Calibri" panose="020F0502020204030204" pitchFamily="34" charset="0"/>
              </a:rPr>
              <a:t> И ему казалось, что лучшее, что он может сделать теперь, – это то, чтобы он с своим величием, вследствие которого сын его в бильбоке играл земным шаром, </a:t>
            </a:r>
            <a:r>
              <a:rPr lang="ru-RU" sz="1100" i="1" dirty="0">
                <a:latin typeface="Times New Roman" panose="02020603050405020304" pitchFamily="18" charset="0"/>
                <a:ea typeface="Calibri" panose="020F0502020204030204" pitchFamily="34" charset="0"/>
              </a:rPr>
              <a:t>чтобы он выказал, в противоположность этого величия, самую простую отеческую нежность.</a:t>
            </a:r>
            <a:r>
              <a:rPr lang="ru-RU" sz="1100" dirty="0">
                <a:latin typeface="Times New Roman" panose="02020603050405020304" pitchFamily="18" charset="0"/>
                <a:ea typeface="Calibri" panose="020F0502020204030204" pitchFamily="34" charset="0"/>
              </a:rPr>
              <a:t> Глаза его отуманились, он подвинулся, оглянулся на стул (стул подскочил под него) и сел на него против портрета. Один жест его – и все на цыпочках вышли, предоставляя самому себе и его чувству великого человека.</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Посидев несколько времени и дотронувшись, сам не зная для чего, рукой до шероховатости блика портрета, он встал и опять позвал Боссе и дежурного. Он приказал вынести портрет перед палатку, с тем, чтобы не лишить старую гвардию, стоявшую около его палатки, счастья видеть римского короля, сына и наследника их обожаемого государя.</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smtClean="0">
                <a:latin typeface="Times New Roman" panose="02020603050405020304" pitchFamily="18" charset="0"/>
                <a:ea typeface="Calibri" panose="020F0502020204030204" pitchFamily="34" charset="0"/>
              </a:rPr>
              <a:t>После </a:t>
            </a:r>
            <a:r>
              <a:rPr lang="ru-RU" sz="1100" dirty="0">
                <a:latin typeface="Times New Roman" panose="02020603050405020304" pitchFamily="18" charset="0"/>
                <a:ea typeface="Calibri" panose="020F0502020204030204" pitchFamily="34" charset="0"/>
              </a:rPr>
              <a:t>завтрака Наполеон, в присутствии Боссе, продиктовал свой приказ по армии.</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Courte</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et</a:t>
            </a:r>
            <a:r>
              <a:rPr lang="ru-RU" sz="1100" dirty="0">
                <a:latin typeface="Times New Roman" panose="02020603050405020304" pitchFamily="18" charset="0"/>
                <a:ea typeface="Calibri" panose="020F0502020204030204" pitchFamily="34" charset="0"/>
              </a:rPr>
              <a:t> </a:t>
            </a:r>
            <a:r>
              <a:rPr lang="ru-RU" sz="1100" dirty="0" err="1">
                <a:latin typeface="Times New Roman" panose="02020603050405020304" pitchFamily="18" charset="0"/>
                <a:ea typeface="Calibri" panose="020F0502020204030204" pitchFamily="34" charset="0"/>
              </a:rPr>
              <a:t>energique</a:t>
            </a:r>
            <a:r>
              <a:rPr lang="ru-RU" sz="1100" dirty="0">
                <a:latin typeface="Times New Roman" panose="02020603050405020304" pitchFamily="18" charset="0"/>
                <a:ea typeface="Calibri" panose="020F0502020204030204" pitchFamily="34" charset="0"/>
              </a:rPr>
              <a:t>! [Короткий и энергический!] – проговорил Наполеон, когда он прочел сам сразу без поправок написанную прокламацию. В приказе было:</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«Воины! Вот сражение, которого вы столько желали. </a:t>
            </a:r>
            <a:r>
              <a:rPr lang="ru-RU" sz="1100" i="1" dirty="0">
                <a:latin typeface="Times New Roman" panose="02020603050405020304" pitchFamily="18" charset="0"/>
                <a:ea typeface="Calibri" panose="020F0502020204030204" pitchFamily="34" charset="0"/>
              </a:rPr>
              <a:t>Победа зависит от вас. Она необходима для нас; она доставит нам все нужное: удобные квартиры и скорое возвращение в отечество</a:t>
            </a:r>
            <a:r>
              <a:rPr lang="ru-RU" sz="1100" dirty="0">
                <a:latin typeface="Times New Roman" panose="02020603050405020304" pitchFamily="18" charset="0"/>
                <a:ea typeface="Calibri" panose="020F0502020204030204" pitchFamily="34" charset="0"/>
              </a:rPr>
              <a:t>. Действуйте так, как вы действовали при Аустерлице, </a:t>
            </a:r>
            <a:r>
              <a:rPr lang="ru-RU" sz="1100" dirty="0" err="1">
                <a:latin typeface="Times New Roman" panose="02020603050405020304" pitchFamily="18" charset="0"/>
                <a:ea typeface="Calibri" panose="020F0502020204030204" pitchFamily="34" charset="0"/>
              </a:rPr>
              <a:t>Фридланде</a:t>
            </a:r>
            <a:r>
              <a:rPr lang="ru-RU" sz="1100" dirty="0">
                <a:latin typeface="Times New Roman" panose="02020603050405020304" pitchFamily="18" charset="0"/>
                <a:ea typeface="Calibri" panose="020F0502020204030204" pitchFamily="34" charset="0"/>
              </a:rPr>
              <a:t>, Витебске и Смоленске. Пусть позднейшее потомство с гордостью вспомнит о ваших подвигах в сей день. Да скажут о каждом из вас: он был в великой битве под </a:t>
            </a:r>
            <a:r>
              <a:rPr lang="ru-RU" sz="1100" dirty="0" err="1">
                <a:latin typeface="Times New Roman" panose="02020603050405020304" pitchFamily="18" charset="0"/>
                <a:ea typeface="Calibri" panose="020F0502020204030204" pitchFamily="34" charset="0"/>
              </a:rPr>
              <a:t>Москвою</a:t>
            </a:r>
            <a:r>
              <a:rPr lang="ru-RU" sz="1100" dirty="0">
                <a:latin typeface="Times New Roman" panose="02020603050405020304" pitchFamily="18" charset="0"/>
                <a:ea typeface="Calibri" panose="020F0502020204030204" pitchFamily="34" charset="0"/>
              </a:rPr>
              <a:t>!»... (Т3.,ч.2, гл. 26</a:t>
            </a:r>
            <a:r>
              <a:rPr lang="ru-RU" sz="1100" dirty="0" smtClean="0">
                <a:latin typeface="Times New Roman" panose="02020603050405020304" pitchFamily="18" charset="0"/>
                <a:ea typeface="Calibri" panose="020F0502020204030204" pitchFamily="34" charset="0"/>
              </a:rPr>
              <a:t>)</a:t>
            </a:r>
          </a:p>
          <a:p>
            <a:pPr algn="just">
              <a:spcAft>
                <a:spcPts val="0"/>
              </a:spcAft>
            </a:pPr>
            <a:endParaRPr lang="ru-RU" sz="11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Вернувшись после второй озабоченной поездки по линии, Наполеон сказал:</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 Шахматы поставлены, игра начнется завтра.</a:t>
            </a:r>
            <a:endParaRPr lang="ru-RU" sz="1200" i="1"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...Он так интересовался этим предстоящим ему делом, что не мог спать и, несмотря на усилившийся от вечерней сырости насморк, в три часа ночи, громко сморкаясь, вышел в большое отделение палатки. Он спросил о том, не ушли ли русские? Ему отвечали, что неприятельские огни всё на тех же местах. Он одобрительно кивнул головой.</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В половине шестого Наполеон верхом ехал к деревне </a:t>
            </a:r>
            <a:r>
              <a:rPr lang="ru-RU" sz="1100" dirty="0" err="1">
                <a:latin typeface="Times New Roman" panose="02020603050405020304" pitchFamily="18" charset="0"/>
                <a:ea typeface="Calibri" panose="020F0502020204030204" pitchFamily="34" charset="0"/>
              </a:rPr>
              <a:t>Шевардину</a:t>
            </a:r>
            <a:r>
              <a:rPr lang="ru-RU" sz="1100" dirty="0">
                <a:latin typeface="Times New Roman" panose="02020603050405020304" pitchFamily="18" charset="0"/>
                <a:ea typeface="Calibri" panose="020F0502020204030204" pitchFamily="34" charset="0"/>
              </a:rPr>
              <a:t>.</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Начинало светать, небо расчистило, только одна туча лежала на востоке. Покинутые костры догорали в слабом свете утра.</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Наполеон подъехал со свитой к </a:t>
            </a:r>
            <a:r>
              <a:rPr lang="ru-RU" sz="1100" i="1" dirty="0" err="1">
                <a:latin typeface="Times New Roman" panose="02020603050405020304" pitchFamily="18" charset="0"/>
                <a:ea typeface="Calibri" panose="020F0502020204030204" pitchFamily="34" charset="0"/>
              </a:rPr>
              <a:t>Шевардинскому</a:t>
            </a:r>
            <a:r>
              <a:rPr lang="ru-RU" sz="1100" i="1" dirty="0">
                <a:latin typeface="Times New Roman" panose="02020603050405020304" pitchFamily="18" charset="0"/>
                <a:ea typeface="Calibri" panose="020F0502020204030204" pitchFamily="34" charset="0"/>
              </a:rPr>
              <a:t> редуту и слез с лошади. Игра началась. </a:t>
            </a:r>
            <a:r>
              <a:rPr lang="ru-RU" sz="1100" dirty="0">
                <a:latin typeface="Times New Roman" panose="02020603050405020304" pitchFamily="18" charset="0"/>
                <a:ea typeface="Calibri" panose="020F0502020204030204" pitchFamily="34" charset="0"/>
              </a:rPr>
              <a:t>(Т. 3, ч. 2, гл. 29)</a:t>
            </a:r>
            <a:endParaRPr lang="ru-RU" sz="1200" dirty="0">
              <a:latin typeface="Times New Roman" panose="02020603050405020304" pitchFamily="18" charset="0"/>
              <a:ea typeface="Calibri" panose="020F0502020204030204" pitchFamily="34" charset="0"/>
            </a:endParaRPr>
          </a:p>
          <a:p>
            <a:pPr algn="just">
              <a:spcAft>
                <a:spcPts val="0"/>
              </a:spcAft>
            </a:pPr>
            <a:endParaRPr lang="ru-RU" sz="1100" dirty="0" smtClean="0">
              <a:latin typeface="Times New Roman" panose="02020603050405020304" pitchFamily="18" charset="0"/>
              <a:ea typeface="Calibri" panose="020F0502020204030204" pitchFamily="34" charset="0"/>
            </a:endParaRPr>
          </a:p>
          <a:p>
            <a:pPr algn="just">
              <a:spcAft>
                <a:spcPts val="0"/>
              </a:spcAft>
            </a:pPr>
            <a:endParaRPr lang="ru-RU" sz="1200" dirty="0">
              <a:effectLst/>
              <a:latin typeface="Times New Roman" panose="02020603050405020304" pitchFamily="18" charset="0"/>
              <a:ea typeface="Calibri" panose="020F0502020204030204" pitchFamily="34" charset="0"/>
            </a:endParaRPr>
          </a:p>
        </p:txBody>
      </p:sp>
    </p:spTree>
    <p:extLst>
      <p:ext uri="{BB962C8B-B14F-4D97-AF65-F5344CB8AC3E}">
        <p14:creationId xmlns:p14="http://schemas.microsoft.com/office/powerpoint/2010/main" val="27552616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8600" y="304800"/>
            <a:ext cx="6400800" cy="10048905"/>
          </a:xfrm>
          <a:prstGeom prst="rect">
            <a:avLst/>
          </a:prstGeom>
        </p:spPr>
        <p:txBody>
          <a:bodyPr wrap="square">
            <a:spAutoFit/>
          </a:bodyPr>
          <a:lstStyle/>
          <a:p>
            <a:pPr algn="just">
              <a:spcAft>
                <a:spcPts val="0"/>
              </a:spcAft>
            </a:pPr>
            <a:r>
              <a:rPr lang="ru-RU" sz="1100" dirty="0">
                <a:latin typeface="Times New Roman" panose="02020603050405020304" pitchFamily="18" charset="0"/>
                <a:ea typeface="Calibri" panose="020F0502020204030204" pitchFamily="34" charset="0"/>
              </a:rPr>
              <a:t> </a:t>
            </a:r>
            <a:r>
              <a:rPr lang="en-US" sz="1100" b="1" dirty="0" smtClean="0">
                <a:latin typeface="Times New Roman" panose="02020603050405020304" pitchFamily="18" charset="0"/>
                <a:ea typeface="Calibri" panose="020F0502020204030204" pitchFamily="34" charset="0"/>
              </a:rPr>
              <a:t>2</a:t>
            </a:r>
            <a:r>
              <a:rPr lang="ru-RU" sz="1100" b="1" dirty="0">
                <a:latin typeface="Times New Roman" panose="02020603050405020304" pitchFamily="18" charset="0"/>
                <a:ea typeface="Calibri" panose="020F0502020204030204" pitchFamily="34" charset="0"/>
              </a:rPr>
              <a:t>. Бородинское сражение. </a:t>
            </a:r>
            <a:r>
              <a:rPr lang="ru-RU" sz="1100" b="1" dirty="0" smtClean="0">
                <a:latin typeface="Times New Roman" panose="02020603050405020304" pitchFamily="18" charset="0"/>
                <a:ea typeface="Calibri" panose="020F0502020204030204" pitchFamily="34" charset="0"/>
              </a:rPr>
              <a:t>Кутузов</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i="1" dirty="0" smtClean="0">
                <a:latin typeface="Times New Roman" panose="02020603050405020304" pitchFamily="18" charset="0"/>
                <a:ea typeface="Calibri" panose="020F0502020204030204" pitchFamily="34" charset="0"/>
              </a:rPr>
              <a:t>Из-под </a:t>
            </a:r>
            <a:r>
              <a:rPr lang="ru-RU" sz="1100" i="1" dirty="0">
                <a:latin typeface="Times New Roman" panose="02020603050405020304" pitchFamily="18" charset="0"/>
                <a:ea typeface="Calibri" panose="020F0502020204030204" pitchFamily="34" charset="0"/>
              </a:rPr>
              <a:t>горы от Бородина поднималось церковное шествие. </a:t>
            </a:r>
            <a:r>
              <a:rPr lang="ru-RU" sz="1100" dirty="0">
                <a:latin typeface="Times New Roman" panose="02020603050405020304" pitchFamily="18" charset="0"/>
                <a:ea typeface="Calibri" panose="020F0502020204030204" pitchFamily="34" charset="0"/>
              </a:rPr>
              <a:t>Впереди всех по пыльной дороге стройно шла пехота с снятыми киверами и ружьями, опущенными книзу. Позади пехоты слышалось церковное пение.</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Обгоняя Пьера, без шапок бежали навстречу идущим солдаты и ополченцы.</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 Матушку несут! Заступницу!.. </a:t>
            </a:r>
            <a:r>
              <a:rPr lang="ru-RU" sz="1100" i="1" dirty="0" err="1">
                <a:latin typeface="Times New Roman" panose="02020603050405020304" pitchFamily="18" charset="0"/>
                <a:ea typeface="Calibri" panose="020F0502020204030204" pitchFamily="34" charset="0"/>
              </a:rPr>
              <a:t>Иверскую</a:t>
            </a:r>
            <a:r>
              <a:rPr lang="ru-RU" sz="1100" i="1" dirty="0">
                <a:latin typeface="Times New Roman" panose="02020603050405020304" pitchFamily="18" charset="0"/>
                <a:ea typeface="Calibri" panose="020F0502020204030204" pitchFamily="34" charset="0"/>
              </a:rPr>
              <a:t>!..</a:t>
            </a:r>
            <a:endParaRPr lang="ru-RU" sz="1200" i="1"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 Смоленскую матушку, – поправил другой.</a:t>
            </a:r>
            <a:endParaRPr lang="ru-RU" sz="1200" i="1" dirty="0">
              <a:latin typeface="Times New Roman" panose="02020603050405020304" pitchFamily="18" charset="0"/>
              <a:ea typeface="Calibri" panose="020F0502020204030204" pitchFamily="34" charset="0"/>
            </a:endParaRPr>
          </a:p>
          <a:p>
            <a:pPr algn="just">
              <a:spcAft>
                <a:spcPts val="0"/>
              </a:spcAft>
            </a:pPr>
            <a:r>
              <a:rPr lang="ru-RU" sz="1100" dirty="0" smtClean="0">
                <a:latin typeface="Times New Roman" panose="02020603050405020304" pitchFamily="18" charset="0"/>
                <a:ea typeface="Calibri" panose="020F0502020204030204" pitchFamily="34" charset="0"/>
              </a:rPr>
              <a:t>... </a:t>
            </a:r>
            <a:r>
              <a:rPr lang="ru-RU" sz="1100" dirty="0">
                <a:latin typeface="Times New Roman" panose="02020603050405020304" pitchFamily="18" charset="0"/>
                <a:ea typeface="Calibri" panose="020F0502020204030204" pitchFamily="34" charset="0"/>
              </a:rPr>
              <a:t>Толпа, окружавшая икону, вдруг раскрылась и надавила Пьера. Кто-то, вероятно, очень важное лицо, судя по поспешности, с которой перед ним сторонились, подходил к иконе.</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Это был Кутузов, объезжавший позицию. Он, возвращаясь к Татариновой, подошел к молебну. Пьер тотчас же узнал Кутузова по его особенной, отличавшейся от всех фигуре.</a:t>
            </a: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В длинном сюртуке на огромном толщиной теле, с сутуловатой спиной, с открытой белой головой и с вытекшим, белым глазом на оплывшем лице, Кутузов вошел своей ныряющей, раскачивающейся походкой в круг и остановился позади священника. Он перекрестился привычным жестом, достал рукой до земли и, тяжело вздохнув, опустил свою седую голову. За Кутузовым был </a:t>
            </a:r>
            <a:r>
              <a:rPr lang="ru-RU" sz="1100" dirty="0" err="1">
                <a:latin typeface="Times New Roman" panose="02020603050405020304" pitchFamily="18" charset="0"/>
                <a:ea typeface="Calibri" panose="020F0502020204030204" pitchFamily="34" charset="0"/>
              </a:rPr>
              <a:t>Бенигсен</a:t>
            </a:r>
            <a:r>
              <a:rPr lang="ru-RU" sz="1100" dirty="0">
                <a:latin typeface="Times New Roman" panose="02020603050405020304" pitchFamily="18" charset="0"/>
                <a:ea typeface="Calibri" panose="020F0502020204030204" pitchFamily="34" charset="0"/>
              </a:rPr>
              <a:t> и свита</a:t>
            </a:r>
            <a:r>
              <a:rPr lang="ru-RU" sz="1100" dirty="0" smtClean="0">
                <a:latin typeface="Times New Roman" panose="02020603050405020304" pitchFamily="18" charset="0"/>
                <a:ea typeface="Calibri" panose="020F0502020204030204" pitchFamily="34" charset="0"/>
              </a:rPr>
              <a:t>.</a:t>
            </a:r>
          </a:p>
          <a:p>
            <a:pPr algn="just">
              <a:spcAft>
                <a:spcPts val="0"/>
              </a:spcAft>
            </a:pPr>
            <a:r>
              <a:rPr lang="ru-RU" sz="1100" i="1" dirty="0" smtClean="0">
                <a:latin typeface="Times New Roman" panose="02020603050405020304" pitchFamily="18" charset="0"/>
                <a:ea typeface="Calibri" panose="020F0502020204030204" pitchFamily="34" charset="0"/>
              </a:rPr>
              <a:t>Несмотря </a:t>
            </a:r>
            <a:r>
              <a:rPr lang="ru-RU" sz="1100" i="1" dirty="0">
                <a:latin typeface="Times New Roman" panose="02020603050405020304" pitchFamily="18" charset="0"/>
                <a:ea typeface="Calibri" panose="020F0502020204030204" pitchFamily="34" charset="0"/>
              </a:rPr>
              <a:t>на присутствие главнокомандующего, обратившего на себя внимание всех высших чинов, ополченцы и солдаты, не глядя на него, продолжали молиться.</a:t>
            </a:r>
            <a:endParaRPr lang="ru-RU" sz="1200" i="1" dirty="0">
              <a:latin typeface="Times New Roman" panose="02020603050405020304" pitchFamily="18" charset="0"/>
              <a:ea typeface="Calibri" panose="020F0502020204030204" pitchFamily="34" charset="0"/>
            </a:endParaRPr>
          </a:p>
          <a:p>
            <a:pPr algn="just">
              <a:spcAft>
                <a:spcPts val="0"/>
              </a:spcAft>
            </a:pPr>
            <a:r>
              <a:rPr lang="ru-RU" sz="1100" i="1" dirty="0">
                <a:latin typeface="Times New Roman" panose="02020603050405020304" pitchFamily="18" charset="0"/>
                <a:ea typeface="Calibri" panose="020F0502020204030204" pitchFamily="34" charset="0"/>
              </a:rPr>
              <a:t>Когда кончился молебен, Кутузов подошел к иконе, тяжело опустился на колена, кланяясь в землю, и долго пытался и не мог встать от тяжести и слабости. Седая голова его подергивалась от усилий. Наконец он встал и с детски-наивным вытягиванием губ приложился к иконе и опять поклонился, дотронувшись рукой до земли. Генералитет последовал его примеру; потом офицеры, и за ними, давя друг друга, топчась, пыхтя и толкаясь, с взволнованными лицами, полезли солдаты и ополченцы</a:t>
            </a:r>
            <a:r>
              <a:rPr lang="ru-RU" sz="1100" dirty="0">
                <a:latin typeface="Times New Roman" panose="02020603050405020304" pitchFamily="18" charset="0"/>
                <a:ea typeface="Calibri" panose="020F0502020204030204" pitchFamily="34" charset="0"/>
              </a:rPr>
              <a:t>. (Т. 3, ч. 2, гл. 21</a:t>
            </a:r>
            <a:r>
              <a:rPr lang="ru-RU" sz="1100" dirty="0" smtClean="0">
                <a:latin typeface="Times New Roman" panose="02020603050405020304" pitchFamily="18" charset="0"/>
                <a:ea typeface="Calibri" panose="020F0502020204030204" pitchFamily="34" charset="0"/>
              </a:rPr>
              <a:t>)</a:t>
            </a:r>
          </a:p>
          <a:p>
            <a:pPr algn="just">
              <a:spcAft>
                <a:spcPts val="0"/>
              </a:spcAft>
            </a:pPr>
            <a:r>
              <a:rPr lang="ru-RU" sz="1100" dirty="0">
                <a:latin typeface="Times New Roman" panose="02020603050405020304" pitchFamily="18" charset="0"/>
                <a:ea typeface="Calibri" panose="020F0502020204030204" pitchFamily="34" charset="0"/>
              </a:rPr>
              <a:t> </a:t>
            </a:r>
            <a:r>
              <a:rPr lang="ru-RU" sz="1100" dirty="0" smtClean="0">
                <a:latin typeface="Times New Roman" panose="02020603050405020304" pitchFamily="18" charset="0"/>
                <a:ea typeface="Calibri" panose="020F0502020204030204" pitchFamily="34" charset="0"/>
              </a:rPr>
              <a:t>….</a:t>
            </a:r>
            <a:r>
              <a:rPr lang="ru-RU" sz="1200" dirty="0" smtClean="0">
                <a:latin typeface="Times New Roman" panose="02020603050405020304" pitchFamily="18" charset="0"/>
                <a:ea typeface="Calibri" panose="020F0502020204030204" pitchFamily="34" charset="0"/>
              </a:rPr>
              <a:t>Икона </a:t>
            </a:r>
            <a:r>
              <a:rPr lang="ru-RU" sz="1200" dirty="0">
                <a:latin typeface="Times New Roman" panose="02020603050405020304" pitchFamily="18" charset="0"/>
                <a:ea typeface="Calibri" panose="020F0502020204030204" pitchFamily="34" charset="0"/>
              </a:rPr>
              <a:t>тронулась дальше, сопутствуемая толпой. (Т.3, ч. 2, гл.22)</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i="1" dirty="0">
                <a:latin typeface="Times New Roman" panose="02020603050405020304" pitchFamily="18" charset="0"/>
                <a:ea typeface="Calibri" panose="020F0502020204030204" pitchFamily="34" charset="0"/>
              </a:rPr>
              <a:t>Кутузов сидел, понурив седую голову и опустившись тяжелым телом, на покрытой ковром лавке</a:t>
            </a:r>
            <a:r>
              <a:rPr lang="ru-RU" sz="1200" dirty="0">
                <a:latin typeface="Times New Roman" panose="02020603050405020304" pitchFamily="18" charset="0"/>
                <a:ea typeface="Calibri" panose="020F0502020204030204" pitchFamily="34" charset="0"/>
              </a:rPr>
              <a:t>, на том самом месте, на котором утром его видел Пьер. Он не делал никаких распоряжении, а только соглашался или не соглашался на то, что предлагали ему.</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«Да, да, сделайте это, – отвечал он на различные предложения. – Да, да, съезди, голубчик, посмотри, – обращался он то к тому, то к другому из приближенных; или: – Нет, не надо, лучше подождем», – говорил он. Он выслушивал привозимые ему донесения, отдавал приказания, когда это требовалось подчиненным; но, выслушивая донесения, он, казалось, не интересовался смыслом слов того, что ему говорили, а что-то другое в выражении лиц, в тоне речи доносивших интересовало его. Долголетним военным опытом он знал и старческим умом понимал, что руководить сотнями тысяч человек, борющихся с смертью, нельзя одному человеку, и знал, что решают участь сраженья не распоряжения главнокомандующего, не место, на котором стоят войска, не количество пушек и убитых людей, а та неуловимая сила, называемая духом войска, и он следил за этой силой и руководил ею, насколько это было в его власти</a:t>
            </a:r>
            <a:r>
              <a:rPr lang="ru-RU" sz="1200" dirty="0" smtClean="0">
                <a:latin typeface="Times New Roman" panose="02020603050405020304" pitchFamily="18" charset="0"/>
                <a:ea typeface="Calibri" panose="020F0502020204030204" pitchFamily="34" charset="0"/>
              </a:rPr>
              <a:t>.</a:t>
            </a:r>
          </a:p>
          <a:p>
            <a:pPr algn="just">
              <a:spcAft>
                <a:spcPts val="0"/>
              </a:spcAft>
            </a:pPr>
            <a:r>
              <a:rPr lang="ru-RU" sz="1200" i="1" dirty="0" smtClean="0">
                <a:latin typeface="Times New Roman" panose="02020603050405020304" pitchFamily="18" charset="0"/>
                <a:ea typeface="Calibri" panose="020F0502020204030204" pitchFamily="34" charset="0"/>
              </a:rPr>
              <a:t>….Общее </a:t>
            </a:r>
            <a:r>
              <a:rPr lang="ru-RU" sz="1200" i="1" dirty="0">
                <a:latin typeface="Times New Roman" panose="02020603050405020304" pitchFamily="18" charset="0"/>
                <a:ea typeface="Calibri" panose="020F0502020204030204" pitchFamily="34" charset="0"/>
              </a:rPr>
              <a:t>выражение лица Кутузова было сосредоточенное, спокойное внимание и напряжение, едва превозмогавшее усталость слабого и старого тела.</a:t>
            </a:r>
            <a:endParaRPr lang="ru-RU" sz="1400" i="1"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...В третьем часу атаки французов прекратились. На всех лицах, приезжавших с поля сражения, и на тех, которые стояли вокруг него, Кутузов читал выражение напряженности, дошедшей до высшей степени. </a:t>
            </a:r>
            <a:r>
              <a:rPr lang="ru-RU" sz="1200" i="1" dirty="0">
                <a:latin typeface="Times New Roman" panose="02020603050405020304" pitchFamily="18" charset="0"/>
                <a:ea typeface="Calibri" panose="020F0502020204030204" pitchFamily="34" charset="0"/>
              </a:rPr>
              <a:t>Кутузов был доволен успехом дня сверх ожидания. Но физические силы оставляли старика. Несколько раз голова его низко опускалась, как бы падая, и он задремывал.</a:t>
            </a:r>
            <a:r>
              <a:rPr lang="ru-RU" sz="1200" dirty="0">
                <a:latin typeface="Times New Roman" panose="02020603050405020304" pitchFamily="18" charset="0"/>
                <a:ea typeface="Calibri" panose="020F0502020204030204" pitchFamily="34" charset="0"/>
              </a:rPr>
              <a:t> Ему подали обедать</a:t>
            </a:r>
            <a:r>
              <a:rPr lang="ru-RU" sz="1200" dirty="0" smtClean="0">
                <a:latin typeface="Times New Roman" panose="02020603050405020304" pitchFamily="18" charset="0"/>
                <a:ea typeface="Calibri" panose="020F0502020204030204" pitchFamily="34" charset="0"/>
              </a:rPr>
              <a:t>.</a:t>
            </a:r>
          </a:p>
          <a:p>
            <a:pPr algn="just">
              <a:spcAft>
                <a:spcPts val="0"/>
              </a:spcAft>
            </a:pPr>
            <a:r>
              <a:rPr lang="ru-RU" sz="1200" dirty="0" err="1">
                <a:latin typeface="Times New Roman" panose="02020603050405020304" pitchFamily="18" charset="0"/>
                <a:ea typeface="Calibri" panose="020F0502020204030204" pitchFamily="34" charset="0"/>
              </a:rPr>
              <a:t>Вольцоген</a:t>
            </a:r>
            <a:r>
              <a:rPr lang="ru-RU" sz="1200" dirty="0">
                <a:latin typeface="Times New Roman" panose="02020603050405020304" pitchFamily="18" charset="0"/>
                <a:ea typeface="Calibri" panose="020F0502020204030204" pitchFamily="34" charset="0"/>
              </a:rPr>
              <a:t>, небрежно разминая ноги, с полупрезрительной улыбкой на губах, подошел к Кутузову, слегка дотронувшись до козырька рукою.</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Все пункты нашей позиции в руках неприятеля и отбить нечем, потому что войск нет; они бегут, и нет возможности остановить их, – докладывал он.</a:t>
            </a:r>
            <a:endParaRPr lang="ru-RU" sz="1400" dirty="0">
              <a:latin typeface="Times New Roman" panose="02020603050405020304" pitchFamily="18" charset="0"/>
              <a:ea typeface="Calibri" panose="020F0502020204030204" pitchFamily="34" charset="0"/>
            </a:endParaRPr>
          </a:p>
          <a:p>
            <a:pPr algn="just">
              <a:spcAft>
                <a:spcPts val="0"/>
              </a:spcAft>
            </a:pPr>
            <a:endParaRPr lang="ru-RU" sz="1400" dirty="0">
              <a:latin typeface="Times New Roman" panose="02020603050405020304" pitchFamily="18" charset="0"/>
              <a:ea typeface="Calibri" panose="020F0502020204030204" pitchFamily="34" charset="0"/>
            </a:endParaRPr>
          </a:p>
          <a:p>
            <a:pPr algn="just">
              <a:spcAft>
                <a:spcPts val="0"/>
              </a:spcAft>
            </a:pPr>
            <a:endParaRPr lang="ru-RU" sz="1200" dirty="0">
              <a:latin typeface="Times New Roman" panose="02020603050405020304" pitchFamily="18" charset="0"/>
              <a:ea typeface="Calibri" panose="020F0502020204030204" pitchFamily="34" charset="0"/>
            </a:endParaRPr>
          </a:p>
          <a:p>
            <a:pPr algn="just">
              <a:spcAft>
                <a:spcPts val="0"/>
              </a:spcAft>
            </a:pPr>
            <a:endParaRPr lang="ru-RU" sz="1100" dirty="0" smtClean="0">
              <a:latin typeface="Times New Roman" panose="02020603050405020304" pitchFamily="18" charset="0"/>
              <a:ea typeface="Calibri" panose="020F0502020204030204" pitchFamily="34" charset="0"/>
            </a:endParaRPr>
          </a:p>
          <a:p>
            <a:pPr algn="just">
              <a:spcAft>
                <a:spcPts val="0"/>
              </a:spcAft>
            </a:pPr>
            <a:endParaRPr lang="ru-RU" sz="1200" dirty="0">
              <a:latin typeface="Times New Roman" panose="02020603050405020304" pitchFamily="18" charset="0"/>
              <a:ea typeface="Calibri" panose="020F0502020204030204" pitchFamily="34" charset="0"/>
            </a:endParaRPr>
          </a:p>
          <a:p>
            <a:pPr algn="just">
              <a:spcAft>
                <a:spcPts val="0"/>
              </a:spcAft>
            </a:pPr>
            <a:r>
              <a:rPr lang="ru-RU" sz="1100" dirty="0">
                <a:latin typeface="Times New Roman" panose="02020603050405020304" pitchFamily="18" charset="0"/>
                <a:ea typeface="Calibri" panose="020F0502020204030204" pitchFamily="34" charset="0"/>
              </a:rPr>
              <a:t> </a:t>
            </a:r>
            <a:endParaRPr lang="ru-RU" sz="1200" dirty="0">
              <a:latin typeface="Times New Roman" panose="02020603050405020304" pitchFamily="18" charset="0"/>
              <a:ea typeface="Calibri" panose="020F0502020204030204" pitchFamily="34" charset="0"/>
            </a:endParaRPr>
          </a:p>
          <a:p>
            <a:pPr algn="just">
              <a:spcAft>
                <a:spcPts val="0"/>
              </a:spcAft>
            </a:pPr>
            <a:endParaRPr lang="ru-RU" sz="1100" dirty="0" smtClean="0">
              <a:latin typeface="Times New Roman" panose="02020603050405020304" pitchFamily="18" charset="0"/>
              <a:ea typeface="Calibri" panose="020F0502020204030204" pitchFamily="34" charset="0"/>
            </a:endParaRPr>
          </a:p>
          <a:p>
            <a:pPr algn="just">
              <a:spcAft>
                <a:spcPts val="0"/>
              </a:spcAft>
            </a:pPr>
            <a:r>
              <a:rPr lang="ru-RU" sz="1100" dirty="0" smtClean="0">
                <a:latin typeface="Times New Roman" panose="02020603050405020304" pitchFamily="18" charset="0"/>
                <a:ea typeface="Calibri" panose="020F0502020204030204" pitchFamily="34" charset="0"/>
              </a:rPr>
              <a:t> </a:t>
            </a:r>
            <a:endParaRPr lang="ru-RU" sz="1600" dirty="0"/>
          </a:p>
        </p:txBody>
      </p:sp>
    </p:spTree>
    <p:extLst>
      <p:ext uri="{BB962C8B-B14F-4D97-AF65-F5344CB8AC3E}">
        <p14:creationId xmlns:p14="http://schemas.microsoft.com/office/powerpoint/2010/main" val="306774204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8600" y="152400"/>
            <a:ext cx="6248400" cy="5847755"/>
          </a:xfrm>
          <a:prstGeom prst="rect">
            <a:avLst/>
          </a:prstGeom>
        </p:spPr>
        <p:txBody>
          <a:bodyPr wrap="square">
            <a:spAutoFit/>
          </a:bodyPr>
          <a:lstStyle/>
          <a:p>
            <a:pPr algn="just">
              <a:spcAft>
                <a:spcPts val="0"/>
              </a:spcAft>
            </a:pPr>
            <a:r>
              <a:rPr lang="ru-RU" sz="1200" dirty="0" smtClean="0">
                <a:latin typeface="Times New Roman" panose="02020603050405020304" pitchFamily="18" charset="0"/>
                <a:ea typeface="Calibri" panose="020F0502020204030204" pitchFamily="34" charset="0"/>
              </a:rPr>
              <a:t>–</a:t>
            </a:r>
            <a:r>
              <a:rPr lang="ru-RU" sz="1200" dirty="0">
                <a:latin typeface="Times New Roman" panose="02020603050405020304" pitchFamily="18" charset="0"/>
                <a:ea typeface="Calibri" panose="020F0502020204030204" pitchFamily="34" charset="0"/>
              </a:rPr>
              <a:t> Я не считал себя вправе скрыть от вашей светлости того, что я видел… Войска в полном расстройстве…</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a:t>
            </a:r>
            <a:r>
              <a:rPr lang="ru-RU" sz="1200" i="1" dirty="0">
                <a:latin typeface="Times New Roman" panose="02020603050405020304" pitchFamily="18" charset="0"/>
                <a:ea typeface="Calibri" panose="020F0502020204030204" pitchFamily="34" charset="0"/>
              </a:rPr>
              <a:t> Вы видели? Вы видели?.. – нахмурившись, закричал Кутузов, быстро вставая и наступая на </a:t>
            </a:r>
            <a:r>
              <a:rPr lang="ru-RU" sz="1200" i="1" dirty="0" err="1">
                <a:latin typeface="Times New Roman" panose="02020603050405020304" pitchFamily="18" charset="0"/>
                <a:ea typeface="Calibri" panose="020F0502020204030204" pitchFamily="34" charset="0"/>
              </a:rPr>
              <a:t>Вольцогена</a:t>
            </a:r>
            <a:r>
              <a:rPr lang="ru-RU" sz="1200" i="1" dirty="0">
                <a:latin typeface="Times New Roman" panose="02020603050405020304" pitchFamily="18" charset="0"/>
                <a:ea typeface="Calibri" panose="020F0502020204030204" pitchFamily="34" charset="0"/>
              </a:rPr>
              <a:t>. – Как вы… как вы смеете!.. – делая угрожающие жесты трясущимися руками и захлебываясь, закричал он. – Как смоете вы, милостивый государь, говорить это мне. Вы ничего не знаете. Передайте от меня генералу Барклаю, что его сведения неверны и что настоящий ход сражения известен мне, главнокомандующему, лучше, чем ему.</a:t>
            </a:r>
            <a:endParaRPr lang="ru-RU" sz="1400" i="1" dirty="0">
              <a:latin typeface="Times New Roman" panose="02020603050405020304" pitchFamily="18" charset="0"/>
              <a:ea typeface="Calibri" panose="020F0502020204030204" pitchFamily="34" charset="0"/>
            </a:endParaRPr>
          </a:p>
          <a:p>
            <a:pPr algn="just">
              <a:spcAft>
                <a:spcPts val="0"/>
              </a:spcAft>
            </a:pPr>
            <a:r>
              <a:rPr lang="ru-RU" sz="1200" i="1" dirty="0" err="1">
                <a:latin typeface="Times New Roman" panose="02020603050405020304" pitchFamily="18" charset="0"/>
                <a:ea typeface="Calibri" panose="020F0502020204030204" pitchFamily="34" charset="0"/>
              </a:rPr>
              <a:t>Вольцоген</a:t>
            </a:r>
            <a:r>
              <a:rPr lang="ru-RU" sz="1200" i="1" dirty="0">
                <a:latin typeface="Times New Roman" panose="02020603050405020304" pitchFamily="18" charset="0"/>
                <a:ea typeface="Calibri" panose="020F0502020204030204" pitchFamily="34" charset="0"/>
              </a:rPr>
              <a:t> хотел возразить что-то, но Кутузов перебил его.</a:t>
            </a:r>
            <a:endParaRPr lang="ru-RU" sz="1400" i="1"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Неприятель отбит на левом и поражен на правом фланге. </a:t>
            </a:r>
            <a:r>
              <a:rPr lang="ru-RU" sz="1200" i="1" dirty="0">
                <a:latin typeface="Times New Roman" panose="02020603050405020304" pitchFamily="18" charset="0"/>
                <a:ea typeface="Calibri" panose="020F0502020204030204" pitchFamily="34" charset="0"/>
              </a:rPr>
              <a:t>Ежели вы плохо видели, милостивый государь, то не позволяйте себе говорить того, чего вы не знаете. Извольте ехать к генералу Барклаю и передать ему назавтра мое непременное намерение атаковать неприятеля</a:t>
            </a:r>
            <a:r>
              <a:rPr lang="ru-RU" sz="1200" dirty="0">
                <a:latin typeface="Times New Roman" panose="02020603050405020304" pitchFamily="18" charset="0"/>
                <a:ea typeface="Calibri" panose="020F0502020204030204" pitchFamily="34" charset="0"/>
              </a:rPr>
              <a:t>, – строго сказал Кутузов. Все молчали, и слышно было одно тяжелое дыхание запыхавшегося старого генерала. – </a:t>
            </a:r>
            <a:r>
              <a:rPr lang="ru-RU" sz="1200" i="1" dirty="0">
                <a:latin typeface="Times New Roman" panose="02020603050405020304" pitchFamily="18" charset="0"/>
                <a:ea typeface="Calibri" panose="020F0502020204030204" pitchFamily="34" charset="0"/>
              </a:rPr>
              <a:t>Отбиты везде, за что я благодарю бога и наше храброе войско. Неприятель побежден, и завтра погоним его из священной земли русской, – сказал Кутузов, крестясь; и вдруг всхлипнул от наступивших слез.</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Вольцоген</a:t>
            </a:r>
            <a:r>
              <a:rPr lang="ru-RU" sz="1200" dirty="0">
                <a:latin typeface="Times New Roman" panose="02020603050405020304" pitchFamily="18" charset="0"/>
                <a:ea typeface="Calibri" panose="020F0502020204030204" pitchFamily="34" charset="0"/>
              </a:rPr>
              <a:t>, пожав плечами и скривив губы, молча отошел к стороне, удивляясь </a:t>
            </a:r>
            <a:r>
              <a:rPr lang="ru-RU" sz="1200" dirty="0" err="1">
                <a:latin typeface="Times New Roman" panose="02020603050405020304" pitchFamily="18" charset="0"/>
                <a:ea typeface="Calibri" panose="020F0502020204030204" pitchFamily="34" charset="0"/>
              </a:rPr>
              <a:t>uber</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diese</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Eingenommenheit</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des</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alten</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Herrn</a:t>
            </a:r>
            <a:r>
              <a:rPr lang="ru-RU" sz="1200" dirty="0">
                <a:latin typeface="Times New Roman" panose="02020603050405020304" pitchFamily="18" charset="0"/>
                <a:ea typeface="Calibri" panose="020F0502020204030204" pitchFamily="34" charset="0"/>
              </a:rPr>
              <a:t>. [на это самодурство старого господина. (нем.) </a:t>
            </a:r>
            <a:r>
              <a:rPr lang="ru-RU" sz="1200" dirty="0" smtClean="0">
                <a:latin typeface="Times New Roman" panose="02020603050405020304" pitchFamily="18" charset="0"/>
                <a:ea typeface="Calibri" panose="020F0502020204030204" pitchFamily="34" charset="0"/>
              </a:rPr>
              <a:t>]</a:t>
            </a:r>
          </a:p>
          <a:p>
            <a:pPr algn="just">
              <a:spcAft>
                <a:spcPts val="0"/>
              </a:spcAft>
            </a:pP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smtClean="0">
                <a:latin typeface="Times New Roman" panose="02020603050405020304" pitchFamily="18" charset="0"/>
                <a:ea typeface="Calibri" panose="020F0502020204030204" pitchFamily="34" charset="0"/>
              </a:rPr>
              <a:t>….–</a:t>
            </a:r>
            <a:r>
              <a:rPr lang="ru-RU" sz="1200" dirty="0">
                <a:latin typeface="Times New Roman" panose="02020603050405020304" pitchFamily="18" charset="0"/>
                <a:ea typeface="Calibri" panose="020F0502020204030204" pitchFamily="34" charset="0"/>
              </a:rPr>
              <a:t> </a:t>
            </a:r>
            <a:r>
              <a:rPr lang="ru-RU" sz="1200" dirty="0" err="1">
                <a:latin typeface="Times New Roman" panose="02020603050405020304" pitchFamily="18" charset="0"/>
                <a:ea typeface="Calibri" panose="020F0502020204030204" pitchFamily="34" charset="0"/>
              </a:rPr>
              <a:t>Кайсаров</a:t>
            </a:r>
            <a:r>
              <a:rPr lang="ru-RU" sz="1200" dirty="0">
                <a:latin typeface="Times New Roman" panose="02020603050405020304" pitchFamily="18" charset="0"/>
                <a:ea typeface="Calibri" panose="020F0502020204030204" pitchFamily="34" charset="0"/>
              </a:rPr>
              <a:t>! – крикнул Кутузов своего адъютанта. – Садись пиши приказ на завтрашний день. А ты, – обратился он к другому, – поезжай по линии и объяви, что завтра мы атакуем.</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i="1" dirty="0">
                <a:latin typeface="Times New Roman" panose="02020603050405020304" pitchFamily="18" charset="0"/>
                <a:ea typeface="Calibri" panose="020F0502020204030204" pitchFamily="34" charset="0"/>
              </a:rPr>
              <a:t>...И по неопределимой, таинственной связи, поддерживающей во всей армии одно и то же настроение, называемое духом армии и составляющее главный нерв войны, слова Кутузова, его приказ к сражению на завтрашний день, передались одновременно во все концы войска.</a:t>
            </a:r>
            <a:endParaRPr lang="ru-RU" sz="1400" i="1"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Далеко не самые слова, не самый приказ передавались в последней цепи этой связи. Даже ничего не было похожего в тех рассказах, которые передавали друг другу на разных концах армии, на то, что сказал Кутузов; но смысл его слов сообщился повсюду, потому что то, что сказал Кутузов, вытекало не из хитрых соображений, а из чувства, которое лежало в душе главнокомандующего, так же как и в душе каждого русского человека.</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И узнав то, что назавтра мы атакуем неприятеля, из высших сфер армии услыхав подтверждение того, чему они хотели верить, измученные, колеблющиеся люди утешались и ободрялись. (Т. 3, ч. 2, гл. 35)</a:t>
            </a:r>
            <a:endParaRPr lang="ru-RU" sz="1400" dirty="0">
              <a:effectLst/>
              <a:latin typeface="Times New Roman" panose="02020603050405020304" pitchFamily="18" charset="0"/>
              <a:ea typeface="Calibri" panose="020F0502020204030204" pitchFamily="34" charset="0"/>
            </a:endParaRPr>
          </a:p>
        </p:txBody>
      </p:sp>
    </p:spTree>
    <p:extLst>
      <p:ext uri="{BB962C8B-B14F-4D97-AF65-F5344CB8AC3E}">
        <p14:creationId xmlns:p14="http://schemas.microsoft.com/office/powerpoint/2010/main" val="301138413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26460" y="228600"/>
            <a:ext cx="6477000" cy="9879628"/>
          </a:xfrm>
          <a:prstGeom prst="rect">
            <a:avLst/>
          </a:prstGeom>
        </p:spPr>
        <p:txBody>
          <a:bodyPr wrap="square">
            <a:spAutoFit/>
          </a:bodyPr>
          <a:lstStyle/>
          <a:p>
            <a:pPr algn="just">
              <a:spcAft>
                <a:spcPts val="0"/>
              </a:spcAft>
            </a:pPr>
            <a:r>
              <a:rPr lang="ru-RU" sz="1200" b="1" dirty="0" smtClean="0">
                <a:latin typeface="Times New Roman" panose="02020603050405020304" pitchFamily="18" charset="0"/>
                <a:ea typeface="Calibri" panose="020F0502020204030204" pitchFamily="34" charset="0"/>
              </a:rPr>
              <a:t>3.</a:t>
            </a:r>
            <a:r>
              <a:rPr lang="ru-RU" sz="1200" b="1" dirty="0">
                <a:latin typeface="Times New Roman" panose="02020603050405020304" pitchFamily="18" charset="0"/>
                <a:ea typeface="Calibri" panose="020F0502020204030204" pitchFamily="34" charset="0"/>
              </a:rPr>
              <a:t> </a:t>
            </a:r>
            <a:r>
              <a:rPr lang="ru-RU" sz="1200" b="1" dirty="0" err="1">
                <a:latin typeface="Times New Roman" panose="02020603050405020304" pitchFamily="18" charset="0"/>
                <a:ea typeface="Calibri" panose="020F0502020204030204" pitchFamily="34" charset="0"/>
              </a:rPr>
              <a:t>de</a:t>
            </a:r>
            <a:r>
              <a:rPr lang="ru-RU" sz="1200" b="1" dirty="0">
                <a:latin typeface="Times New Roman" panose="02020603050405020304" pitchFamily="18" charset="0"/>
                <a:ea typeface="Calibri" panose="020F0502020204030204" pitchFamily="34" charset="0"/>
              </a:rPr>
              <a:t> </a:t>
            </a:r>
            <a:r>
              <a:rPr lang="ru-RU" sz="1200" b="1" dirty="0" err="1">
                <a:latin typeface="Times New Roman" panose="02020603050405020304" pitchFamily="18" charset="0"/>
                <a:ea typeface="Calibri" panose="020F0502020204030204" pitchFamily="34" charset="0"/>
              </a:rPr>
              <a:t>la</a:t>
            </a:r>
            <a:r>
              <a:rPr lang="ru-RU" sz="1200" b="1" dirty="0">
                <a:latin typeface="Times New Roman" panose="02020603050405020304" pitchFamily="18" charset="0"/>
                <a:ea typeface="Calibri" panose="020F0502020204030204" pitchFamily="34" charset="0"/>
              </a:rPr>
              <a:t> </a:t>
            </a:r>
            <a:r>
              <a:rPr lang="ru-RU" sz="1200" b="1" dirty="0" err="1" smtClean="0">
                <a:latin typeface="Times New Roman" panose="02020603050405020304" pitchFamily="18" charset="0"/>
                <a:ea typeface="Calibri" panose="020F0502020204030204" pitchFamily="34" charset="0"/>
              </a:rPr>
              <a:t>Moskowa</a:t>
            </a:r>
            <a:r>
              <a:rPr lang="ru-RU" sz="1200" b="1" dirty="0" smtClean="0">
                <a:latin typeface="Times New Roman" panose="02020603050405020304" pitchFamily="18" charset="0"/>
                <a:ea typeface="Calibri" panose="020F0502020204030204" pitchFamily="34" charset="0"/>
              </a:rPr>
              <a:t>. Наполеон</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i="1" dirty="0" smtClean="0">
                <a:latin typeface="Times New Roman" panose="02020603050405020304" pitchFamily="18" charset="0"/>
                <a:ea typeface="Calibri" panose="020F0502020204030204" pitchFamily="34" charset="0"/>
              </a:rPr>
              <a:t>Наполеон </a:t>
            </a:r>
            <a:r>
              <a:rPr lang="ru-RU" sz="1200" i="1" dirty="0">
                <a:latin typeface="Times New Roman" panose="02020603050405020304" pitchFamily="18" charset="0"/>
                <a:ea typeface="Calibri" panose="020F0502020204030204" pitchFamily="34" charset="0"/>
              </a:rPr>
              <a:t>вступает в Москву после блестящей победы </a:t>
            </a:r>
            <a:r>
              <a:rPr lang="ru-RU" sz="1200" i="1" dirty="0" err="1">
                <a:latin typeface="Times New Roman" panose="02020603050405020304" pitchFamily="18" charset="0"/>
                <a:ea typeface="Calibri" panose="020F0502020204030204" pitchFamily="34" charset="0"/>
              </a:rPr>
              <a:t>de</a:t>
            </a:r>
            <a:r>
              <a:rPr lang="ru-RU" sz="1200" i="1" dirty="0">
                <a:latin typeface="Times New Roman" panose="02020603050405020304" pitchFamily="18" charset="0"/>
                <a:ea typeface="Calibri" panose="020F0502020204030204" pitchFamily="34" charset="0"/>
              </a:rPr>
              <a:t> </a:t>
            </a:r>
            <a:r>
              <a:rPr lang="ru-RU" sz="1200" i="1" dirty="0" err="1">
                <a:latin typeface="Times New Roman" panose="02020603050405020304" pitchFamily="18" charset="0"/>
                <a:ea typeface="Calibri" panose="020F0502020204030204" pitchFamily="34" charset="0"/>
              </a:rPr>
              <a:t>la</a:t>
            </a:r>
            <a:r>
              <a:rPr lang="ru-RU" sz="1200" i="1" dirty="0">
                <a:latin typeface="Times New Roman" panose="02020603050405020304" pitchFamily="18" charset="0"/>
                <a:ea typeface="Calibri" panose="020F0502020204030204" pitchFamily="34" charset="0"/>
              </a:rPr>
              <a:t> </a:t>
            </a:r>
            <a:r>
              <a:rPr lang="ru-RU" sz="1200" i="1" dirty="0" err="1">
                <a:latin typeface="Times New Roman" panose="02020603050405020304" pitchFamily="18" charset="0"/>
                <a:ea typeface="Calibri" panose="020F0502020204030204" pitchFamily="34" charset="0"/>
              </a:rPr>
              <a:t>Moskowa</a:t>
            </a:r>
            <a:r>
              <a:rPr lang="ru-RU" sz="1200" i="1" dirty="0">
                <a:latin typeface="Times New Roman" panose="02020603050405020304" pitchFamily="18" charset="0"/>
                <a:ea typeface="Calibri" panose="020F0502020204030204" pitchFamily="34" charset="0"/>
              </a:rPr>
              <a:t>; сомнения в победе не может быть, так как поле сражения остается за французами. Русские отступают и отдают столицу. Москва, наполненная провиантом, оружием, снарядами и несметными богатствами, — в руках Наполеона.</a:t>
            </a:r>
            <a:r>
              <a:rPr lang="ru-RU" sz="1200" dirty="0">
                <a:latin typeface="Times New Roman" panose="02020603050405020304" pitchFamily="18" charset="0"/>
                <a:ea typeface="Calibri" panose="020F0502020204030204" pitchFamily="34" charset="0"/>
              </a:rPr>
              <a:t> </a:t>
            </a:r>
            <a:r>
              <a:rPr lang="ru-RU" sz="1200" i="1" dirty="0">
                <a:latin typeface="Times New Roman" panose="02020603050405020304" pitchFamily="18" charset="0"/>
                <a:ea typeface="Calibri" panose="020F0502020204030204" pitchFamily="34" charset="0"/>
              </a:rPr>
              <a:t>Русское войско, вдвое слабейшее французского, в продолжение месяца не делает ни одной попытки нападения. Положение Наполеона самое блестящее.</a:t>
            </a:r>
            <a:r>
              <a:rPr lang="ru-RU" sz="1200" dirty="0">
                <a:latin typeface="Times New Roman" panose="02020603050405020304" pitchFamily="18" charset="0"/>
                <a:ea typeface="Calibri" panose="020F0502020204030204" pitchFamily="34" charset="0"/>
              </a:rPr>
              <a:t> Для того, чтобы двойными силами навалиться на остатки русской армии и истребить ее, для того, чтобы выговорить выгодный мир или, в случае отказа, сделать угрожающее движение ... казалось бы, не нужно особенной гениальности. </a:t>
            </a:r>
            <a:r>
              <a:rPr lang="ru-RU" sz="1200" i="1" dirty="0">
                <a:latin typeface="Times New Roman" panose="02020603050405020304" pitchFamily="18" charset="0"/>
                <a:ea typeface="Calibri" panose="020F0502020204030204" pitchFamily="34" charset="0"/>
              </a:rPr>
              <a:t>Для этого нужно было сделать самое простое и легкое: не допустить войска до грабежа, заготовить зимние одежды, которых достало бы в Москве на всю армию, и правильно собрать находившийся в Москве более чем на полгода (по показанию французских историков) провиант всему войску. Наполеон, этот гениальнейший из гениев и имевший власть управлять </a:t>
            </a:r>
            <a:r>
              <a:rPr lang="ru-RU" sz="1200" i="1" dirty="0" err="1">
                <a:latin typeface="Times New Roman" panose="02020603050405020304" pitchFamily="18" charset="0"/>
                <a:ea typeface="Calibri" panose="020F0502020204030204" pitchFamily="34" charset="0"/>
              </a:rPr>
              <a:t>армиею</a:t>
            </a:r>
            <a:r>
              <a:rPr lang="ru-RU" sz="1200" dirty="0">
                <a:latin typeface="Times New Roman" panose="02020603050405020304" pitchFamily="18" charset="0"/>
                <a:ea typeface="Calibri" panose="020F0502020204030204" pitchFamily="34" charset="0"/>
              </a:rPr>
              <a:t>, как утверждают историки, </a:t>
            </a:r>
            <a:r>
              <a:rPr lang="ru-RU" sz="1200" i="1" dirty="0">
                <a:latin typeface="Times New Roman" panose="02020603050405020304" pitchFamily="18" charset="0"/>
                <a:ea typeface="Calibri" panose="020F0502020204030204" pitchFamily="34" charset="0"/>
              </a:rPr>
              <a:t>ничего не сделал этого.... </a:t>
            </a:r>
            <a:r>
              <a:rPr lang="ru-RU" sz="1200" dirty="0">
                <a:latin typeface="Times New Roman" panose="02020603050405020304" pitchFamily="18" charset="0"/>
                <a:ea typeface="Calibri" panose="020F0502020204030204" pitchFamily="34" charset="0"/>
              </a:rPr>
              <a:t>Из всего, что мог сделать Наполеон: зимовать в Москве, идти на Петербург, идти на Нижний Новгород, идти назад, севернее или южнее, тем путем, которым пошел потом Кутузов, — ну что бы ни придумать, глупее и пагубнее того, что сделал Наполеон, то есть оставаться до октября в Москве, предоставляя войскам грабить город, потом, колеблясь, оставить или не оставить гарнизон, выйти из Москвы, подойти к Кутузову, не начать сражения, пойти вправо, дойти до Малого Ярославца, опять не испытав случайности пробиться, пойти не по той дороге, по которой пошел Кутузов, а пойти назад на Можайск и по разоренной Смоленской дороге, — глупее этого, пагубнее для войска ничего нельзя было придумать, как то и показали последствия. (Т.4, ч. 2, гл. 8</a:t>
            </a:r>
            <a:r>
              <a:rPr lang="ru-RU" sz="1200" dirty="0" smtClean="0">
                <a:latin typeface="Times New Roman" panose="02020603050405020304" pitchFamily="18" charset="0"/>
                <a:ea typeface="Calibri" panose="020F0502020204030204" pitchFamily="34" charset="0"/>
              </a:rPr>
              <a:t>)</a:t>
            </a:r>
            <a:endParaRPr lang="ru-RU" sz="1400" dirty="0">
              <a:latin typeface="Times New Roman" panose="02020603050405020304" pitchFamily="18" charset="0"/>
              <a:ea typeface="Calibri" panose="020F0502020204030204" pitchFamily="34" charset="0"/>
            </a:endParaRPr>
          </a:p>
          <a:p>
            <a:pPr algn="just"/>
            <a:r>
              <a:rPr lang="ru-RU" sz="1200" b="1" dirty="0">
                <a:latin typeface="Times New Roman" panose="02020603050405020304" pitchFamily="18" charset="0"/>
                <a:ea typeface="Calibri" panose="020F0502020204030204" pitchFamily="34" charset="0"/>
              </a:rPr>
              <a:t>3. </a:t>
            </a:r>
            <a:r>
              <a:rPr lang="ru-RU" sz="1200" b="1" dirty="0" err="1">
                <a:latin typeface="Times New Roman" panose="02020603050405020304" pitchFamily="18" charset="0"/>
                <a:ea typeface="Calibri" panose="020F0502020204030204" pitchFamily="34" charset="0"/>
              </a:rPr>
              <a:t>de</a:t>
            </a:r>
            <a:r>
              <a:rPr lang="ru-RU" sz="1200" b="1" dirty="0">
                <a:latin typeface="Times New Roman" panose="02020603050405020304" pitchFamily="18" charset="0"/>
                <a:ea typeface="Calibri" panose="020F0502020204030204" pitchFamily="34" charset="0"/>
              </a:rPr>
              <a:t> </a:t>
            </a:r>
            <a:r>
              <a:rPr lang="ru-RU" sz="1200" b="1" dirty="0" err="1">
                <a:latin typeface="Times New Roman" panose="02020603050405020304" pitchFamily="18" charset="0"/>
                <a:ea typeface="Calibri" panose="020F0502020204030204" pitchFamily="34" charset="0"/>
              </a:rPr>
              <a:t>la</a:t>
            </a:r>
            <a:r>
              <a:rPr lang="ru-RU" sz="1200" b="1" dirty="0">
                <a:latin typeface="Times New Roman" panose="02020603050405020304" pitchFamily="18" charset="0"/>
                <a:ea typeface="Calibri" panose="020F0502020204030204" pitchFamily="34" charset="0"/>
              </a:rPr>
              <a:t> </a:t>
            </a:r>
            <a:r>
              <a:rPr lang="ru-RU" sz="1200" b="1" dirty="0" err="1">
                <a:latin typeface="Times New Roman" panose="02020603050405020304" pitchFamily="18" charset="0"/>
                <a:ea typeface="Calibri" panose="020F0502020204030204" pitchFamily="34" charset="0"/>
              </a:rPr>
              <a:t>Moskowa</a:t>
            </a:r>
            <a:r>
              <a:rPr lang="ru-RU" sz="1200" b="1" dirty="0">
                <a:latin typeface="Times New Roman" panose="02020603050405020304" pitchFamily="18" charset="0"/>
                <a:ea typeface="Calibri" panose="020F0502020204030204" pitchFamily="34" charset="0"/>
              </a:rPr>
              <a:t>. </a:t>
            </a:r>
            <a:r>
              <a:rPr lang="ru-RU" sz="1200" b="1" dirty="0" smtClean="0">
                <a:latin typeface="Times New Roman" panose="02020603050405020304" pitchFamily="18" charset="0"/>
                <a:ea typeface="Calibri" panose="020F0502020204030204" pitchFamily="34" charset="0"/>
              </a:rPr>
              <a:t>Кутузов</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smtClean="0">
                <a:latin typeface="Times New Roman" panose="02020603050405020304" pitchFamily="18" charset="0"/>
                <a:ea typeface="Calibri" panose="020F0502020204030204" pitchFamily="34" charset="0"/>
              </a:rPr>
              <a:t>Кутузов</a:t>
            </a:r>
            <a:r>
              <a:rPr lang="ru-RU" sz="1200" dirty="0">
                <a:latin typeface="Times New Roman" panose="02020603050405020304" pitchFamily="18" charset="0"/>
                <a:ea typeface="Calibri" panose="020F0502020204030204" pitchFamily="34" charset="0"/>
              </a:rPr>
              <a:t>, как и все старые люди, мало спал по ночам. Он днем часто неожиданно задремывал; но ночью он, не раздеваясь, лежа на своей постели, большею </a:t>
            </a:r>
            <a:r>
              <a:rPr lang="ru-RU" sz="1200" dirty="0" err="1">
                <a:latin typeface="Times New Roman" panose="02020603050405020304" pitchFamily="18" charset="0"/>
                <a:ea typeface="Calibri" panose="020F0502020204030204" pitchFamily="34" charset="0"/>
              </a:rPr>
              <a:t>частию</a:t>
            </a:r>
            <a:r>
              <a:rPr lang="ru-RU" sz="1200" dirty="0">
                <a:latin typeface="Times New Roman" panose="02020603050405020304" pitchFamily="18" charset="0"/>
                <a:ea typeface="Calibri" panose="020F0502020204030204" pitchFamily="34" charset="0"/>
              </a:rPr>
              <a:t> не спал и думал.</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Так он лежал и теперь на своей кровати, облокотив тяжелую, большую изуродованную голову на пухлую руку, и думал, открытым одним глазом присматриваясь к темноте.</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a:t>
            </a:r>
            <a:r>
              <a:rPr lang="ru-RU" sz="1200" i="1" dirty="0">
                <a:latin typeface="Times New Roman" panose="02020603050405020304" pitchFamily="18" charset="0"/>
                <a:ea typeface="Calibri" panose="020F0502020204030204" pitchFamily="34" charset="0"/>
              </a:rPr>
              <a:t>«Они должны понять, что мы только можем проиграть, действуя наступательно. Терпение и время, вот мои воины-богатыри!»</a:t>
            </a:r>
            <a:r>
              <a:rPr lang="ru-RU" sz="1200" dirty="0">
                <a:latin typeface="Times New Roman" panose="02020603050405020304" pitchFamily="18" charset="0"/>
                <a:ea typeface="Calibri" panose="020F0502020204030204" pitchFamily="34" charset="0"/>
              </a:rPr>
              <a:t> — думал Кутузов. Он знал, что не надо срывать яблоко, пока оно зелено. Оно само упадет, когда будет зрело, а сорвешь зелено, испортишь яблоко и дерево, и сам оскомину набьешь. </a:t>
            </a:r>
            <a:r>
              <a:rPr lang="ru-RU" sz="1200" i="1" dirty="0">
                <a:latin typeface="Times New Roman" panose="02020603050405020304" pitchFamily="18" charset="0"/>
                <a:ea typeface="Calibri" panose="020F0502020204030204" pitchFamily="34" charset="0"/>
              </a:rPr>
              <a:t>Он, как опытный охотник, знал, что зверь ранен, ранен так, как только могла ранить вся русская сила, но смертельно или нет, это был еще не разъясненный вопрос.</a:t>
            </a:r>
            <a:endParaRPr lang="ru-RU" sz="1400" i="1"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...В ночь 11-го октября он лежал, облокотившись на руку, и думал об этом.</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В соседней комнате зашевелилось, и послышались шаги Толя, Коновницына и Болховитинова.</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Эй, кто там? Войдите, войди! Что новенького? — окликнул их фельдмаршал.</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 Скажи, скажи, дружок, — сказал он Болховитинову своим тихим, старческим голосом, закрывая распахнувшуюся на груди рубашку. — Подойди, подойди поближе. Какие ты привез мне весточки? А? Наполеон из Москвы ушел? Воистину так? А?</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...Болховитинов рассказал все и замолчал, ожидая приказания. Толь начал было говорить что-то, но Кутузов перебил его. Он хотел сказать что-то, но вдруг лицо его </a:t>
            </a:r>
            <a:r>
              <a:rPr lang="ru-RU" sz="1200" dirty="0" err="1">
                <a:latin typeface="Times New Roman" panose="02020603050405020304" pitchFamily="18" charset="0"/>
                <a:ea typeface="Calibri" panose="020F0502020204030204" pitchFamily="34" charset="0"/>
              </a:rPr>
              <a:t>сщурилось</a:t>
            </a:r>
            <a:r>
              <a:rPr lang="ru-RU" sz="1200" dirty="0">
                <a:latin typeface="Times New Roman" panose="02020603050405020304" pitchFamily="18" charset="0"/>
                <a:ea typeface="Calibri" panose="020F0502020204030204" pitchFamily="34" charset="0"/>
              </a:rPr>
              <a:t>, сморщилось; он, махнув рукой на Толя, повернулся в противную сторону, к красному углу избы, черневшему от образов.</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i="1" dirty="0">
                <a:latin typeface="Times New Roman" panose="02020603050405020304" pitchFamily="18" charset="0"/>
                <a:ea typeface="Calibri" panose="020F0502020204030204" pitchFamily="34" charset="0"/>
              </a:rPr>
              <a:t>— Господи, создатель мой! Внял ты молитве нашей… — дрожащим голосом сказал он, сложив руки. — Спасена Россия. Благодарю тебя, господи! — И он заплакал</a:t>
            </a:r>
            <a:r>
              <a:rPr lang="ru-RU" sz="1200" dirty="0">
                <a:latin typeface="Times New Roman" panose="02020603050405020304" pitchFamily="18" charset="0"/>
                <a:ea typeface="Calibri" panose="020F0502020204030204" pitchFamily="34" charset="0"/>
              </a:rPr>
              <a:t>. (Т. 4, ч. 2, гл. 17)</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i="1" dirty="0">
                <a:latin typeface="Times New Roman" panose="02020603050405020304" pitchFamily="18" charset="0"/>
                <a:ea typeface="Calibri" panose="020F0502020204030204" pitchFamily="34" charset="0"/>
              </a:rPr>
              <a:t>Со времени известия о выходе французов из Москвы и до конца кампании, вся деятельность Кутузова заключается только в том, чтобы </a:t>
            </a:r>
            <a:r>
              <a:rPr lang="ru-RU" sz="1200" i="1" dirty="0" err="1">
                <a:latin typeface="Times New Roman" panose="02020603050405020304" pitchFamily="18" charset="0"/>
                <a:ea typeface="Calibri" panose="020F0502020204030204" pitchFamily="34" charset="0"/>
              </a:rPr>
              <a:t>властию</a:t>
            </a:r>
            <a:r>
              <a:rPr lang="ru-RU" sz="1200" i="1" dirty="0">
                <a:latin typeface="Times New Roman" panose="02020603050405020304" pitchFamily="18" charset="0"/>
                <a:ea typeface="Calibri" panose="020F0502020204030204" pitchFamily="34" charset="0"/>
              </a:rPr>
              <a:t>, </a:t>
            </a:r>
            <a:r>
              <a:rPr lang="ru-RU" sz="1200" i="1" dirty="0" err="1">
                <a:latin typeface="Times New Roman" panose="02020603050405020304" pitchFamily="18" charset="0"/>
                <a:ea typeface="Calibri" panose="020F0502020204030204" pitchFamily="34" charset="0"/>
              </a:rPr>
              <a:t>хитростию</a:t>
            </a:r>
            <a:r>
              <a:rPr lang="ru-RU" sz="1200" i="1" dirty="0">
                <a:latin typeface="Times New Roman" panose="02020603050405020304" pitchFamily="18" charset="0"/>
                <a:ea typeface="Calibri" panose="020F0502020204030204" pitchFamily="34" charset="0"/>
              </a:rPr>
              <a:t>, просьбами удерживать свои войска от бесполезных наступлений, маневров и столкновений с гибнущим врагом...</a:t>
            </a:r>
            <a:endParaRPr lang="ru-RU" sz="1400" i="1"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Кутузов везде отступает, но неприятель, не дожидаясь его отступления, бежит назад в противную сторону. (Т. 4, ч. 2, гл. 17)</a:t>
            </a:r>
            <a:endParaRPr lang="ru-RU" sz="1400" dirty="0">
              <a:effectLst/>
              <a:latin typeface="Times New Roman" panose="02020603050405020304" pitchFamily="18" charset="0"/>
              <a:ea typeface="Calibri" panose="020F0502020204030204" pitchFamily="34" charset="0"/>
            </a:endParaRPr>
          </a:p>
        </p:txBody>
      </p:sp>
    </p:spTree>
    <p:extLst>
      <p:ext uri="{BB962C8B-B14F-4D97-AF65-F5344CB8AC3E}">
        <p14:creationId xmlns:p14="http://schemas.microsoft.com/office/powerpoint/2010/main" val="60037891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8600" y="457200"/>
            <a:ext cx="6324600" cy="5181600"/>
          </a:xfrm>
          <a:prstGeom prst="rect">
            <a:avLst/>
          </a:prstGeom>
        </p:spPr>
        <p:txBody>
          <a:bodyPr wrap="square">
            <a:spAutoFit/>
          </a:bodyPr>
          <a:lstStyle/>
          <a:p>
            <a:pPr algn="just">
              <a:spcAft>
                <a:spcPts val="0"/>
              </a:spcAft>
            </a:pPr>
            <a:r>
              <a:rPr lang="ru-RU" sz="1200" b="1" dirty="0">
                <a:latin typeface="Times New Roman" panose="02020603050405020304" pitchFamily="18" charset="0"/>
                <a:ea typeface="Calibri" panose="020F0502020204030204" pitchFamily="34" charset="0"/>
              </a:rPr>
              <a:t>5. Вывод Толстого</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Бородинское сражение с последовавшими за ним занятием Москвы и бегством французов, без новых сражений, — есть одно из самых поучительных явлений истории.</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...После Бородинской победы французов не было ни одного не только генерального, но сколько-нибудь значительного сражения, и французская армия перестала существовать. Что это значит?</a:t>
            </a:r>
            <a:br>
              <a:rPr lang="ru-RU" sz="1200" dirty="0">
                <a:latin typeface="Times New Roman" panose="02020603050405020304" pitchFamily="18" charset="0"/>
                <a:ea typeface="Calibri" panose="020F0502020204030204" pitchFamily="34" charset="0"/>
              </a:rPr>
            </a:br>
            <a:r>
              <a:rPr lang="ru-RU" sz="1200" dirty="0">
                <a:latin typeface="Times New Roman" panose="02020603050405020304" pitchFamily="18" charset="0"/>
                <a:ea typeface="Calibri" panose="020F0502020204030204" pitchFamily="34" charset="0"/>
              </a:rPr>
              <a:t>      ...Со времени пожара Смоленска началась война, не подходящая ни под какие прежние предания войн. Сожжение городов и деревень, отступление после сражений, удар Бородина и опять отступление, оставление и пожар Москвы, ловля мародеров, </a:t>
            </a:r>
            <a:r>
              <a:rPr lang="ru-RU" sz="1200" dirty="0" err="1">
                <a:latin typeface="Times New Roman" panose="02020603050405020304" pitchFamily="18" charset="0"/>
                <a:ea typeface="Calibri" panose="020F0502020204030204" pitchFamily="34" charset="0"/>
              </a:rPr>
              <a:t>переимка</a:t>
            </a:r>
            <a:r>
              <a:rPr lang="ru-RU" sz="1200" dirty="0">
                <a:latin typeface="Times New Roman" panose="02020603050405020304" pitchFamily="18" charset="0"/>
                <a:ea typeface="Calibri" panose="020F0502020204030204" pitchFamily="34" charset="0"/>
              </a:rPr>
              <a:t> транспортов, партизанская война — все это были отступления от правил.</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Наполеон чувствовал это, и с самого того времени, когда он в правильной позе фехтовальщика остановился в Москве и вместо шпаги противника увидал поднятую над собой дубину, он не переставал жаловаться Кутузову и императору Александру на то, что война велась противно всем правилам (как будто существовали какие-то правила для того, чтобы убивать людей). </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...Цель </a:t>
            </a:r>
            <a:r>
              <a:rPr lang="ru-RU" sz="1200" dirty="0" err="1">
                <a:latin typeface="Times New Roman" panose="02020603050405020304" pitchFamily="18" charset="0"/>
                <a:ea typeface="Calibri" panose="020F0502020204030204" pitchFamily="34" charset="0"/>
              </a:rPr>
              <a:t>отрезывания</a:t>
            </a:r>
            <a:r>
              <a:rPr lang="ru-RU" sz="1200" dirty="0">
                <a:latin typeface="Times New Roman" panose="02020603050405020304" pitchFamily="18" charset="0"/>
                <a:ea typeface="Calibri" panose="020F0502020204030204" pitchFamily="34" charset="0"/>
              </a:rPr>
              <a:t> Наполеона с армией никогда не существовала, кроме как в воображении десятка людей. Она не могла существовать, потому что она была бессмысленна, и достижение ее было невозможно.</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Цель народа была одна: очистить свою землю от нашествия. Цель эта достигалась, во-первых, сама собою, так как французы бежали, и потому следовало только не останавливать это движение. Во-вторых, цель эта достигалась действиями народной войны, уничтожавшей французов, и, в-третьих, тем, что большая русская армия шла следом за французами, готовая употребить силу в случае остановки движения французов.</a:t>
            </a:r>
            <a:endParaRPr lang="ru-RU" sz="1400" dirty="0">
              <a:latin typeface="Times New Roman" panose="02020603050405020304" pitchFamily="18" charset="0"/>
              <a:ea typeface="Calibri" panose="020F0502020204030204" pitchFamily="34" charset="0"/>
            </a:endParaRPr>
          </a:p>
          <a:p>
            <a:pPr algn="just">
              <a:spcAft>
                <a:spcPts val="0"/>
              </a:spcAft>
            </a:pPr>
            <a:r>
              <a:rPr lang="ru-RU" sz="1200" dirty="0">
                <a:latin typeface="Times New Roman" panose="02020603050405020304" pitchFamily="18" charset="0"/>
                <a:ea typeface="Calibri" panose="020F0502020204030204" pitchFamily="34" charset="0"/>
              </a:rPr>
              <a:t> Русская армия должна была действовать, как кнут на бегущее животное. И опытный погонщик знал, что самое выгодное держать кнут поднятым, угрожая им, а не по голове стегать бегущее животное. (Т.4, ч. 3, гл. 1,2)</a:t>
            </a:r>
            <a:endParaRPr lang="ru-RU" sz="1400" dirty="0">
              <a:latin typeface="Times New Roman" panose="02020603050405020304" pitchFamily="18" charset="0"/>
              <a:ea typeface="Calibri" panose="020F0502020204030204" pitchFamily="34" charset="0"/>
            </a:endParaRPr>
          </a:p>
          <a:p>
            <a:pPr>
              <a:spcAft>
                <a:spcPts val="0"/>
              </a:spcAft>
            </a:pPr>
            <a:r>
              <a:rPr lang="ru-RU" sz="1200" dirty="0">
                <a:latin typeface="Times New Roman" panose="02020603050405020304" pitchFamily="18" charset="0"/>
                <a:ea typeface="Calibri" panose="020F0502020204030204" pitchFamily="34" charset="0"/>
              </a:rPr>
              <a:t> </a:t>
            </a:r>
            <a:endParaRPr lang="ru-RU" sz="1400" dirty="0">
              <a:effectLst/>
              <a:latin typeface="Times New Roman" panose="02020603050405020304" pitchFamily="18" charset="0"/>
              <a:ea typeface="Calibri" panose="020F0502020204030204" pitchFamily="34" charset="0"/>
            </a:endParaRPr>
          </a:p>
        </p:txBody>
      </p:sp>
    </p:spTree>
    <p:extLst>
      <p:ext uri="{BB962C8B-B14F-4D97-AF65-F5344CB8AC3E}">
        <p14:creationId xmlns:p14="http://schemas.microsoft.com/office/powerpoint/2010/main" val="162933198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676400" y="304800"/>
            <a:ext cx="3646126" cy="830997"/>
          </a:xfrm>
          <a:prstGeom prst="rect">
            <a:avLst/>
          </a:prstGeom>
        </p:spPr>
        <p:style>
          <a:lnRef idx="1">
            <a:schemeClr val="dk1"/>
          </a:lnRef>
          <a:fillRef idx="2">
            <a:schemeClr val="dk1"/>
          </a:fillRef>
          <a:effectRef idx="1">
            <a:schemeClr val="dk1"/>
          </a:effectRef>
          <a:fontRef idx="minor">
            <a:schemeClr val="dk1"/>
          </a:fontRef>
        </p:style>
        <p:txBody>
          <a:bodyPr wrap="none" rtlCol="0">
            <a:spAutoFit/>
          </a:bodyPr>
          <a:lstStyle/>
          <a:p>
            <a:pPr algn="ctr"/>
            <a:r>
              <a:rPr lang="ru-RU" sz="2400" b="1" dirty="0" smtClean="0">
                <a:latin typeface="Times New Roman" panose="02020603050405020304" pitchFamily="18" charset="0"/>
                <a:cs typeface="Times New Roman" panose="02020603050405020304" pitchFamily="18" charset="0"/>
              </a:rPr>
              <a:t>1 группа</a:t>
            </a:r>
          </a:p>
          <a:p>
            <a:pPr algn="ctr"/>
            <a:r>
              <a:rPr lang="ru-RU" sz="2400" b="1" dirty="0" smtClean="0">
                <a:latin typeface="Times New Roman" panose="02020603050405020304" pitchFamily="18" charset="0"/>
                <a:cs typeface="Times New Roman" panose="02020603050405020304" pitchFamily="18" charset="0"/>
              </a:rPr>
              <a:t> </a:t>
            </a:r>
            <a:r>
              <a:rPr lang="ru-RU" sz="2400" b="1" dirty="0">
                <a:latin typeface="Times New Roman" panose="02020603050405020304" pitchFamily="18" charset="0"/>
                <a:cs typeface="Times New Roman" panose="02020603050405020304" pitchFamily="18" charset="0"/>
              </a:rPr>
              <a:t>Начало войны 1812 </a:t>
            </a:r>
            <a:r>
              <a:rPr lang="ru-RU" sz="2400" b="1" dirty="0" smtClean="0">
                <a:latin typeface="Times New Roman" panose="02020603050405020304" pitchFamily="18" charset="0"/>
                <a:cs typeface="Times New Roman" panose="02020603050405020304" pitchFamily="18" charset="0"/>
              </a:rPr>
              <a:t>года</a:t>
            </a:r>
            <a:endParaRPr lang="ru-RU" sz="2400" b="1" dirty="0">
              <a:latin typeface="Times New Roman" panose="02020603050405020304" pitchFamily="18" charset="0"/>
              <a:cs typeface="Times New Roman" panose="02020603050405020304" pitchFamily="18" charset="0"/>
            </a:endParaRPr>
          </a:p>
        </p:txBody>
      </p:sp>
      <p:sp>
        <p:nvSpPr>
          <p:cNvPr id="5" name="TextBox 4"/>
          <p:cNvSpPr txBox="1"/>
          <p:nvPr/>
        </p:nvSpPr>
        <p:spPr>
          <a:xfrm>
            <a:off x="533401" y="1676400"/>
            <a:ext cx="5762216" cy="3416320"/>
          </a:xfrm>
          <a:prstGeom prst="rect">
            <a:avLst/>
          </a:prstGeom>
          <a:noFill/>
        </p:spPr>
        <p:txBody>
          <a:bodyPr wrap="square" rtlCol="0">
            <a:spAutoFit/>
          </a:bodyPr>
          <a:lstStyle/>
          <a:p>
            <a:pPr marL="342900" indent="-342900">
              <a:buAutoNum type="arabicPeriod"/>
            </a:pPr>
            <a:r>
              <a:rPr lang="ru-RU" sz="2400" dirty="0" smtClean="0">
                <a:latin typeface="Times New Roman" panose="02020603050405020304" pitchFamily="18" charset="0"/>
                <a:cs typeface="Times New Roman" panose="02020603050405020304" pitchFamily="18" charset="0"/>
              </a:rPr>
              <a:t>Как в представленном эпизоде показан Наполеон?</a:t>
            </a:r>
          </a:p>
          <a:p>
            <a:pPr marL="342900" indent="-342900">
              <a:buAutoNum type="arabicPeriod"/>
            </a:pPr>
            <a:r>
              <a:rPr lang="ru-RU" sz="2400" dirty="0" smtClean="0">
                <a:latin typeface="Times New Roman" panose="02020603050405020304" pitchFamily="18" charset="0"/>
                <a:cs typeface="Times New Roman" panose="02020603050405020304" pitchFamily="18" charset="0"/>
              </a:rPr>
              <a:t>Как показана армия Наполеона и ее дух?</a:t>
            </a:r>
          </a:p>
          <a:p>
            <a:pPr marL="342900" indent="-342900">
              <a:buAutoNum type="arabicPeriod"/>
            </a:pPr>
            <a:r>
              <a:rPr lang="ru-RU" sz="2400" dirty="0" smtClean="0">
                <a:latin typeface="Times New Roman" panose="02020603050405020304" pitchFamily="18" charset="0"/>
                <a:cs typeface="Times New Roman" panose="02020603050405020304" pitchFamily="18" charset="0"/>
              </a:rPr>
              <a:t>Каково отношение солдат к своему императору?</a:t>
            </a:r>
          </a:p>
          <a:p>
            <a:pPr marL="342900" indent="-342900">
              <a:buAutoNum type="arabicPeriod"/>
            </a:pPr>
            <a:r>
              <a:rPr lang="ru-RU" sz="2400" dirty="0" smtClean="0">
                <a:latin typeface="Times New Roman" panose="02020603050405020304" pitchFamily="18" charset="0"/>
                <a:cs typeface="Times New Roman" panose="02020603050405020304" pitchFamily="18" charset="0"/>
              </a:rPr>
              <a:t>Как Кутузов относится к людям?</a:t>
            </a:r>
          </a:p>
          <a:p>
            <a:pPr marL="342900" indent="-342900">
              <a:buAutoNum type="arabicPeriod"/>
            </a:pPr>
            <a:r>
              <a:rPr lang="ru-RU" sz="2400" dirty="0" smtClean="0">
                <a:latin typeface="Times New Roman" panose="02020603050405020304" pitchFamily="18" charset="0"/>
                <a:cs typeface="Times New Roman" panose="02020603050405020304" pitchFamily="18" charset="0"/>
              </a:rPr>
              <a:t>Какие качества отмечает князь Андрей в образе Кутузова?</a:t>
            </a:r>
            <a:endParaRPr lang="ru-RU" sz="2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34808794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655</TotalTime>
  <Words>669</Words>
  <Application>Microsoft Office PowerPoint</Application>
  <PresentationFormat>Лист A4 (210x297 мм)</PresentationFormat>
  <Paragraphs>153</Paragraphs>
  <Slides>12</Slides>
  <Notes>0</Notes>
  <HiddenSlides>0</HiddenSlides>
  <MMClips>0</MMClips>
  <ScaleCrop>false</ScaleCrop>
  <HeadingPairs>
    <vt:vector size="6" baseType="variant">
      <vt:variant>
        <vt:lpstr>Использованные шрифты</vt:lpstr>
      </vt:variant>
      <vt:variant>
        <vt:i4>2</vt:i4>
      </vt:variant>
      <vt:variant>
        <vt:lpstr>Тема</vt:lpstr>
      </vt:variant>
      <vt:variant>
        <vt:i4>1</vt:i4>
      </vt:variant>
      <vt:variant>
        <vt:lpstr>Заголовки слайдов</vt:lpstr>
      </vt:variant>
      <vt:variant>
        <vt:i4>12</vt:i4>
      </vt:variant>
    </vt:vector>
  </HeadingPairs>
  <TitlesOfParts>
    <vt:vector size="15" baseType="lpstr">
      <vt:lpstr>Calibri</vt:lpstr>
      <vt:lpstr>Times New Roman</vt:lpstr>
      <vt:lpstr>Office Theme</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Сергей Черных</dc:creator>
  <cp:lastModifiedBy>Учетная запись Майкрософт</cp:lastModifiedBy>
  <cp:revision>42</cp:revision>
  <cp:lastPrinted>2024-02-09T13:52:02Z</cp:lastPrinted>
  <dcterms:created xsi:type="dcterms:W3CDTF">2024-02-05T17:55:00Z</dcterms:created>
  <dcterms:modified xsi:type="dcterms:W3CDTF">2024-02-09T13:55:04Z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2024-01-24T00:00:00Z</vt:filetime>
  </property>
  <property fmtid="{D5CDD505-2E9C-101B-9397-08002B2CF9AE}" pid="3" name="Creator">
    <vt:lpwstr>Microsoft® PowerPoint® 2016</vt:lpwstr>
  </property>
  <property fmtid="{D5CDD505-2E9C-101B-9397-08002B2CF9AE}" pid="4" name="LastSaved">
    <vt:filetime>2024-02-05T00:00:00Z</vt:filetime>
  </property>
</Properties>
</file>