
<file path=[Content_Types].xml><?xml version="1.0" encoding="utf-8"?>
<Types xmlns="http://schemas.openxmlformats.org/package/2006/content-types">
  <Default Extension="gif" ContentType="image/gif"/>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9" r:id="rId1"/>
  </p:sldMasterIdLst>
  <p:sldIdLst>
    <p:sldId id="338" r:id="rId2"/>
    <p:sldId id="356" r:id="rId3"/>
    <p:sldId id="366" r:id="rId4"/>
    <p:sldId id="359" r:id="rId5"/>
    <p:sldId id="361" r:id="rId6"/>
    <p:sldId id="358" r:id="rId7"/>
    <p:sldId id="351" r:id="rId8"/>
    <p:sldId id="322" r:id="rId9"/>
    <p:sldId id="330" r:id="rId10"/>
    <p:sldId id="329" r:id="rId11"/>
    <p:sldId id="339" r:id="rId12"/>
    <p:sldId id="272" r:id="rId13"/>
    <p:sldId id="274" r:id="rId14"/>
    <p:sldId id="277" r:id="rId15"/>
    <p:sldId id="353" r:id="rId16"/>
    <p:sldId id="275" r:id="rId17"/>
    <p:sldId id="263" r:id="rId18"/>
    <p:sldId id="267" r:id="rId19"/>
    <p:sldId id="278" r:id="rId20"/>
    <p:sldId id="279" r:id="rId21"/>
    <p:sldId id="280" r:id="rId22"/>
    <p:sldId id="281" r:id="rId23"/>
    <p:sldId id="282" r:id="rId24"/>
    <p:sldId id="283" r:id="rId25"/>
    <p:sldId id="285" r:id="rId26"/>
    <p:sldId id="286" r:id="rId27"/>
    <p:sldId id="287" r:id="rId28"/>
    <p:sldId id="284" r:id="rId29"/>
    <p:sldId id="288" r:id="rId30"/>
    <p:sldId id="289" r:id="rId31"/>
    <p:sldId id="290" r:id="rId32"/>
    <p:sldId id="293" r:id="rId33"/>
    <p:sldId id="291" r:id="rId34"/>
    <p:sldId id="292" r:id="rId35"/>
    <p:sldId id="295" r:id="rId36"/>
    <p:sldId id="296" r:id="rId37"/>
    <p:sldId id="298" r:id="rId38"/>
    <p:sldId id="299" r:id="rId39"/>
    <p:sldId id="297" r:id="rId40"/>
    <p:sldId id="300" r:id="rId41"/>
    <p:sldId id="301" r:id="rId42"/>
    <p:sldId id="305" r:id="rId43"/>
    <p:sldId id="304" r:id="rId44"/>
    <p:sldId id="350" r:id="rId45"/>
    <p:sldId id="324" r:id="rId46"/>
    <p:sldId id="302" r:id="rId47"/>
    <p:sldId id="307" r:id="rId48"/>
    <p:sldId id="325" r:id="rId49"/>
    <p:sldId id="306" r:id="rId50"/>
    <p:sldId id="303" r:id="rId51"/>
    <p:sldId id="335" r:id="rId52"/>
    <p:sldId id="308" r:id="rId53"/>
    <p:sldId id="341" r:id="rId54"/>
    <p:sldId id="344" r:id="rId55"/>
    <p:sldId id="346" r:id="rId56"/>
    <p:sldId id="342" r:id="rId57"/>
    <p:sldId id="349" r:id="rId58"/>
    <p:sldId id="348" r:id="rId59"/>
    <p:sldId id="345" r:id="rId60"/>
    <p:sldId id="352" r:id="rId61"/>
    <p:sldId id="327" r:id="rId62"/>
    <p:sldId id="365" r:id="rId63"/>
    <p:sldId id="309" r:id="rId6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по умолчанию" id="{570C7FCC-A82E-41C5-A2DD-95D7AE7492EE}">
          <p14:sldIdLst>
            <p14:sldId id="338"/>
            <p14:sldId id="356"/>
            <p14:sldId id="366"/>
            <p14:sldId id="359"/>
            <p14:sldId id="361"/>
            <p14:sldId id="358"/>
            <p14:sldId id="351"/>
            <p14:sldId id="322"/>
            <p14:sldId id="330"/>
            <p14:sldId id="329"/>
            <p14:sldId id="339"/>
            <p14:sldId id="272"/>
            <p14:sldId id="274"/>
            <p14:sldId id="277"/>
            <p14:sldId id="353"/>
            <p14:sldId id="275"/>
            <p14:sldId id="263"/>
            <p14:sldId id="267"/>
            <p14:sldId id="278"/>
            <p14:sldId id="279"/>
            <p14:sldId id="280"/>
            <p14:sldId id="281"/>
            <p14:sldId id="282"/>
            <p14:sldId id="283"/>
            <p14:sldId id="285"/>
            <p14:sldId id="286"/>
            <p14:sldId id="287"/>
            <p14:sldId id="284"/>
            <p14:sldId id="288"/>
            <p14:sldId id="289"/>
            <p14:sldId id="290"/>
            <p14:sldId id="293"/>
            <p14:sldId id="291"/>
            <p14:sldId id="292"/>
            <p14:sldId id="295"/>
            <p14:sldId id="296"/>
            <p14:sldId id="298"/>
            <p14:sldId id="299"/>
            <p14:sldId id="297"/>
            <p14:sldId id="300"/>
            <p14:sldId id="301"/>
            <p14:sldId id="305"/>
            <p14:sldId id="304"/>
            <p14:sldId id="350"/>
            <p14:sldId id="324"/>
            <p14:sldId id="302"/>
            <p14:sldId id="307"/>
            <p14:sldId id="325"/>
            <p14:sldId id="306"/>
            <p14:sldId id="303"/>
            <p14:sldId id="335"/>
            <p14:sldId id="308"/>
            <p14:sldId id="341"/>
            <p14:sldId id="344"/>
            <p14:sldId id="346"/>
            <p14:sldId id="342"/>
            <p14:sldId id="349"/>
            <p14:sldId id="348"/>
            <p14:sldId id="345"/>
            <p14:sldId id="352"/>
            <p14:sldId id="327"/>
            <p14:sldId id="365"/>
            <p14:sldId id="30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54" autoAdjust="0"/>
    <p:restoredTop sz="94660"/>
  </p:normalViewPr>
  <p:slideViewPr>
    <p:cSldViewPr snapToGrid="0">
      <p:cViewPr varScale="1">
        <p:scale>
          <a:sx n="85" d="100"/>
          <a:sy n="85" d="100"/>
        </p:scale>
        <p:origin x="37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ru-RU"/>
              <a:t>Образец заголовка</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99F156BD-BFE9-4C29-B597-970883E265DF}" type="datetimeFigureOut">
              <a:rPr lang="ru-RU" smtClean="0"/>
              <a:t>18.03.2022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33BAD26-8D24-47BF-8E5D-E4172759E809}" type="slidenum">
              <a:rPr lang="ru-RU" smtClean="0"/>
              <a:t>‹#›</a:t>
            </a:fld>
            <a:endParaRPr lang="ru-RU"/>
          </a:p>
        </p:txBody>
      </p:sp>
    </p:spTree>
    <p:extLst>
      <p:ext uri="{BB962C8B-B14F-4D97-AF65-F5344CB8AC3E}">
        <p14:creationId xmlns:p14="http://schemas.microsoft.com/office/powerpoint/2010/main" val="19635194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ru-RU"/>
              <a:t>Образец заголовка</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99F156BD-BFE9-4C29-B597-970883E265DF}" type="datetimeFigureOut">
              <a:rPr lang="ru-RU" smtClean="0"/>
              <a:t>18.03.2022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33BAD26-8D24-47BF-8E5D-E4172759E809}" type="slidenum">
              <a:rPr lang="ru-RU" smtClean="0"/>
              <a:t>‹#›</a:t>
            </a:fld>
            <a:endParaRPr lang="ru-RU"/>
          </a:p>
        </p:txBody>
      </p:sp>
    </p:spTree>
    <p:extLst>
      <p:ext uri="{BB962C8B-B14F-4D97-AF65-F5344CB8AC3E}">
        <p14:creationId xmlns:p14="http://schemas.microsoft.com/office/powerpoint/2010/main" val="31634084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ru-RU"/>
              <a:t>Образец заголовка</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99F156BD-BFE9-4C29-B597-970883E265DF}" type="datetimeFigureOut">
              <a:rPr lang="ru-RU" smtClean="0"/>
              <a:t>18.03.2022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33BAD26-8D24-47BF-8E5D-E4172759E809}" type="slidenum">
              <a:rPr lang="ru-RU" smtClean="0"/>
              <a:t>‹#›</a:t>
            </a:fld>
            <a:endParaRPr lang="ru-RU"/>
          </a:p>
        </p:txBody>
      </p:sp>
    </p:spTree>
    <p:extLst>
      <p:ext uri="{BB962C8B-B14F-4D97-AF65-F5344CB8AC3E}">
        <p14:creationId xmlns:p14="http://schemas.microsoft.com/office/powerpoint/2010/main" val="27722591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ru-RU"/>
              <a:t>Образец заголовка</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99F156BD-BFE9-4C29-B597-970883E265DF}" type="datetimeFigureOut">
              <a:rPr lang="ru-RU" smtClean="0"/>
              <a:t>18.03.2022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33BAD26-8D24-47BF-8E5D-E4172759E809}" type="slidenum">
              <a:rPr lang="ru-RU" smtClean="0"/>
              <a:t>‹#›</a:t>
            </a:fld>
            <a:endParaRPr lang="ru-RU"/>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32351621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ru-RU"/>
              <a:t>Образец заголовка</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99F156BD-BFE9-4C29-B597-970883E265DF}" type="datetimeFigureOut">
              <a:rPr lang="ru-RU" smtClean="0"/>
              <a:t>18.03.2022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33BAD26-8D24-47BF-8E5D-E4172759E809}" type="slidenum">
              <a:rPr lang="ru-RU" smtClean="0"/>
              <a:t>‹#›</a:t>
            </a:fld>
            <a:endParaRPr lang="ru-RU"/>
          </a:p>
        </p:txBody>
      </p:sp>
    </p:spTree>
    <p:extLst>
      <p:ext uri="{BB962C8B-B14F-4D97-AF65-F5344CB8AC3E}">
        <p14:creationId xmlns:p14="http://schemas.microsoft.com/office/powerpoint/2010/main" val="6994814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Три колонки">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ru-RU"/>
              <a:t>Образец заголовка</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3" name="Date Placeholder 2"/>
          <p:cNvSpPr>
            <a:spLocks noGrp="1"/>
          </p:cNvSpPr>
          <p:nvPr>
            <p:ph type="dt" sz="half" idx="10"/>
          </p:nvPr>
        </p:nvSpPr>
        <p:spPr/>
        <p:txBody>
          <a:bodyPr/>
          <a:lstStyle/>
          <a:p>
            <a:fld id="{99F156BD-BFE9-4C29-B597-970883E265DF}" type="datetimeFigureOut">
              <a:rPr lang="ru-RU" smtClean="0"/>
              <a:t>18.03.2022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833BAD26-8D24-47BF-8E5D-E4172759E809}" type="slidenum">
              <a:rPr lang="ru-RU" smtClean="0"/>
              <a:t>‹#›</a:t>
            </a:fld>
            <a:endParaRPr lang="ru-RU"/>
          </a:p>
        </p:txBody>
      </p:sp>
    </p:spTree>
    <p:extLst>
      <p:ext uri="{BB962C8B-B14F-4D97-AF65-F5344CB8AC3E}">
        <p14:creationId xmlns:p14="http://schemas.microsoft.com/office/powerpoint/2010/main" val="24413041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Столбец с тремя рисунками">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ru-RU"/>
              <a:t>Образец заголовка</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3" name="Date Placeholder 2"/>
          <p:cNvSpPr>
            <a:spLocks noGrp="1"/>
          </p:cNvSpPr>
          <p:nvPr>
            <p:ph type="dt" sz="half" idx="10"/>
          </p:nvPr>
        </p:nvSpPr>
        <p:spPr/>
        <p:txBody>
          <a:bodyPr/>
          <a:lstStyle/>
          <a:p>
            <a:fld id="{99F156BD-BFE9-4C29-B597-970883E265DF}" type="datetimeFigureOut">
              <a:rPr lang="ru-RU" smtClean="0"/>
              <a:t>18.03.2022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833BAD26-8D24-47BF-8E5D-E4172759E809}" type="slidenum">
              <a:rPr lang="ru-RU" smtClean="0"/>
              <a:t>‹#›</a:t>
            </a:fld>
            <a:endParaRPr lang="ru-RU"/>
          </a:p>
        </p:txBody>
      </p:sp>
    </p:spTree>
    <p:extLst>
      <p:ext uri="{BB962C8B-B14F-4D97-AF65-F5344CB8AC3E}">
        <p14:creationId xmlns:p14="http://schemas.microsoft.com/office/powerpoint/2010/main" val="9347434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ru-RU"/>
              <a:t>Образец заголовка</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99F156BD-BFE9-4C29-B597-970883E265DF}" type="datetimeFigureOut">
              <a:rPr lang="ru-RU" smtClean="0"/>
              <a:t>18.03.2022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33BAD26-8D24-47BF-8E5D-E4172759E809}" type="slidenum">
              <a:rPr lang="ru-RU" smtClean="0"/>
              <a:t>‹#›</a:t>
            </a:fld>
            <a:endParaRPr lang="ru-RU"/>
          </a:p>
        </p:txBody>
      </p:sp>
    </p:spTree>
    <p:extLst>
      <p:ext uri="{BB962C8B-B14F-4D97-AF65-F5344CB8AC3E}">
        <p14:creationId xmlns:p14="http://schemas.microsoft.com/office/powerpoint/2010/main" val="38672905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ru-RU"/>
              <a:t>Образец заголовка</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99F156BD-BFE9-4C29-B597-970883E265DF}" type="datetimeFigureOut">
              <a:rPr lang="ru-RU" smtClean="0"/>
              <a:t>18.03.2022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33BAD26-8D24-47BF-8E5D-E4172759E809}" type="slidenum">
              <a:rPr lang="ru-RU" smtClean="0"/>
              <a:t>‹#›</a:t>
            </a:fld>
            <a:endParaRPr lang="ru-RU"/>
          </a:p>
        </p:txBody>
      </p:sp>
    </p:spTree>
    <p:extLst>
      <p:ext uri="{BB962C8B-B14F-4D97-AF65-F5344CB8AC3E}">
        <p14:creationId xmlns:p14="http://schemas.microsoft.com/office/powerpoint/2010/main" val="11856716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1_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40D6D4E-DA91-4C16-9CBC-B3230C620D90}"/>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A153644F-748C-49FD-B109-1E13BE959C31}"/>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D99FA396-C681-477B-8CD1-0EA6D2AC6BF2}"/>
              </a:ext>
            </a:extLst>
          </p:cNvPr>
          <p:cNvSpPr>
            <a:spLocks noGrp="1"/>
          </p:cNvSpPr>
          <p:nvPr>
            <p:ph type="dt" sz="half" idx="10"/>
          </p:nvPr>
        </p:nvSpPr>
        <p:spPr/>
        <p:txBody>
          <a:bodyPr/>
          <a:lstStyle/>
          <a:p>
            <a:fld id="{99F156BD-BFE9-4C29-B597-970883E265DF}" type="datetimeFigureOut">
              <a:rPr lang="ru-RU" smtClean="0"/>
              <a:t>18.03.2022</a:t>
            </a:fld>
            <a:endParaRPr lang="ru-RU"/>
          </a:p>
        </p:txBody>
      </p:sp>
      <p:sp>
        <p:nvSpPr>
          <p:cNvPr id="5" name="Нижний колонтитул 4">
            <a:extLst>
              <a:ext uri="{FF2B5EF4-FFF2-40B4-BE49-F238E27FC236}">
                <a16:creationId xmlns:a16="http://schemas.microsoft.com/office/drawing/2014/main" id="{F3A41BA2-FD23-4F13-9EF1-EF05B42EE28E}"/>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E573D34E-AEF4-4DE1-9332-2FF19DE6E67C}"/>
              </a:ext>
            </a:extLst>
          </p:cNvPr>
          <p:cNvSpPr>
            <a:spLocks noGrp="1"/>
          </p:cNvSpPr>
          <p:nvPr>
            <p:ph type="sldNum" sz="quarter" idx="12"/>
          </p:nvPr>
        </p:nvSpPr>
        <p:spPr/>
        <p:txBody>
          <a:bodyPr/>
          <a:lstStyle/>
          <a:p>
            <a:fld id="{833BAD26-8D24-47BF-8E5D-E4172759E809}" type="slidenum">
              <a:rPr lang="ru-RU" smtClean="0"/>
              <a:t>‹#›</a:t>
            </a:fld>
            <a:endParaRPr lang="ru-RU"/>
          </a:p>
        </p:txBody>
      </p:sp>
    </p:spTree>
    <p:extLst>
      <p:ext uri="{BB962C8B-B14F-4D97-AF65-F5344CB8AC3E}">
        <p14:creationId xmlns:p14="http://schemas.microsoft.com/office/powerpoint/2010/main" val="15955494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ru-RU"/>
              <a:t>Образец заголовка</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99F156BD-BFE9-4C29-B597-970883E265DF}" type="datetimeFigureOut">
              <a:rPr lang="ru-RU" smtClean="0"/>
              <a:t>18.03.2022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33BAD26-8D24-47BF-8E5D-E4172759E809}" type="slidenum">
              <a:rPr lang="ru-RU" smtClean="0"/>
              <a:t>‹#›</a:t>
            </a:fld>
            <a:endParaRPr lang="ru-RU"/>
          </a:p>
        </p:txBody>
      </p:sp>
    </p:spTree>
    <p:extLst>
      <p:ext uri="{BB962C8B-B14F-4D97-AF65-F5344CB8AC3E}">
        <p14:creationId xmlns:p14="http://schemas.microsoft.com/office/powerpoint/2010/main" val="8288514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ru-RU"/>
              <a:t>Образец заголовка</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99F156BD-BFE9-4C29-B597-970883E265DF}" type="datetimeFigureOut">
              <a:rPr lang="ru-RU" smtClean="0"/>
              <a:t>18.03.2022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33BAD26-8D24-47BF-8E5D-E4172759E809}" type="slidenum">
              <a:rPr lang="ru-RU" smtClean="0"/>
              <a:t>‹#›</a:t>
            </a:fld>
            <a:endParaRPr lang="ru-RU"/>
          </a:p>
        </p:txBody>
      </p:sp>
    </p:spTree>
    <p:extLst>
      <p:ext uri="{BB962C8B-B14F-4D97-AF65-F5344CB8AC3E}">
        <p14:creationId xmlns:p14="http://schemas.microsoft.com/office/powerpoint/2010/main" val="38218874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ru-RU"/>
              <a:t>Образец заголовка</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99F156BD-BFE9-4C29-B597-970883E265DF}" type="datetimeFigureOut">
              <a:rPr lang="ru-RU" smtClean="0"/>
              <a:t>18.03.2022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33BAD26-8D24-47BF-8E5D-E4172759E809}" type="slidenum">
              <a:rPr lang="ru-RU" smtClean="0"/>
              <a:t>‹#›</a:t>
            </a:fld>
            <a:endParaRPr lang="ru-RU"/>
          </a:p>
        </p:txBody>
      </p:sp>
    </p:spTree>
    <p:extLst>
      <p:ext uri="{BB962C8B-B14F-4D97-AF65-F5344CB8AC3E}">
        <p14:creationId xmlns:p14="http://schemas.microsoft.com/office/powerpoint/2010/main" val="8298482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ru-RU"/>
              <a:t>Образец заголовка</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12" name="Content Placeholder 3"/>
          <p:cNvSpPr>
            <a:spLocks noGrp="1"/>
          </p:cNvSpPr>
          <p:nvPr>
            <p:ph sz="quarter" idx="13"/>
          </p:nvPr>
        </p:nvSpPr>
        <p:spPr>
          <a:xfrm>
            <a:off x="913774" y="3051012"/>
            <a:ext cx="5106027" cy="2740187"/>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13" name="Content Placeholder 5"/>
          <p:cNvSpPr>
            <a:spLocks noGrp="1"/>
          </p:cNvSpPr>
          <p:nvPr>
            <p:ph sz="quarter" idx="14"/>
          </p:nvPr>
        </p:nvSpPr>
        <p:spPr>
          <a:xfrm>
            <a:off x="6172200" y="3051012"/>
            <a:ext cx="5105401" cy="2740187"/>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99F156BD-BFE9-4C29-B597-970883E265DF}" type="datetimeFigureOut">
              <a:rPr lang="ru-RU" smtClean="0"/>
              <a:t>18.03.2022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833BAD26-8D24-47BF-8E5D-E4172759E809}" type="slidenum">
              <a:rPr lang="ru-RU" smtClean="0"/>
              <a:t>‹#›</a:t>
            </a:fld>
            <a:endParaRPr lang="ru-RU"/>
          </a:p>
        </p:txBody>
      </p:sp>
    </p:spTree>
    <p:extLst>
      <p:ext uri="{BB962C8B-B14F-4D97-AF65-F5344CB8AC3E}">
        <p14:creationId xmlns:p14="http://schemas.microsoft.com/office/powerpoint/2010/main" val="1925825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99F156BD-BFE9-4C29-B597-970883E265DF}" type="datetimeFigureOut">
              <a:rPr lang="ru-RU" smtClean="0"/>
              <a:t>18.03.2022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833BAD26-8D24-47BF-8E5D-E4172759E809}" type="slidenum">
              <a:rPr lang="ru-RU" smtClean="0"/>
              <a:t>‹#›</a:t>
            </a:fld>
            <a:endParaRPr lang="ru-RU"/>
          </a:p>
        </p:txBody>
      </p:sp>
    </p:spTree>
    <p:extLst>
      <p:ext uri="{BB962C8B-B14F-4D97-AF65-F5344CB8AC3E}">
        <p14:creationId xmlns:p14="http://schemas.microsoft.com/office/powerpoint/2010/main" val="39100468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99F156BD-BFE9-4C29-B597-970883E265DF}" type="datetimeFigureOut">
              <a:rPr lang="ru-RU" smtClean="0"/>
              <a:t>18.03.2022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833BAD26-8D24-47BF-8E5D-E4172759E809}" type="slidenum">
              <a:rPr lang="ru-RU" smtClean="0"/>
              <a:t>‹#›</a:t>
            </a:fld>
            <a:endParaRPr lang="ru-RU"/>
          </a:p>
        </p:txBody>
      </p:sp>
    </p:spTree>
    <p:extLst>
      <p:ext uri="{BB962C8B-B14F-4D97-AF65-F5344CB8AC3E}">
        <p14:creationId xmlns:p14="http://schemas.microsoft.com/office/powerpoint/2010/main" val="9601807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ru-RU"/>
              <a:t>Образец заголовка</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99F156BD-BFE9-4C29-B597-970883E265DF}" type="datetimeFigureOut">
              <a:rPr lang="ru-RU" smtClean="0"/>
              <a:t>18.03.2022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33BAD26-8D24-47BF-8E5D-E4172759E809}" type="slidenum">
              <a:rPr lang="ru-RU" smtClean="0"/>
              <a:t>‹#›</a:t>
            </a:fld>
            <a:endParaRPr lang="ru-RU"/>
          </a:p>
        </p:txBody>
      </p:sp>
    </p:spTree>
    <p:extLst>
      <p:ext uri="{BB962C8B-B14F-4D97-AF65-F5344CB8AC3E}">
        <p14:creationId xmlns:p14="http://schemas.microsoft.com/office/powerpoint/2010/main" val="38899388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ru-RU"/>
              <a:t>Образец заголовка</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99F156BD-BFE9-4C29-B597-970883E265DF}" type="datetimeFigureOut">
              <a:rPr lang="ru-RU" smtClean="0"/>
              <a:t>18.03.2022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33BAD26-8D24-47BF-8E5D-E4172759E809}" type="slidenum">
              <a:rPr lang="ru-RU" smtClean="0"/>
              <a:t>‹#›</a:t>
            </a:fld>
            <a:endParaRPr lang="ru-RU"/>
          </a:p>
        </p:txBody>
      </p:sp>
    </p:spTree>
    <p:extLst>
      <p:ext uri="{BB962C8B-B14F-4D97-AF65-F5344CB8AC3E}">
        <p14:creationId xmlns:p14="http://schemas.microsoft.com/office/powerpoint/2010/main" val="2022074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20">
            <a:alphaModFix amt="80000"/>
            <a:extLst>
              <a:ext uri="{28A0092B-C50C-407E-A947-70E740481C1C}">
                <a14:useLocalDpi xmlns:a14="http://schemas.microsoft.com/office/drawing/2010/main" val="0"/>
              </a:ext>
            </a:extLst>
          </a:blip>
          <a:srcRect/>
          <a:stretch>
            <a:fillRect/>
          </a:stretch>
        </p:blipFill>
        <p:spPr bwMode="auto">
          <a:xfrm>
            <a:off x="0" y="0"/>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99F156BD-BFE9-4C29-B597-970883E265DF}" type="datetimeFigureOut">
              <a:rPr lang="ru-RU" smtClean="0"/>
              <a:t>18.03.2022</a:t>
            </a:fld>
            <a:endParaRPr lang="ru-RU"/>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ru-RU"/>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833BAD26-8D24-47BF-8E5D-E4172759E809}" type="slidenum">
              <a:rPr lang="ru-RU" smtClean="0"/>
              <a:t>‹#›</a:t>
            </a:fld>
            <a:endParaRPr lang="ru-RU"/>
          </a:p>
        </p:txBody>
      </p:sp>
    </p:spTree>
    <p:extLst>
      <p:ext uri="{BB962C8B-B14F-4D97-AF65-F5344CB8AC3E}">
        <p14:creationId xmlns:p14="http://schemas.microsoft.com/office/powerpoint/2010/main" val="2605003258"/>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 id="2147483695" r:id="rId16"/>
    <p:sldLayoutId id="2147483696" r:id="rId17"/>
    <p:sldLayoutId id="2147483697" r:id="rId18"/>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8.xml"/><Relationship Id="rId7" Type="http://schemas.openxmlformats.org/officeDocument/2006/relationships/image" Target="../media/image20.gif"/><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19.gif"/><Relationship Id="rId5" Type="http://schemas.openxmlformats.org/officeDocument/2006/relationships/image" Target="../media/image18.gif"/><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8.xml"/><Relationship Id="rId5" Type="http://schemas.openxmlformats.org/officeDocument/2006/relationships/image" Target="../media/image25.jpeg"/><Relationship Id="rId4" Type="http://schemas.openxmlformats.org/officeDocument/2006/relationships/image" Target="../media/image24.jpeg"/></Relationships>
</file>

<file path=ppt/slides/_rels/slide1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18.xml"/><Relationship Id="rId4" Type="http://schemas.openxmlformats.org/officeDocument/2006/relationships/image" Target="../media/image32.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18.xml"/><Relationship Id="rId4" Type="http://schemas.openxmlformats.org/officeDocument/2006/relationships/image" Target="../media/image35.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7.png"/><Relationship Id="rId4" Type="http://schemas.openxmlformats.org/officeDocument/2006/relationships/image" Target="../media/image6.gi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5.jpeg"/><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www.ktovdome.ru/57/371/115/11176.html#1" TargetMode="External"/><Relationship Id="rId1" Type="http://schemas.openxmlformats.org/officeDocument/2006/relationships/slideLayout" Target="../slideLayouts/slideLayout18.xml"/><Relationship Id="rId4" Type="http://schemas.openxmlformats.org/officeDocument/2006/relationships/image" Target="../media/image54.jpeg"/></Relationships>
</file>

<file path=ppt/slides/_rels/slide55.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7.jpeg"/><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18.xml"/><Relationship Id="rId5" Type="http://schemas.openxmlformats.org/officeDocument/2006/relationships/image" Target="../media/image60.jpeg"/><Relationship Id="rId4" Type="http://schemas.openxmlformats.org/officeDocument/2006/relationships/image" Target="../media/image59.jpeg"/></Relationships>
</file>

<file path=ppt/slides/_rels/slide58.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18.xml"/><Relationship Id="rId6" Type="http://schemas.openxmlformats.org/officeDocument/2006/relationships/image" Target="../media/image65.jpeg"/><Relationship Id="rId5" Type="http://schemas.openxmlformats.org/officeDocument/2006/relationships/image" Target="../media/image64.jpeg"/><Relationship Id="rId4" Type="http://schemas.openxmlformats.org/officeDocument/2006/relationships/image" Target="../media/image63.jpe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18.xml"/></Relationships>
</file>

<file path=ppt/slides/_rels/slide61.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18.xml"/></Relationships>
</file>

<file path=ppt/slides/_rels/slide62.xml.rels><?xml version="1.0" encoding="UTF-8" standalone="yes"?>
<Relationships xmlns="http://schemas.openxmlformats.org/package/2006/relationships"><Relationship Id="rId3" Type="http://schemas.openxmlformats.org/officeDocument/2006/relationships/image" Target="../media/image69.gif"/><Relationship Id="rId2" Type="http://schemas.openxmlformats.org/officeDocument/2006/relationships/image" Target="../media/image68.gif"/><Relationship Id="rId1" Type="http://schemas.openxmlformats.org/officeDocument/2006/relationships/slideLayout" Target="../slideLayouts/slideLayout18.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003EDE1-43CF-40BF-B87F-6E5A3A553F1C}"/>
              </a:ext>
            </a:extLst>
          </p:cNvPr>
          <p:cNvSpPr>
            <a:spLocks noGrp="1"/>
          </p:cNvSpPr>
          <p:nvPr>
            <p:ph type="ctrTitle"/>
          </p:nvPr>
        </p:nvSpPr>
        <p:spPr>
          <a:xfrm>
            <a:off x="1524000" y="451557"/>
            <a:ext cx="9144000" cy="948265"/>
          </a:xfrm>
        </p:spPr>
        <p:txBody>
          <a:bodyPr>
            <a:normAutofit fontScale="90000"/>
          </a:bodyPr>
          <a:lstStyle/>
          <a:p>
            <a:r>
              <a:rPr lang="ru-RU" sz="2800" b="1" dirty="0">
                <a:solidFill>
                  <a:srgbClr val="C00000"/>
                </a:solidFill>
              </a:rPr>
              <a:t>«Технологии в повседневной жизни: (Технология изготовления плечевого изделия/платья» ФГОС 8 класс</a:t>
            </a:r>
          </a:p>
        </p:txBody>
      </p:sp>
      <p:sp>
        <p:nvSpPr>
          <p:cNvPr id="3" name="Подзаголовок 2">
            <a:extLst>
              <a:ext uri="{FF2B5EF4-FFF2-40B4-BE49-F238E27FC236}">
                <a16:creationId xmlns:a16="http://schemas.microsoft.com/office/drawing/2014/main" id="{6D38CD60-AE90-4359-8492-77D4038D1B0E}"/>
              </a:ext>
            </a:extLst>
          </p:cNvPr>
          <p:cNvSpPr>
            <a:spLocks noGrp="1"/>
          </p:cNvSpPr>
          <p:nvPr>
            <p:ph type="subTitle" idx="1"/>
          </p:nvPr>
        </p:nvSpPr>
        <p:spPr>
          <a:xfrm>
            <a:off x="6728178" y="4763911"/>
            <a:ext cx="4933243" cy="1501421"/>
          </a:xfrm>
        </p:spPr>
        <p:txBody>
          <a:bodyPr>
            <a:normAutofit fontScale="77500" lnSpcReduction="20000"/>
          </a:bodyPr>
          <a:lstStyle/>
          <a:p>
            <a:pPr algn="l"/>
            <a:r>
              <a:rPr lang="ru-RU" b="1" dirty="0">
                <a:solidFill>
                  <a:srgbClr val="002060"/>
                </a:solidFill>
              </a:rPr>
              <a:t>Выполнила: Рыбакова НН</a:t>
            </a:r>
          </a:p>
          <a:p>
            <a:pPr algn="l"/>
            <a:r>
              <a:rPr lang="ru-RU" b="1" dirty="0">
                <a:solidFill>
                  <a:srgbClr val="002060"/>
                </a:solidFill>
              </a:rPr>
              <a:t> учитель технологии высшей категории </a:t>
            </a:r>
          </a:p>
          <a:p>
            <a:pPr algn="l"/>
            <a:r>
              <a:rPr lang="ru-RU" b="1" dirty="0">
                <a:solidFill>
                  <a:srgbClr val="002060"/>
                </a:solidFill>
              </a:rPr>
              <a:t>МОАУ «СОШ №62» город Оренбург</a:t>
            </a:r>
          </a:p>
        </p:txBody>
      </p:sp>
      <p:pic>
        <p:nvPicPr>
          <p:cNvPr id="4" name="Picture 2" descr="https://botana.biz/prepod/_bloks/slide/kfoxobi/slide_kfoxobi-002.jpg">
            <a:extLst>
              <a:ext uri="{FF2B5EF4-FFF2-40B4-BE49-F238E27FC236}">
                <a16:creationId xmlns:a16="http://schemas.microsoft.com/office/drawing/2014/main" id="{79475A6D-7E8D-4173-9BF7-FB587D97E8C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5735" y="1825626"/>
            <a:ext cx="5801784" cy="369464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https://www.milla-sidelnikova.com/wp-content/uploads/2017/03/15-shov-vpodgibku-s-zakrytym-srezom.jpg">
            <a:extLst>
              <a:ext uri="{FF2B5EF4-FFF2-40B4-BE49-F238E27FC236}">
                <a16:creationId xmlns:a16="http://schemas.microsoft.com/office/drawing/2014/main" id="{8600841A-0368-4072-99A6-71C1091276D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53439" y="1557866"/>
            <a:ext cx="4000500" cy="30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34343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3FA3BCD-0EB7-487F-8C50-3A5580867372}"/>
              </a:ext>
            </a:extLst>
          </p:cNvPr>
          <p:cNvSpPr>
            <a:spLocks noGrp="1"/>
          </p:cNvSpPr>
          <p:nvPr>
            <p:ph type="title"/>
          </p:nvPr>
        </p:nvSpPr>
        <p:spPr>
          <a:xfrm>
            <a:off x="838200" y="1174044"/>
            <a:ext cx="10515600" cy="516644"/>
          </a:xfrm>
        </p:spPr>
        <p:txBody>
          <a:bodyPr>
            <a:normAutofit fontScale="90000"/>
          </a:bodyPr>
          <a:lstStyle/>
          <a:p>
            <a:endParaRPr lang="ru-RU" dirty="0"/>
          </a:p>
        </p:txBody>
      </p:sp>
      <p:pic>
        <p:nvPicPr>
          <p:cNvPr id="58370" name="Picture 2" descr="Укажи цифрами очередность План пошива изделия Нижняя сорочка 3- обработатьбок...">
            <a:extLst>
              <a:ext uri="{FF2B5EF4-FFF2-40B4-BE49-F238E27FC236}">
                <a16:creationId xmlns:a16="http://schemas.microsoft.com/office/drawing/2014/main" id="{772596E6-333A-4309-B4A6-03255C5E6815}"/>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41867" y="462844"/>
            <a:ext cx="11153422" cy="57141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50251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4782714-AEA8-4D7A-A190-0B64AC8E907D}"/>
              </a:ext>
            </a:extLst>
          </p:cNvPr>
          <p:cNvSpPr>
            <a:spLocks noGrp="1"/>
          </p:cNvSpPr>
          <p:nvPr>
            <p:ph type="title"/>
          </p:nvPr>
        </p:nvSpPr>
        <p:spPr>
          <a:xfrm>
            <a:off x="838200" y="365125"/>
            <a:ext cx="10515600" cy="425097"/>
          </a:xfrm>
        </p:spPr>
        <p:txBody>
          <a:bodyPr>
            <a:noAutofit/>
          </a:bodyPr>
          <a:lstStyle/>
          <a:p>
            <a:r>
              <a:rPr lang="ru-RU" sz="2800" b="1" dirty="0">
                <a:solidFill>
                  <a:srgbClr val="C00000"/>
                </a:solidFill>
              </a:rPr>
              <a:t>Обработка, соединение деталей и узлов</a:t>
            </a:r>
          </a:p>
        </p:txBody>
      </p:sp>
      <p:sp>
        <p:nvSpPr>
          <p:cNvPr id="3" name="Объект 2">
            <a:extLst>
              <a:ext uri="{FF2B5EF4-FFF2-40B4-BE49-F238E27FC236}">
                <a16:creationId xmlns:a16="http://schemas.microsoft.com/office/drawing/2014/main" id="{D43B33F4-189A-4D1D-AEE2-F00E7D926916}"/>
              </a:ext>
            </a:extLst>
          </p:cNvPr>
          <p:cNvSpPr>
            <a:spLocks noGrp="1"/>
          </p:cNvSpPr>
          <p:nvPr>
            <p:ph idx="1"/>
          </p:nvPr>
        </p:nvSpPr>
        <p:spPr>
          <a:xfrm>
            <a:off x="838200" y="1004711"/>
            <a:ext cx="10515600" cy="5172252"/>
          </a:xfrm>
        </p:spPr>
        <p:txBody>
          <a:bodyPr/>
          <a:lstStyle/>
          <a:p>
            <a:r>
              <a:rPr lang="ru-RU" b="1" dirty="0"/>
              <a:t>Обработку и сборку изделия проводят в следующем порядке. Обработка: вытачек, сборок, кокеток, застежек, карманов; плечевых, боковых швов и швов рукава. Соединение лифа с юбкой (в отрезных изделиях). Обработка: разреза на рукаве; рукава манжетой; воротника, пояса и других отделочных деталей. Соединение воротника с горловиной и рукава с проймой</a:t>
            </a:r>
          </a:p>
        </p:txBody>
      </p:sp>
    </p:spTree>
    <p:extLst>
      <p:ext uri="{BB962C8B-B14F-4D97-AF65-F5344CB8AC3E}">
        <p14:creationId xmlns:p14="http://schemas.microsoft.com/office/powerpoint/2010/main" val="26210340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C77C37F-4317-480F-8657-D555A337E0F8}"/>
              </a:ext>
            </a:extLst>
          </p:cNvPr>
          <p:cNvSpPr>
            <a:spLocks noGrp="1"/>
          </p:cNvSpPr>
          <p:nvPr>
            <p:ph type="title"/>
          </p:nvPr>
        </p:nvSpPr>
        <p:spPr>
          <a:xfrm>
            <a:off x="838200" y="208844"/>
            <a:ext cx="10515600" cy="366889"/>
          </a:xfrm>
        </p:spPr>
        <p:txBody>
          <a:bodyPr>
            <a:normAutofit fontScale="90000"/>
          </a:bodyPr>
          <a:lstStyle/>
          <a:p>
            <a:r>
              <a:rPr lang="ru-RU" sz="2800" b="1" dirty="0">
                <a:solidFill>
                  <a:srgbClr val="C00000"/>
                </a:solidFill>
              </a:rPr>
              <a:t>Обработка вытачек </a:t>
            </a:r>
          </a:p>
        </p:txBody>
      </p:sp>
      <p:sp>
        <p:nvSpPr>
          <p:cNvPr id="3" name="Объект 2">
            <a:extLst>
              <a:ext uri="{FF2B5EF4-FFF2-40B4-BE49-F238E27FC236}">
                <a16:creationId xmlns:a16="http://schemas.microsoft.com/office/drawing/2014/main" id="{4213B4CD-2141-4C79-A215-D17E145C4706}"/>
              </a:ext>
            </a:extLst>
          </p:cNvPr>
          <p:cNvSpPr>
            <a:spLocks noGrp="1"/>
          </p:cNvSpPr>
          <p:nvPr>
            <p:ph idx="1"/>
          </p:nvPr>
        </p:nvSpPr>
        <p:spPr>
          <a:xfrm>
            <a:off x="838200" y="666044"/>
            <a:ext cx="10515600" cy="5983112"/>
          </a:xfrm>
        </p:spPr>
        <p:txBody>
          <a:bodyPr>
            <a:normAutofit/>
          </a:bodyPr>
          <a:lstStyle/>
          <a:p>
            <a:r>
              <a:rPr lang="ru-RU" sz="1600" b="1" dirty="0"/>
              <a:t>В изделиях из </a:t>
            </a:r>
            <a:r>
              <a:rPr lang="ru-RU" sz="1600" b="1" dirty="0" err="1"/>
              <a:t>формоустойчивых</a:t>
            </a:r>
            <a:r>
              <a:rPr lang="ru-RU" sz="1600" b="1" dirty="0"/>
              <a:t> трикотажных полотен вытачки могут обрабатываться неразрезными (рис. 3 а, б) или разрезными (рис. 3 в, г).</a:t>
            </a:r>
          </a:p>
          <a:p>
            <a:br>
              <a:rPr lang="ru-RU" dirty="0"/>
            </a:br>
            <a:endParaRPr lang="ru-RU" dirty="0"/>
          </a:p>
          <a:p>
            <a:r>
              <a:rPr lang="ru-RU" sz="1600" b="1" dirty="0"/>
              <a:t>а - стачивание неразрезной вытачки швом </a:t>
            </a:r>
            <a:r>
              <a:rPr lang="ru-RU" sz="1600" b="1" dirty="0" err="1"/>
              <a:t>взаутюжку</a:t>
            </a:r>
            <a:r>
              <a:rPr lang="ru-RU" sz="1600" b="1" dirty="0"/>
              <a:t>; б - стачивание неразрезной вытачки швом </a:t>
            </a:r>
            <a:r>
              <a:rPr lang="ru-RU" sz="1600" b="1" dirty="0" err="1"/>
              <a:t>вразутюжку</a:t>
            </a:r>
            <a:r>
              <a:rPr lang="ru-RU" sz="1600" b="1" dirty="0"/>
              <a:t>; в-стачивание разрезной вытачки; г - стачивание разрезной вытачки накладным швом</a:t>
            </a:r>
          </a:p>
          <a:p>
            <a:r>
              <a:rPr lang="ru-RU" sz="1600" b="1" dirty="0"/>
              <a:t>Срезы разрезной вытачки (рис. 3 в) стачиваются, заутюживаются в центр детали. Конец вытачки </a:t>
            </a:r>
            <a:r>
              <a:rPr lang="ru-RU" sz="1600" b="1" dirty="0" err="1"/>
              <a:t>сутюживается</a:t>
            </a:r>
            <a:r>
              <a:rPr lang="ru-RU" sz="1600" b="1" dirty="0"/>
              <a:t>.</a:t>
            </a:r>
          </a:p>
          <a:p>
            <a:r>
              <a:rPr lang="ru-RU" sz="1600" b="1" dirty="0"/>
              <a:t>Возможна обработка вытачки соединительным накладным швом. Припуски на обработку вытачки высекают, оставляя 5 мм на обработку шва. Стороны вытачки совмещают, накладывая припуски на обработку друг на друга. Строчку стачивания прокладывают от среза до конца вытачки. Закрепление конца строчки выполняют вручную. Вытачку </a:t>
            </a:r>
            <a:r>
              <a:rPr lang="ru-RU" sz="1600" b="1" dirty="0" err="1"/>
              <a:t>приутюживают</a:t>
            </a:r>
            <a:r>
              <a:rPr lang="ru-RU" sz="1600" b="1" dirty="0"/>
              <a:t>, </a:t>
            </a:r>
            <a:r>
              <a:rPr lang="ru-RU" sz="1600" b="1" dirty="0" err="1"/>
              <a:t>сутюживая</a:t>
            </a:r>
            <a:r>
              <a:rPr lang="ru-RU" sz="1600" b="1" dirty="0"/>
              <a:t> конец вытачки (рис. 3 г).</a:t>
            </a:r>
          </a:p>
          <a:p>
            <a:endParaRPr lang="ru-RU" dirty="0"/>
          </a:p>
        </p:txBody>
      </p:sp>
      <p:pic>
        <p:nvPicPr>
          <p:cNvPr id="4" name="Picture 2" descr="https://studbooks.net/imag_/8/264774/image037.png">
            <a:extLst>
              <a:ext uri="{FF2B5EF4-FFF2-40B4-BE49-F238E27FC236}">
                <a16:creationId xmlns:a16="http://schemas.microsoft.com/office/drawing/2014/main" id="{E48D9BC7-96B0-42CD-BD55-0F4D5531669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1856" y="1423655"/>
            <a:ext cx="2572109" cy="72400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https://studbooks.net/imag_/8/264774/image037.png">
            <a:extLst>
              <a:ext uri="{FF2B5EF4-FFF2-40B4-BE49-F238E27FC236}">
                <a16:creationId xmlns:a16="http://schemas.microsoft.com/office/drawing/2014/main" id="{9DD8032B-E33C-4FB3-BA23-8BB9E13D326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58451" y="1356699"/>
            <a:ext cx="2572109" cy="64273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https://nsfabrika.ru/800/600/http/www.ktovdome.ru/pics/3927_1924156132.jpg">
            <a:extLst>
              <a:ext uri="{FF2B5EF4-FFF2-40B4-BE49-F238E27FC236}">
                <a16:creationId xmlns:a16="http://schemas.microsoft.com/office/drawing/2014/main" id="{7E8BFBDB-EA5C-4872-AB23-8E7EE8CD4EE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6932" y="5434345"/>
            <a:ext cx="8636001" cy="12148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2539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6D1867A-9A45-4321-95FF-981BAE3FAE6A}"/>
              </a:ext>
            </a:extLst>
          </p:cNvPr>
          <p:cNvSpPr>
            <a:spLocks noGrp="1"/>
          </p:cNvSpPr>
          <p:nvPr>
            <p:ph type="title"/>
          </p:nvPr>
        </p:nvSpPr>
        <p:spPr>
          <a:xfrm>
            <a:off x="838200" y="180623"/>
            <a:ext cx="10515600" cy="282222"/>
          </a:xfrm>
        </p:spPr>
        <p:txBody>
          <a:bodyPr>
            <a:normAutofit fontScale="90000"/>
          </a:bodyPr>
          <a:lstStyle/>
          <a:p>
            <a:r>
              <a:rPr lang="ru-RU" sz="2800" b="1" dirty="0">
                <a:solidFill>
                  <a:srgbClr val="C00000"/>
                </a:solidFill>
              </a:rPr>
              <a:t>Обработка кокеток</a:t>
            </a:r>
          </a:p>
        </p:txBody>
      </p:sp>
      <p:sp>
        <p:nvSpPr>
          <p:cNvPr id="3" name="Объект 2">
            <a:extLst>
              <a:ext uri="{FF2B5EF4-FFF2-40B4-BE49-F238E27FC236}">
                <a16:creationId xmlns:a16="http://schemas.microsoft.com/office/drawing/2014/main" id="{5B5C2175-278D-4502-9B52-223DA3E3B697}"/>
              </a:ext>
            </a:extLst>
          </p:cNvPr>
          <p:cNvSpPr>
            <a:spLocks noGrp="1"/>
          </p:cNvSpPr>
          <p:nvPr>
            <p:ph idx="1"/>
          </p:nvPr>
        </p:nvSpPr>
        <p:spPr>
          <a:xfrm>
            <a:off x="838200" y="564445"/>
            <a:ext cx="10515600" cy="6112932"/>
          </a:xfrm>
        </p:spPr>
        <p:txBody>
          <a:bodyPr>
            <a:normAutofit/>
          </a:bodyPr>
          <a:lstStyle/>
          <a:p>
            <a:r>
              <a:rPr lang="ru-RU" sz="1400" b="1" dirty="0"/>
              <a:t>Кокетки (рис. 4) в изделиях из трикотажных полотен проектируют притачными.</a:t>
            </a:r>
          </a:p>
          <a:p>
            <a:r>
              <a:rPr lang="ru-RU" sz="1400" b="1" dirty="0"/>
              <a:t>Притачную кокетку (рис. 4 а) соединяют с основной деталью машинной строчкой, затем отгибают, направляя шов в сторону кокетки и </a:t>
            </a:r>
            <a:r>
              <a:rPr lang="ru-RU" sz="1400" b="1" dirty="0" err="1"/>
              <a:t>приутюживают</a:t>
            </a:r>
            <a:r>
              <a:rPr lang="ru-RU" sz="1400" b="1" dirty="0"/>
              <a:t>.</a:t>
            </a:r>
          </a:p>
          <a:p>
            <a:r>
              <a:rPr lang="ru-RU" sz="1400" b="1" dirty="0"/>
              <a:t>Кокетка может соединяться с основной деталью накладным швом (рис. 4 б). В этом случае, предварительно обмётывают срезы основной детали и кокетки. Нижний срез кокетки отгибают на изнаночную сторону по намеченной линии, заутюживают или заметывают. Затем накладывают кокетку на основную деталь, совмещая подогнутый край кокетки с намеченной линией на основной детали, и настрачивают кокетку на расстоянии, предусмотренной моделью.</a:t>
            </a:r>
          </a:p>
          <a:p>
            <a:r>
              <a:rPr lang="ru-RU" sz="1400" b="1" dirty="0"/>
              <a:t>а - стачным швом </a:t>
            </a:r>
            <a:r>
              <a:rPr lang="ru-RU" sz="1400" b="1" dirty="0" err="1"/>
              <a:t>взаутюжку</a:t>
            </a:r>
            <a:r>
              <a:rPr lang="ru-RU" sz="1400" b="1" dirty="0"/>
              <a:t>; б - накладным швом; в-отделочным стачным швом </a:t>
            </a:r>
            <a:r>
              <a:rPr lang="ru-RU" sz="1400" b="1" dirty="0" err="1"/>
              <a:t>взаутюжку</a:t>
            </a:r>
            <a:r>
              <a:rPr lang="ru-RU" sz="1400" b="1" dirty="0"/>
              <a:t> с кантом</a:t>
            </a:r>
          </a:p>
          <a:p>
            <a:r>
              <a:rPr lang="ru-RU" sz="1400" b="1" dirty="0"/>
              <a:t>При обработке кокеток с кантом (рис. 4 в) полоску, приготовленную для канта и заутюженную вдоль по длине, лицевой стороной накладывают на лицевую сторону основной детали, уравнивают срезы и притачивают по отделочной детали. Образующийся шов имеет ширину 10-15 мм.</a:t>
            </a:r>
          </a:p>
          <a:p>
            <a:r>
              <a:rPr lang="ru-RU" sz="1400" b="1" dirty="0"/>
              <a:t>Если кокетка имеет углы, то в области углов присоединения канта с деталью предусматривают посадку во избежание затягивания кантом края кокетки.</a:t>
            </a:r>
          </a:p>
          <a:p>
            <a:r>
              <a:rPr lang="ru-RU" sz="1400" b="1" dirty="0"/>
              <a:t>Далее кокетку складывают с основной деталью лицевыми сторонами внутрь, уравнивают срезы и притачивают, прокладывая строчку в шов притачивания канта или на 1 мм от него в сторону основной детали. Затем кокетку отгибают на лицевую сторону, выправляют шов и </a:t>
            </a:r>
            <a:r>
              <a:rPr lang="ru-RU" sz="1400" b="1" dirty="0" err="1"/>
              <a:t>приутюживают</a:t>
            </a:r>
            <a:r>
              <a:rPr lang="ru-RU" sz="1400" b="1" dirty="0"/>
              <a:t>.</a:t>
            </a:r>
          </a:p>
          <a:p>
            <a:endParaRPr lang="ru-RU" dirty="0"/>
          </a:p>
        </p:txBody>
      </p:sp>
      <p:pic>
        <p:nvPicPr>
          <p:cNvPr id="4" name="Picture 2" descr="Обработка кокеток">
            <a:extLst>
              <a:ext uri="{FF2B5EF4-FFF2-40B4-BE49-F238E27FC236}">
                <a16:creationId xmlns:a16="http://schemas.microsoft.com/office/drawing/2014/main" id="{2A919DBF-67D0-49A9-AD4D-F94E5191A6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84355" y="5701329"/>
            <a:ext cx="2223911" cy="9026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14290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EB50ED1-C272-4EC6-87FC-30E5FD549D9B}"/>
              </a:ext>
            </a:extLst>
          </p:cNvPr>
          <p:cNvSpPr>
            <a:spLocks noGrp="1"/>
          </p:cNvSpPr>
          <p:nvPr>
            <p:ph type="title"/>
          </p:nvPr>
        </p:nvSpPr>
        <p:spPr>
          <a:xfrm>
            <a:off x="838200" y="365125"/>
            <a:ext cx="10515600" cy="425097"/>
          </a:xfrm>
        </p:spPr>
        <p:txBody>
          <a:bodyPr>
            <a:noAutofit/>
          </a:bodyPr>
          <a:lstStyle/>
          <a:p>
            <a:r>
              <a:rPr lang="ru-RU" sz="2800" b="1" dirty="0">
                <a:solidFill>
                  <a:srgbClr val="C00000"/>
                </a:solidFill>
              </a:rPr>
              <a:t>Обработка кокеток</a:t>
            </a:r>
          </a:p>
        </p:txBody>
      </p:sp>
      <p:pic>
        <p:nvPicPr>
          <p:cNvPr id="3074" name="Picture 2" descr="http://ktovdome.ru/pics/3930_764155110.jpg">
            <a:extLst>
              <a:ext uri="{FF2B5EF4-FFF2-40B4-BE49-F238E27FC236}">
                <a16:creationId xmlns:a16="http://schemas.microsoft.com/office/drawing/2014/main" id="{F3542FD2-3572-4ACF-BA32-A93532E66D7E}"/>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7445375" y="4244623"/>
            <a:ext cx="3600450" cy="1343025"/>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s://ds04.infourok.ru/uploads/ex/0cd5/0014449c-0dccc57f/hello_html_66ca7d0f.jpg">
            <a:extLst>
              <a:ext uri="{FF2B5EF4-FFF2-40B4-BE49-F238E27FC236}">
                <a16:creationId xmlns:a16="http://schemas.microsoft.com/office/drawing/2014/main" id="{2E57A439-B08B-4DA0-ADFC-8122A1A538A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199" y="869244"/>
            <a:ext cx="5867401" cy="34318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66027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55CB2B7-150E-4762-B269-DF9E33DD5511}"/>
              </a:ext>
            </a:extLst>
          </p:cNvPr>
          <p:cNvSpPr>
            <a:spLocks noGrp="1"/>
          </p:cNvSpPr>
          <p:nvPr>
            <p:ph type="title"/>
          </p:nvPr>
        </p:nvSpPr>
        <p:spPr>
          <a:xfrm>
            <a:off x="838200" y="365125"/>
            <a:ext cx="10515600" cy="526697"/>
          </a:xfrm>
        </p:spPr>
        <p:txBody>
          <a:bodyPr>
            <a:normAutofit/>
          </a:bodyPr>
          <a:lstStyle/>
          <a:p>
            <a:r>
              <a:rPr lang="ru-RU" sz="2800" b="1" dirty="0" err="1">
                <a:solidFill>
                  <a:srgbClr val="C00000"/>
                </a:solidFill>
              </a:rPr>
              <a:t>Физминутка</a:t>
            </a:r>
            <a:r>
              <a:rPr lang="ru-RU" sz="2800" b="1" dirty="0">
                <a:solidFill>
                  <a:srgbClr val="C00000"/>
                </a:solidFill>
              </a:rPr>
              <a:t> </a:t>
            </a:r>
          </a:p>
        </p:txBody>
      </p:sp>
      <p:sp>
        <p:nvSpPr>
          <p:cNvPr id="3" name="Объект 2">
            <a:extLst>
              <a:ext uri="{FF2B5EF4-FFF2-40B4-BE49-F238E27FC236}">
                <a16:creationId xmlns:a16="http://schemas.microsoft.com/office/drawing/2014/main" id="{A0D0E6BA-57D5-452A-B645-473946A24C19}"/>
              </a:ext>
            </a:extLst>
          </p:cNvPr>
          <p:cNvSpPr>
            <a:spLocks noGrp="1"/>
          </p:cNvSpPr>
          <p:nvPr>
            <p:ph idx="1"/>
          </p:nvPr>
        </p:nvSpPr>
        <p:spPr>
          <a:xfrm>
            <a:off x="496711" y="579438"/>
            <a:ext cx="11255021" cy="5913438"/>
          </a:xfrm>
        </p:spPr>
        <p:txBody>
          <a:bodyPr/>
          <a:lstStyle/>
          <a:p>
            <a:endParaRPr lang="ru-RU" sz="2000" b="1" dirty="0"/>
          </a:p>
          <a:p>
            <a:r>
              <a:rPr lang="ru-RU" sz="2000" b="1" dirty="0"/>
              <a:t>1. Зажмурить глаза. Открыть глаза (5 раз). </a:t>
            </a:r>
          </a:p>
          <a:p>
            <a:r>
              <a:rPr lang="ru-RU" sz="2000" b="1" dirty="0"/>
              <a:t>2. Круговые движения глазами. Головой не вращать (10 раз). </a:t>
            </a:r>
          </a:p>
          <a:p>
            <a:r>
              <a:rPr lang="ru-RU" sz="2000" b="1" dirty="0"/>
              <a:t>3. Не поворачивая головы, отвести глаза как можно дальше влево. Не моргать. Посмотреть прямо. Несколько раз моргнуть. Закрыть глаза и отдохнуть. То же самое вправо (2-3 раза).</a:t>
            </a:r>
          </a:p>
          <a:p>
            <a:r>
              <a:rPr lang="ru-RU" sz="2000" b="1" dirty="0"/>
              <a:t> 4. Смотреть на какой-либо предмет, находящийся перед собой, и поворачивать голову вправо и влево, не отрывая взгляда от этого предмета (2-3 раза).</a:t>
            </a:r>
          </a:p>
          <a:p>
            <a:r>
              <a:rPr lang="ru-RU" sz="2000" b="1" dirty="0"/>
              <a:t> 5. Смотреть в окно вдаль в течение 1 минуты. </a:t>
            </a:r>
          </a:p>
          <a:p>
            <a:r>
              <a:rPr lang="ru-RU" sz="2000" b="1" dirty="0"/>
              <a:t>6. Поморгать 10-15 с. Отдохнуть, закрыв глаза. </a:t>
            </a:r>
          </a:p>
          <a:p>
            <a:endParaRPr lang="ru-RU" dirty="0"/>
          </a:p>
        </p:txBody>
      </p:sp>
      <p:pic>
        <p:nvPicPr>
          <p:cNvPr id="4" name="dj_neo_melodicnaa_muzyka_(muzebra.net)">
            <a:hlinkClick r:id="" action="ppaction://media"/>
            <a:extLst>
              <a:ext uri="{FF2B5EF4-FFF2-40B4-BE49-F238E27FC236}">
                <a16:creationId xmlns:a16="http://schemas.microsoft.com/office/drawing/2014/main" id="{07E1C1A7-5292-43A5-A21A-0BDBEBA9C69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031111" y="4727222"/>
            <a:ext cx="609600" cy="609600"/>
          </a:xfrm>
          <a:prstGeom prst="rect">
            <a:avLst/>
          </a:prstGeom>
        </p:spPr>
      </p:pic>
      <p:pic>
        <p:nvPicPr>
          <p:cNvPr id="5" name="Picture 24">
            <a:extLst>
              <a:ext uri="{FF2B5EF4-FFF2-40B4-BE49-F238E27FC236}">
                <a16:creationId xmlns:a16="http://schemas.microsoft.com/office/drawing/2014/main" id="{53F3FCC0-0076-4398-95A1-C497BD3259B3}"/>
              </a:ext>
            </a:extLst>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2041702" y="5497689"/>
            <a:ext cx="2238375" cy="127079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8">
            <a:extLst>
              <a:ext uri="{FF2B5EF4-FFF2-40B4-BE49-F238E27FC236}">
                <a16:creationId xmlns:a16="http://schemas.microsoft.com/office/drawing/2014/main" id="{D029C852-6503-4EBA-A8FB-5D7B103EFD96}"/>
              </a:ext>
            </a:extLst>
          </p:cNvPr>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9639300" y="521318"/>
            <a:ext cx="1714500" cy="116963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C8ECFD86-6D73-4133-B75A-890DA951AC03}"/>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5941219" y="5497689"/>
            <a:ext cx="1428750" cy="1209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3732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8EB4A01-5178-4F54-90DD-E459E1516B29}"/>
              </a:ext>
            </a:extLst>
          </p:cNvPr>
          <p:cNvSpPr>
            <a:spLocks noGrp="1"/>
          </p:cNvSpPr>
          <p:nvPr>
            <p:ph type="title"/>
          </p:nvPr>
        </p:nvSpPr>
        <p:spPr>
          <a:xfrm>
            <a:off x="838200" y="365126"/>
            <a:ext cx="10515600" cy="583141"/>
          </a:xfrm>
        </p:spPr>
        <p:txBody>
          <a:bodyPr>
            <a:normAutofit/>
          </a:bodyPr>
          <a:lstStyle/>
          <a:p>
            <a:r>
              <a:rPr lang="ru-RU" sz="2800" b="1" dirty="0">
                <a:solidFill>
                  <a:srgbClr val="C00000"/>
                </a:solidFill>
              </a:rPr>
              <a:t>Сборка плечевого изделия </a:t>
            </a:r>
          </a:p>
        </p:txBody>
      </p:sp>
      <p:sp>
        <p:nvSpPr>
          <p:cNvPr id="3" name="Объект 2">
            <a:extLst>
              <a:ext uri="{FF2B5EF4-FFF2-40B4-BE49-F238E27FC236}">
                <a16:creationId xmlns:a16="http://schemas.microsoft.com/office/drawing/2014/main" id="{FD85CFFE-610E-4174-865E-BFB36C94A5CF}"/>
              </a:ext>
            </a:extLst>
          </p:cNvPr>
          <p:cNvSpPr>
            <a:spLocks noGrp="1"/>
          </p:cNvSpPr>
          <p:nvPr>
            <p:ph idx="1"/>
          </p:nvPr>
        </p:nvSpPr>
        <p:spPr>
          <a:xfrm>
            <a:off x="838200" y="1027289"/>
            <a:ext cx="10515600" cy="5576711"/>
          </a:xfrm>
        </p:spPr>
        <p:txBody>
          <a:bodyPr/>
          <a:lstStyle/>
          <a:p>
            <a:r>
              <a:rPr lang="ru-RU" sz="1800" b="1" dirty="0"/>
              <a:t>Качество готовых изделий в большей степени зависит от соединения плечевых срезов спинки и полочек. Для предотвращения растяжения плечевых швов в них прокладывают тесьму, долевые полоски из трикотажного полотна, полоску латекса и т.д. Стачивание плечевых срезов выполняют по срезу полочки, производя посадку среза спинки (10-15 мм). Ширина шва 4-5 мм.</a:t>
            </a:r>
          </a:p>
          <a:p>
            <a:r>
              <a:rPr lang="ru-RU" sz="1800" b="1" dirty="0"/>
              <a:t>В изделиях из </a:t>
            </a:r>
            <a:r>
              <a:rPr lang="ru-RU" sz="1800" b="1" dirty="0" err="1"/>
              <a:t>формоустойчивых</a:t>
            </a:r>
            <a:r>
              <a:rPr lang="ru-RU" sz="1800" b="1" dirty="0"/>
              <a:t> трикотажных полотен боковые срезы при необходимости сначала обметывают, а потом соединяют стачным швом </a:t>
            </a:r>
            <a:r>
              <a:rPr lang="ru-RU" sz="1800" b="1" dirty="0" err="1"/>
              <a:t>вразутюжку</a:t>
            </a:r>
            <a:r>
              <a:rPr lang="ru-RU" sz="1800" b="1" dirty="0"/>
              <a:t>.</a:t>
            </a:r>
          </a:p>
          <a:p>
            <a:r>
              <a:rPr lang="ru-RU" sz="1800" b="1" dirty="0"/>
              <a:t>Низ изделий обрабатывают швом </a:t>
            </a:r>
            <a:r>
              <a:rPr lang="ru-RU" sz="1800" b="1" dirty="0" err="1"/>
              <a:t>вподгибку</a:t>
            </a:r>
            <a:r>
              <a:rPr lang="ru-RU" sz="1800" b="1" dirty="0"/>
              <a:t> с открытым или закрытым срезами (рис. 3).</a:t>
            </a:r>
          </a:p>
          <a:p>
            <a:r>
              <a:rPr lang="ru-RU" sz="1800" b="1" dirty="0"/>
              <a:t>а - строчкой потайного стежка; б - трехниточной стачивающее-обметочной строчкой цепного стежка;</a:t>
            </a:r>
          </a:p>
          <a:p>
            <a:r>
              <a:rPr lang="ru-RU" sz="1800" b="1" dirty="0"/>
              <a:t>в-трехниточной плоской строчкой</a:t>
            </a:r>
          </a:p>
          <a:p>
            <a:r>
              <a:rPr lang="ru-RU" sz="1800" b="1" dirty="0"/>
              <a:t>Низ юбок, изготовленных из полотен типа </a:t>
            </a:r>
          </a:p>
          <a:p>
            <a:r>
              <a:rPr lang="ru-RU" sz="1800" b="1" dirty="0"/>
              <a:t>гофре или плиссе, не подгибают.</a:t>
            </a:r>
          </a:p>
          <a:p>
            <a:endParaRPr lang="ru-RU" dirty="0"/>
          </a:p>
        </p:txBody>
      </p:sp>
      <p:pic>
        <p:nvPicPr>
          <p:cNvPr id="4" name="Picture 6" descr="Обработка низа изделия швом вподгибку">
            <a:extLst>
              <a:ext uri="{FF2B5EF4-FFF2-40B4-BE49-F238E27FC236}">
                <a16:creationId xmlns:a16="http://schemas.microsoft.com/office/drawing/2014/main" id="{47AF1AAB-95F4-48DE-84D9-6EFD93AEADD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53867" y="5025319"/>
            <a:ext cx="2901244" cy="14675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71871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7CCE957-5DEB-463E-B25A-53C5D094072F}"/>
              </a:ext>
            </a:extLst>
          </p:cNvPr>
          <p:cNvSpPr>
            <a:spLocks noGrp="1"/>
          </p:cNvSpPr>
          <p:nvPr>
            <p:ph type="title"/>
          </p:nvPr>
        </p:nvSpPr>
        <p:spPr>
          <a:xfrm>
            <a:off x="838200" y="365126"/>
            <a:ext cx="10515600" cy="741186"/>
          </a:xfrm>
        </p:spPr>
        <p:txBody>
          <a:bodyPr>
            <a:normAutofit/>
          </a:bodyPr>
          <a:lstStyle/>
          <a:p>
            <a:r>
              <a:rPr lang="ru-RU" sz="2800" b="1" dirty="0">
                <a:solidFill>
                  <a:srgbClr val="C00000"/>
                </a:solidFill>
              </a:rPr>
              <a:t>Обработка плечевых швов  (смётывание)</a:t>
            </a:r>
          </a:p>
        </p:txBody>
      </p:sp>
      <p:pic>
        <p:nvPicPr>
          <p:cNvPr id="2050" name="Picture 2" descr="https://milla-sidelnikova.com/wp-content/uploads/2015/10/5-soedinenie-srezov-plechevogo-shwa5.jpg">
            <a:extLst>
              <a:ext uri="{FF2B5EF4-FFF2-40B4-BE49-F238E27FC236}">
                <a16:creationId xmlns:a16="http://schemas.microsoft.com/office/drawing/2014/main" id="{022C95F7-C0E5-4887-8B8D-ECD6363AEC76}"/>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096001" y="1671634"/>
            <a:ext cx="2743198" cy="359092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s://milla-sidelnikova.com/wp-content/uploads/2015/10/6-soedinenie-srezov-plechevogo-shwa6.jpg">
            <a:extLst>
              <a:ext uri="{FF2B5EF4-FFF2-40B4-BE49-F238E27FC236}">
                <a16:creationId xmlns:a16="http://schemas.microsoft.com/office/drawing/2014/main" id="{617A493F-315A-4AFA-BB42-F6B95CC20F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19822" y="1671634"/>
            <a:ext cx="2743198" cy="3590925"/>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s://milla-sidelnikova.com/wp-content/uploads/2015/10/3-soedinenie-srezov-plechevogo-shwa3.jpg">
            <a:extLst>
              <a:ext uri="{FF2B5EF4-FFF2-40B4-BE49-F238E27FC236}">
                <a16:creationId xmlns:a16="http://schemas.microsoft.com/office/drawing/2014/main" id="{F55A4B31-FACF-40AF-BA49-3990962F7D4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70581" y="1633533"/>
            <a:ext cx="2743198" cy="3667125"/>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ttps://milla-sidelnikova.com/wp-content/uploads/2015/10/2-soedinenie-srezov-plechevogo-shwa1.jpg">
            <a:extLst>
              <a:ext uri="{FF2B5EF4-FFF2-40B4-BE49-F238E27FC236}">
                <a16:creationId xmlns:a16="http://schemas.microsoft.com/office/drawing/2014/main" id="{43AFC2E3-6973-4020-8A8E-7C4FA230B63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7582" y="1633534"/>
            <a:ext cx="2300464" cy="35909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0524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8A85141-A33A-458D-92B0-A70C22AE5DF1}"/>
              </a:ext>
            </a:extLst>
          </p:cNvPr>
          <p:cNvSpPr>
            <a:spLocks noGrp="1"/>
          </p:cNvSpPr>
          <p:nvPr>
            <p:ph type="title"/>
          </p:nvPr>
        </p:nvSpPr>
        <p:spPr>
          <a:xfrm>
            <a:off x="838200" y="365125"/>
            <a:ext cx="10515600" cy="808919"/>
          </a:xfrm>
        </p:spPr>
        <p:txBody>
          <a:bodyPr>
            <a:normAutofit/>
          </a:bodyPr>
          <a:lstStyle/>
          <a:p>
            <a:r>
              <a:rPr lang="ru-RU" sz="2800" b="1" dirty="0">
                <a:solidFill>
                  <a:srgbClr val="C00000"/>
                </a:solidFill>
              </a:rPr>
              <a:t>Стачивание плечевых швов и обработка срезов</a:t>
            </a:r>
          </a:p>
        </p:txBody>
      </p:sp>
      <p:pic>
        <p:nvPicPr>
          <p:cNvPr id="4098" name="Picture 2" descr="http://marianovikova.ru/wp-content/uploads/2016/04/plechevoi_shov.jpg">
            <a:extLst>
              <a:ext uri="{FF2B5EF4-FFF2-40B4-BE49-F238E27FC236}">
                <a16:creationId xmlns:a16="http://schemas.microsoft.com/office/drawing/2014/main" id="{0B85E265-DCAB-49FB-942A-53DD64AE4777}"/>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38200" y="1690688"/>
            <a:ext cx="4781550" cy="4351338"/>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s://milla-sidelnikova.com/wp-content/uploads/2015/10/10-zautyuzhivanie-srezov-plechevogo-shwa1.jpg">
            <a:extLst>
              <a:ext uri="{FF2B5EF4-FFF2-40B4-BE49-F238E27FC236}">
                <a16:creationId xmlns:a16="http://schemas.microsoft.com/office/drawing/2014/main" id="{8EE8C1A6-EA42-4E09-A57D-FC7C65E334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91980" y="1776060"/>
            <a:ext cx="4781550" cy="42659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19758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7D1D1EF-97A0-4712-9ADB-73FD5EC67463}"/>
              </a:ext>
            </a:extLst>
          </p:cNvPr>
          <p:cNvSpPr>
            <a:spLocks noGrp="1"/>
          </p:cNvSpPr>
          <p:nvPr>
            <p:ph type="title"/>
          </p:nvPr>
        </p:nvSpPr>
        <p:spPr>
          <a:xfrm>
            <a:off x="838200" y="365125"/>
            <a:ext cx="10515600" cy="470253"/>
          </a:xfrm>
        </p:spPr>
        <p:txBody>
          <a:bodyPr>
            <a:noAutofit/>
          </a:bodyPr>
          <a:lstStyle/>
          <a:p>
            <a:r>
              <a:rPr lang="ru-RU" sz="2800" b="1" dirty="0">
                <a:solidFill>
                  <a:srgbClr val="C00000"/>
                </a:solidFill>
              </a:rPr>
              <a:t>Обработка мелких деталей</a:t>
            </a:r>
          </a:p>
        </p:txBody>
      </p:sp>
      <p:sp>
        <p:nvSpPr>
          <p:cNvPr id="3" name="Объект 2">
            <a:extLst>
              <a:ext uri="{FF2B5EF4-FFF2-40B4-BE49-F238E27FC236}">
                <a16:creationId xmlns:a16="http://schemas.microsoft.com/office/drawing/2014/main" id="{6265756D-7613-4969-914A-5773D8C53D65}"/>
              </a:ext>
            </a:extLst>
          </p:cNvPr>
          <p:cNvSpPr>
            <a:spLocks noGrp="1"/>
          </p:cNvSpPr>
          <p:nvPr>
            <p:ph idx="1"/>
          </p:nvPr>
        </p:nvSpPr>
        <p:spPr>
          <a:xfrm>
            <a:off x="838200" y="993422"/>
            <a:ext cx="10515600" cy="5183541"/>
          </a:xfrm>
        </p:spPr>
        <p:txBody>
          <a:bodyPr>
            <a:normAutofit fontScale="77500" lnSpcReduction="20000"/>
          </a:bodyPr>
          <a:lstStyle/>
          <a:p>
            <a:r>
              <a:rPr lang="ru-RU" b="1" dirty="0"/>
              <a:t>Обработка мелких деталей (пояса, хлястика, пат и т.п.). Пояса, хлястики и другие мелкие детали могут быть </a:t>
            </a:r>
            <a:r>
              <a:rPr lang="ru-RU" b="1" dirty="0" err="1"/>
              <a:t>цельновязаными</a:t>
            </a:r>
            <a:r>
              <a:rPr lang="ru-RU" b="1" dirty="0"/>
              <a:t> или выкроенными из полотна. В последнем случае они могут состоять из одной или двух частей. Для придания </a:t>
            </a:r>
            <a:r>
              <a:rPr lang="ru-RU" b="1" dirty="0" err="1"/>
              <a:t>формоустойчивости</a:t>
            </a:r>
            <a:r>
              <a:rPr lang="ru-RU" b="1" dirty="0"/>
              <a:t> поясу, хлястику, патам их соединяют прокладкой с клеевым покрытием или без него. Прокладку из </a:t>
            </a:r>
            <a:r>
              <a:rPr lang="ru-RU" b="1" dirty="0" err="1"/>
              <a:t>флизелина</a:t>
            </a:r>
            <a:r>
              <a:rPr lang="ru-RU" b="1" dirty="0"/>
              <a:t> или ткани без клеевого покрытия накладывают на изнаночную сторону нижней части детали, уравнивают срезы и настрачивают по краям. Ширина шва составляет 3-7 мм.</a:t>
            </a:r>
          </a:p>
          <a:p>
            <a:r>
              <a:rPr lang="ru-RU" b="1" dirty="0"/>
              <a:t>Части кроеного пояса или хлястика стачивают двухниточной строчкой цепного стежка или стачивающе-обметочной строчкой, оставляя </a:t>
            </a:r>
            <a:r>
              <a:rPr lang="ru-RU" b="1" dirty="0" err="1"/>
              <a:t>необтачанным</a:t>
            </a:r>
            <a:r>
              <a:rPr lang="ru-RU" b="1" dirty="0"/>
              <a:t> участок длиной 40-50 мм для вывертывания детали на лицевую сторону. Деталь вывертывают на лицевую сторону, выправляют швы и застрачивают срезы отверстия или подшивают их ручными потайными строчками. Затем детали проутюживают утюгом и, если требуется по модели, прокладывают отделочную строчку из двухниточного цепного или челночного стежка.</a:t>
            </a:r>
          </a:p>
          <a:p>
            <a:r>
              <a:rPr lang="ru-RU" b="1" dirty="0"/>
              <a:t>Пояс-шнур шириной 7-8 мм изготовляют на стачивающей машине с отклоняющейся в направлении подачи ткани иглой с приспособлением, которое позволяет стачивать деталь пояса изнаночной стороной внутрь и прокладывать соединительную строчку с лицевой стороны.</a:t>
            </a:r>
          </a:p>
          <a:p>
            <a:r>
              <a:rPr lang="ru-RU" b="1" dirty="0"/>
              <a:t>Бретели, паты, хлястики, пристегивающиеся к изделию на пуговицы, обтачивают с трех сторон.</a:t>
            </a:r>
          </a:p>
          <a:p>
            <a:endParaRPr lang="ru-RU" dirty="0"/>
          </a:p>
        </p:txBody>
      </p:sp>
    </p:spTree>
    <p:extLst>
      <p:ext uri="{BB962C8B-B14F-4D97-AF65-F5344CB8AC3E}">
        <p14:creationId xmlns:p14="http://schemas.microsoft.com/office/powerpoint/2010/main" val="40541020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FF5BAC7-BA92-4D9B-85B5-9FE25E4DE6DF}"/>
              </a:ext>
            </a:extLst>
          </p:cNvPr>
          <p:cNvSpPr>
            <a:spLocks noGrp="1"/>
          </p:cNvSpPr>
          <p:nvPr>
            <p:ph type="title"/>
          </p:nvPr>
        </p:nvSpPr>
        <p:spPr>
          <a:xfrm>
            <a:off x="838200" y="365125"/>
            <a:ext cx="10515600" cy="425097"/>
          </a:xfrm>
        </p:spPr>
        <p:txBody>
          <a:bodyPr>
            <a:noAutofit/>
          </a:bodyPr>
          <a:lstStyle/>
          <a:p>
            <a:r>
              <a:rPr lang="ru-RU" sz="2800" b="1" dirty="0">
                <a:solidFill>
                  <a:srgbClr val="C00000"/>
                </a:solidFill>
              </a:rPr>
              <a:t>Содержание </a:t>
            </a:r>
          </a:p>
        </p:txBody>
      </p:sp>
      <p:sp>
        <p:nvSpPr>
          <p:cNvPr id="3" name="Объект 2">
            <a:extLst>
              <a:ext uri="{FF2B5EF4-FFF2-40B4-BE49-F238E27FC236}">
                <a16:creationId xmlns:a16="http://schemas.microsoft.com/office/drawing/2014/main" id="{333C088D-BB1D-4283-B1DE-F9096B000B9D}"/>
              </a:ext>
            </a:extLst>
          </p:cNvPr>
          <p:cNvSpPr>
            <a:spLocks noGrp="1"/>
          </p:cNvSpPr>
          <p:nvPr>
            <p:ph idx="1"/>
          </p:nvPr>
        </p:nvSpPr>
        <p:spPr>
          <a:xfrm>
            <a:off x="838200" y="925689"/>
            <a:ext cx="10515600" cy="5567186"/>
          </a:xfrm>
        </p:spPr>
        <p:txBody>
          <a:bodyPr>
            <a:normAutofit fontScale="47500" lnSpcReduction="20000"/>
          </a:bodyPr>
          <a:lstStyle/>
          <a:p>
            <a:r>
              <a:rPr lang="ru-RU" b="1" dirty="0"/>
              <a:t>Мобилизация – слайд 3</a:t>
            </a:r>
          </a:p>
          <a:p>
            <a:r>
              <a:rPr lang="ru-RU" b="1" dirty="0"/>
              <a:t>Актуализация – слайды 4-5</a:t>
            </a:r>
          </a:p>
          <a:p>
            <a:r>
              <a:rPr lang="ru-RU" b="1" dirty="0"/>
              <a:t>Тема, цель, задачи урока – слайд 6</a:t>
            </a:r>
          </a:p>
          <a:p>
            <a:r>
              <a:rPr lang="ru-RU" b="1" dirty="0"/>
              <a:t>Контроль знаний – слайды с 7-9</a:t>
            </a:r>
          </a:p>
          <a:p>
            <a:r>
              <a:rPr lang="ru-RU" b="1" dirty="0"/>
              <a:t>Пошив изделия – слайд 10</a:t>
            </a:r>
          </a:p>
          <a:p>
            <a:r>
              <a:rPr lang="ru-RU" b="1" dirty="0"/>
              <a:t>Обработка вытачек и кокеток  – слайды с 12-14</a:t>
            </a:r>
          </a:p>
          <a:p>
            <a:r>
              <a:rPr lang="ru-RU" b="1" dirty="0" err="1"/>
              <a:t>Физминутка</a:t>
            </a:r>
            <a:r>
              <a:rPr lang="ru-RU" b="1" dirty="0"/>
              <a:t> – слайд 15</a:t>
            </a:r>
          </a:p>
          <a:p>
            <a:r>
              <a:rPr lang="ru-RU" b="1" dirty="0"/>
              <a:t>Сборка плечевого изделия – слайды с 16-18</a:t>
            </a:r>
          </a:p>
          <a:p>
            <a:r>
              <a:rPr lang="ru-RU" b="1" dirty="0"/>
              <a:t>Обработка мелких деталей – слайд 19</a:t>
            </a:r>
          </a:p>
          <a:p>
            <a:r>
              <a:rPr lang="ru-RU" b="1" dirty="0"/>
              <a:t>Обработка карманов – слайды с 20-25 </a:t>
            </a:r>
          </a:p>
          <a:p>
            <a:r>
              <a:rPr lang="ru-RU" b="1" dirty="0"/>
              <a:t>Обработка бортов  - слайды с 26-30</a:t>
            </a:r>
          </a:p>
          <a:p>
            <a:r>
              <a:rPr lang="ru-RU" b="1" dirty="0"/>
              <a:t>Обработка застёжек – слайды с 31-34</a:t>
            </a:r>
          </a:p>
          <a:p>
            <a:r>
              <a:rPr lang="ru-RU" b="1" dirty="0"/>
              <a:t>Обработка воротника – слайды с 35-37</a:t>
            </a:r>
          </a:p>
          <a:p>
            <a:r>
              <a:rPr lang="ru-RU" b="1" dirty="0"/>
              <a:t>Соединение воротника с горловиной слайды с 38-39</a:t>
            </a:r>
          </a:p>
          <a:p>
            <a:r>
              <a:rPr lang="ru-RU" b="1" dirty="0"/>
              <a:t>Обработка горловины без воротника – слайды с 40-41</a:t>
            </a:r>
          </a:p>
          <a:p>
            <a:r>
              <a:rPr lang="ru-RU" b="1" dirty="0"/>
              <a:t>Обработка рукавов – слайды с 42-43</a:t>
            </a:r>
          </a:p>
          <a:p>
            <a:r>
              <a:rPr lang="ru-RU" b="1" dirty="0"/>
              <a:t>Окончательная отделка изделия – слайды с 44-52</a:t>
            </a:r>
          </a:p>
          <a:p>
            <a:r>
              <a:rPr lang="ru-RU" b="1" dirty="0"/>
              <a:t>Практическая деятельность – слайды с 53-58</a:t>
            </a:r>
          </a:p>
          <a:p>
            <a:r>
              <a:rPr lang="ru-RU" b="1" dirty="0"/>
              <a:t>Итог урока, домашнее задание, рефлексия – слайды с 59-63</a:t>
            </a:r>
          </a:p>
          <a:p>
            <a:r>
              <a:rPr lang="ru-RU" b="1" dirty="0"/>
              <a:t>Литература – слайд 64</a:t>
            </a:r>
          </a:p>
          <a:p>
            <a:endParaRPr lang="ru-RU" dirty="0"/>
          </a:p>
        </p:txBody>
      </p:sp>
    </p:spTree>
    <p:extLst>
      <p:ext uri="{BB962C8B-B14F-4D97-AF65-F5344CB8AC3E}">
        <p14:creationId xmlns:p14="http://schemas.microsoft.com/office/powerpoint/2010/main" val="29159978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FAC6672-C3E5-49C6-A852-E79F680E7136}"/>
              </a:ext>
            </a:extLst>
          </p:cNvPr>
          <p:cNvSpPr>
            <a:spLocks noGrp="1"/>
          </p:cNvSpPr>
          <p:nvPr>
            <p:ph type="title"/>
          </p:nvPr>
        </p:nvSpPr>
        <p:spPr>
          <a:xfrm>
            <a:off x="838200" y="365126"/>
            <a:ext cx="10515600" cy="436385"/>
          </a:xfrm>
        </p:spPr>
        <p:txBody>
          <a:bodyPr>
            <a:normAutofit fontScale="90000"/>
          </a:bodyPr>
          <a:lstStyle/>
          <a:p>
            <a:r>
              <a:rPr lang="ru-RU" sz="3100" b="1" dirty="0">
                <a:solidFill>
                  <a:srgbClr val="C00000"/>
                </a:solidFill>
              </a:rPr>
              <a:t>Обработка карманов</a:t>
            </a:r>
            <a:r>
              <a:rPr lang="ru-RU" b="1" dirty="0">
                <a:solidFill>
                  <a:srgbClr val="C00000"/>
                </a:solidFill>
              </a:rPr>
              <a:t> </a:t>
            </a:r>
          </a:p>
        </p:txBody>
      </p:sp>
      <p:sp>
        <p:nvSpPr>
          <p:cNvPr id="3" name="Объект 2">
            <a:extLst>
              <a:ext uri="{FF2B5EF4-FFF2-40B4-BE49-F238E27FC236}">
                <a16:creationId xmlns:a16="http://schemas.microsoft.com/office/drawing/2014/main" id="{CC60C69B-16C3-459F-93C4-5A468B6C9467}"/>
              </a:ext>
            </a:extLst>
          </p:cNvPr>
          <p:cNvSpPr>
            <a:spLocks noGrp="1"/>
          </p:cNvSpPr>
          <p:nvPr>
            <p:ph idx="1"/>
          </p:nvPr>
        </p:nvSpPr>
        <p:spPr>
          <a:xfrm>
            <a:off x="838200" y="801511"/>
            <a:ext cx="10515600" cy="5791199"/>
          </a:xfrm>
        </p:spPr>
        <p:txBody>
          <a:bodyPr/>
          <a:lstStyle/>
          <a:p>
            <a:r>
              <a:rPr lang="ru-RU" b="1" dirty="0"/>
              <a:t>Карманы в изделиях из трикотажных полотен могут быть прорезными, накладными, а также съемными.</a:t>
            </a:r>
          </a:p>
          <a:p>
            <a:r>
              <a:rPr lang="ru-RU" b="1" dirty="0"/>
              <a:t>Прорезные карманы (рис. 5 а, б) могут быть с клапанами, листочками (рис. 5 б) или в рамку (рис. 5 а). Особенность прорезных карманов трикотажных изделий заключается в том, что подкладка карманов выкраивается из основного материала. При обработке изделий из рельефных, ворсовых, растяжимых трикотажных полотен рекомендуется применять подкладку кармана из подкладочной ткани.</a:t>
            </a:r>
          </a:p>
          <a:p>
            <a:endParaRPr lang="ru-RU" dirty="0"/>
          </a:p>
        </p:txBody>
      </p:sp>
      <p:pic>
        <p:nvPicPr>
          <p:cNvPr id="4" name="Picture 2" descr="https://studbooks.net/imag_/8/264774/image040.jpg">
            <a:extLst>
              <a:ext uri="{FF2B5EF4-FFF2-40B4-BE49-F238E27FC236}">
                <a16:creationId xmlns:a16="http://schemas.microsoft.com/office/drawing/2014/main" id="{D6BE4412-D29A-4AA5-AB4B-4B485415B20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00634" y="4526844"/>
            <a:ext cx="2688520" cy="19660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92335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18857C2-7F67-4648-A39E-2CBDF33EA1FB}"/>
              </a:ext>
            </a:extLst>
          </p:cNvPr>
          <p:cNvSpPr>
            <a:spLocks noGrp="1"/>
          </p:cNvSpPr>
          <p:nvPr>
            <p:ph type="title"/>
          </p:nvPr>
        </p:nvSpPr>
        <p:spPr>
          <a:xfrm>
            <a:off x="838200" y="365126"/>
            <a:ext cx="10515600" cy="315912"/>
          </a:xfrm>
        </p:spPr>
        <p:txBody>
          <a:bodyPr>
            <a:noAutofit/>
          </a:bodyPr>
          <a:lstStyle/>
          <a:p>
            <a:r>
              <a:rPr lang="ru-RU" sz="2800" b="1" dirty="0">
                <a:solidFill>
                  <a:srgbClr val="C00000"/>
                </a:solidFill>
              </a:rPr>
              <a:t>Обработка карманов (Прорезные карманы)</a:t>
            </a:r>
          </a:p>
        </p:txBody>
      </p:sp>
      <p:sp>
        <p:nvSpPr>
          <p:cNvPr id="5" name="Объект 4">
            <a:extLst>
              <a:ext uri="{FF2B5EF4-FFF2-40B4-BE49-F238E27FC236}">
                <a16:creationId xmlns:a16="http://schemas.microsoft.com/office/drawing/2014/main" id="{7B9F6C4C-2F65-4C49-87A5-3EC873F51CE6}"/>
              </a:ext>
            </a:extLst>
          </p:cNvPr>
          <p:cNvSpPr>
            <a:spLocks noGrp="1"/>
          </p:cNvSpPr>
          <p:nvPr>
            <p:ph idx="1"/>
          </p:nvPr>
        </p:nvSpPr>
        <p:spPr>
          <a:xfrm>
            <a:off x="838200" y="869244"/>
            <a:ext cx="10515600" cy="5307719"/>
          </a:xfrm>
        </p:spPr>
        <p:txBody>
          <a:bodyPr>
            <a:normAutofit fontScale="85000" lnSpcReduction="10000"/>
          </a:bodyPr>
          <a:lstStyle/>
          <a:p>
            <a:r>
              <a:rPr lang="ru-RU" sz="2000" b="1" dirty="0"/>
              <a:t>При обработке кармана в рамку (рис. 5 а) на основной детали намечают место расположение кармана четырьмя основными линиями. Расстояние между горизонтальными линиями равно ширине кармана в готовом виде, расстояние между вертикальными линиями - длине входа в карман. Обтачки </a:t>
            </a:r>
            <a:r>
              <a:rPr lang="ru-RU" sz="2000" b="1" dirty="0" err="1"/>
              <a:t>дублирубт</a:t>
            </a:r>
            <a:r>
              <a:rPr lang="ru-RU" sz="2000" b="1" dirty="0"/>
              <a:t> клеевой прокладкой. Верхнюю обтачку заутюживают вдоль по середине лицевой стороной вверх. Срез нижней обтачки обметывают. Нижнюю обтачку заутюживают на 1/3 ширины лицевой стороной верх. На обтачках намечают линии притачивания от сгиба на расстоянии Ѕ ширины кармана в готовом виде. Нижний срез подзора обметывают. Подзор настрачивают на подкладку кармана швом шириной 2-3 мм.</a:t>
            </a:r>
          </a:p>
          <a:p>
            <a:r>
              <a:rPr lang="ru-RU" sz="2000" b="1" dirty="0"/>
              <a:t>На изнаночную сторону основной детали приметывают подкладку кармана так, чтобы ее верхний и боковые срезы выходили за ограничительные линии входа в карман на 20 мм с трех сторон.</a:t>
            </a:r>
          </a:p>
          <a:p>
            <a:r>
              <a:rPr lang="ru-RU" sz="2000" b="1" dirty="0"/>
              <a:t>Приметывают обтачки, совмещая намеченные линии на обтачках с намеченными горизонтальными линиями входа в карман. Обтачки должны быть длиннее входа в карман на 2 см с каждой стороны. Обтачки притачивают, начиная и заканчивая строчки строго у вертикальных линий входа в карман. Проверяют качество выполнения и симметрию строчек.</a:t>
            </a:r>
          </a:p>
          <a:p>
            <a:endParaRPr lang="ru-RU" sz="2000" dirty="0"/>
          </a:p>
        </p:txBody>
      </p:sp>
    </p:spTree>
    <p:extLst>
      <p:ext uri="{BB962C8B-B14F-4D97-AF65-F5344CB8AC3E}">
        <p14:creationId xmlns:p14="http://schemas.microsoft.com/office/powerpoint/2010/main" val="9186264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DB819E7-2C38-4A70-8318-ABD434DCC5D2}"/>
              </a:ext>
            </a:extLst>
          </p:cNvPr>
          <p:cNvSpPr>
            <a:spLocks noGrp="1"/>
          </p:cNvSpPr>
          <p:nvPr>
            <p:ph type="title"/>
          </p:nvPr>
        </p:nvSpPr>
        <p:spPr>
          <a:xfrm>
            <a:off x="838200" y="365126"/>
            <a:ext cx="10515600" cy="436386"/>
          </a:xfrm>
        </p:spPr>
        <p:txBody>
          <a:bodyPr>
            <a:noAutofit/>
          </a:bodyPr>
          <a:lstStyle/>
          <a:p>
            <a:r>
              <a:rPr lang="ru-RU" sz="2800" b="1" dirty="0">
                <a:solidFill>
                  <a:srgbClr val="C00000"/>
                </a:solidFill>
              </a:rPr>
              <a:t>Обработка карманов (Прорезные карманы)</a:t>
            </a:r>
          </a:p>
        </p:txBody>
      </p:sp>
      <p:sp>
        <p:nvSpPr>
          <p:cNvPr id="3" name="Объект 2">
            <a:extLst>
              <a:ext uri="{FF2B5EF4-FFF2-40B4-BE49-F238E27FC236}">
                <a16:creationId xmlns:a16="http://schemas.microsoft.com/office/drawing/2014/main" id="{28847BD3-9091-4B99-BB1B-6CB097E1CD00}"/>
              </a:ext>
            </a:extLst>
          </p:cNvPr>
          <p:cNvSpPr>
            <a:spLocks noGrp="1"/>
          </p:cNvSpPr>
          <p:nvPr>
            <p:ph idx="1"/>
          </p:nvPr>
        </p:nvSpPr>
        <p:spPr>
          <a:xfrm>
            <a:off x="736600" y="970844"/>
            <a:ext cx="10515600" cy="5273853"/>
          </a:xfrm>
        </p:spPr>
        <p:txBody>
          <a:bodyPr>
            <a:normAutofit fontScale="77500" lnSpcReduction="20000"/>
          </a:bodyPr>
          <a:lstStyle/>
          <a:p>
            <a:r>
              <a:rPr lang="ru-RU" b="1" dirty="0"/>
              <a:t>Разрезают основную деталь по линии входа в карман. Припуски на обработку обтачек вывертывают на лицевую сторону. Швы притачивания обтачек выметывают с лицевой стороны основной детали. Закрепляют концы кармана тройной машинной строчкой. Удаляют нитки приметывания подкладки кармана. Припуск на обработку нижней обтачки настрачивают на подкладку кармана швом шириной 2-3 мм. Срезы подкладки кармана уравнивают, совмещая верхний срез подкладки с верхним срезом подзора. Стачивают подкладку кармана швом шириной 1,0-1,5 см. Детали подкладки кармана обметывают. Карман </a:t>
            </a:r>
            <a:r>
              <a:rPr lang="ru-RU" b="1" dirty="0" err="1"/>
              <a:t>приутюживают</a:t>
            </a:r>
            <a:r>
              <a:rPr lang="ru-RU" b="1" dirty="0"/>
              <a:t> с лицевой и изнаночной сторон. Нитки временного назначения удаляют, карман </a:t>
            </a:r>
            <a:r>
              <a:rPr lang="ru-RU" b="1" dirty="0" err="1"/>
              <a:t>приутюживают</a:t>
            </a:r>
            <a:r>
              <a:rPr lang="ru-RU" b="1" dirty="0"/>
              <a:t> в готовом виде.</a:t>
            </a:r>
          </a:p>
          <a:p>
            <a:r>
              <a:rPr lang="ru-RU" b="1" dirty="0"/>
              <a:t>При обработке кармана с </a:t>
            </a:r>
            <a:r>
              <a:rPr lang="ru-RU" b="1" dirty="0" err="1"/>
              <a:t>листочкой</a:t>
            </a:r>
            <a:r>
              <a:rPr lang="ru-RU" b="1" dirty="0"/>
              <a:t> с </a:t>
            </a:r>
            <a:r>
              <a:rPr lang="ru-RU" b="1" dirty="0" err="1"/>
              <a:t>втачными</a:t>
            </a:r>
            <a:r>
              <a:rPr lang="ru-RU" b="1" dirty="0"/>
              <a:t> концами (рис. 5 б) На основной детали намечают место расположение кармана четырьмя линиями. Расстояние между горизонтальными линиями равно ширине листочки в готовом виде. Расстояние между вертикальными линиями - длине входа в карман. На изнаночную сторону основной детали приметывают подкладку кармана так, чтобы ее верхний и боковые срезы выходили за ограничительные линии входа в карман на 20 мм с трех сторон. Деталь листочки дублируют клеевой прокладкой, перегибают в долевом направлении так, чтобы нижний срез выступал на 10 мм. Нижний срез листочки обметывают. На листочке намечают линию ее ширины в готовом виде. Нижний срез подзора обметывают. Подзор настрачивают на подкладку кармана швом шириной 2-3 мм. На подкладке кармана намечают линию притачивания на расстоянии 20 мм от верхнего среза.</a:t>
            </a:r>
          </a:p>
          <a:p>
            <a:endParaRPr lang="ru-RU" dirty="0"/>
          </a:p>
        </p:txBody>
      </p:sp>
    </p:spTree>
    <p:extLst>
      <p:ext uri="{BB962C8B-B14F-4D97-AF65-F5344CB8AC3E}">
        <p14:creationId xmlns:p14="http://schemas.microsoft.com/office/powerpoint/2010/main" val="29439333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9F92A36-D30C-4060-8959-7E2F7897031C}"/>
              </a:ext>
            </a:extLst>
          </p:cNvPr>
          <p:cNvSpPr>
            <a:spLocks noGrp="1"/>
          </p:cNvSpPr>
          <p:nvPr>
            <p:ph type="title"/>
          </p:nvPr>
        </p:nvSpPr>
        <p:spPr>
          <a:xfrm>
            <a:off x="838200" y="365126"/>
            <a:ext cx="10515600" cy="315912"/>
          </a:xfrm>
        </p:spPr>
        <p:txBody>
          <a:bodyPr>
            <a:noAutofit/>
          </a:bodyPr>
          <a:lstStyle/>
          <a:p>
            <a:r>
              <a:rPr lang="ru-RU" sz="2800" b="1" dirty="0">
                <a:solidFill>
                  <a:srgbClr val="C00000"/>
                </a:solidFill>
              </a:rPr>
              <a:t>Обработка карманов (Прорезные карманы)</a:t>
            </a:r>
          </a:p>
        </p:txBody>
      </p:sp>
      <p:sp>
        <p:nvSpPr>
          <p:cNvPr id="3" name="Объект 2">
            <a:extLst>
              <a:ext uri="{FF2B5EF4-FFF2-40B4-BE49-F238E27FC236}">
                <a16:creationId xmlns:a16="http://schemas.microsoft.com/office/drawing/2014/main" id="{10102109-A407-49D3-82F2-23EBC0729141}"/>
              </a:ext>
            </a:extLst>
          </p:cNvPr>
          <p:cNvSpPr>
            <a:spLocks noGrp="1"/>
          </p:cNvSpPr>
          <p:nvPr>
            <p:ph idx="1"/>
          </p:nvPr>
        </p:nvSpPr>
        <p:spPr>
          <a:xfrm>
            <a:off x="838200" y="824088"/>
            <a:ext cx="10515600" cy="5668785"/>
          </a:xfrm>
        </p:spPr>
        <p:txBody>
          <a:bodyPr>
            <a:noAutofit/>
          </a:bodyPr>
          <a:lstStyle/>
          <a:p>
            <a:r>
              <a:rPr lang="ru-RU" sz="1600" b="1" dirty="0"/>
              <a:t>Приметывают листочку, располагая ее </a:t>
            </a:r>
            <a:r>
              <a:rPr lang="ru-RU" sz="1600" b="1" dirty="0" err="1"/>
              <a:t>подлисточкой</a:t>
            </a:r>
            <a:r>
              <a:rPr lang="ru-RU" sz="1600" b="1" dirty="0"/>
              <a:t> вверх, совмещая с намеченной на основной детали нижней горизонтальной линией. Боковые срезы листочки должны выходить на намеченные вертикальные линии входа в карман на 20 мм с каждой стороны. Приметывают подкладку кармана с подзором, совмещая намеченную линию с верхней намеченной линией кармана на основной детали. Боковые срезы подкладки кармана должны выходить на намеченные вертикальные линии входа в карман на 20 мм с каждой стороны. Листочку и подкладку с подзором притачивают, начиная и заканчивая строчки строго у вертикальных линий. Проверяют качество выполнения строчек. Разрезают основную деталь по линии входа в карман. Вывертывают и выметывают швы притачивания листочки и подкладки с подзором. Закрепляют концы кармана тройной машинной строчкой. Удаляют нитки приметывания подкладки кармана. Настрачивают припуск шва притачивания листочки на подкладку кармана швом шириной 2-3 мм. Стачивают детали подкладки кармана швом шириной 10 мм. Обметывают подкладки кармана. Удаляют нитки </a:t>
            </a:r>
            <a:r>
              <a:rPr lang="ru-RU" sz="1600" b="1" dirty="0" err="1"/>
              <a:t>вПри</a:t>
            </a:r>
            <a:r>
              <a:rPr lang="ru-RU" sz="1600" b="1" dirty="0"/>
              <a:t> обработке накладных карманов (рис. 6) для предохранения их от растяжения к верхнему срезу по линии его сгиба с изнаночной стороны притачивают хлопчатобумажную тесьму (рис. 6 а). Возможно использование клеевой прокладки, которую прокладывают по всей поверхности кармана или только в верхней части.</a:t>
            </a:r>
          </a:p>
        </p:txBody>
      </p:sp>
    </p:spTree>
    <p:extLst>
      <p:ext uri="{BB962C8B-B14F-4D97-AF65-F5344CB8AC3E}">
        <p14:creationId xmlns:p14="http://schemas.microsoft.com/office/powerpoint/2010/main" val="17987272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D492C92-8F71-47FB-B79E-4094C4B7974C}"/>
              </a:ext>
            </a:extLst>
          </p:cNvPr>
          <p:cNvSpPr>
            <a:spLocks noGrp="1"/>
          </p:cNvSpPr>
          <p:nvPr>
            <p:ph type="title"/>
          </p:nvPr>
        </p:nvSpPr>
        <p:spPr>
          <a:xfrm>
            <a:off x="838200" y="365126"/>
            <a:ext cx="10515600" cy="315912"/>
          </a:xfrm>
        </p:spPr>
        <p:txBody>
          <a:bodyPr>
            <a:noAutofit/>
          </a:bodyPr>
          <a:lstStyle/>
          <a:p>
            <a:r>
              <a:rPr lang="ru-RU" sz="2800" b="1" dirty="0">
                <a:solidFill>
                  <a:srgbClr val="C00000"/>
                </a:solidFill>
              </a:rPr>
              <a:t>Обработка карманов (накладные карманы)</a:t>
            </a:r>
          </a:p>
        </p:txBody>
      </p:sp>
      <p:sp>
        <p:nvSpPr>
          <p:cNvPr id="3" name="Объект 2">
            <a:extLst>
              <a:ext uri="{FF2B5EF4-FFF2-40B4-BE49-F238E27FC236}">
                <a16:creationId xmlns:a16="http://schemas.microsoft.com/office/drawing/2014/main" id="{D078337E-5097-4A48-B813-E928E47248EE}"/>
              </a:ext>
            </a:extLst>
          </p:cNvPr>
          <p:cNvSpPr>
            <a:spLocks noGrp="1"/>
          </p:cNvSpPr>
          <p:nvPr>
            <p:ph idx="1"/>
          </p:nvPr>
        </p:nvSpPr>
        <p:spPr>
          <a:xfrm>
            <a:off x="838200" y="812800"/>
            <a:ext cx="10515600" cy="5364163"/>
          </a:xfrm>
        </p:spPr>
        <p:txBody>
          <a:bodyPr/>
          <a:lstStyle/>
          <a:p>
            <a:r>
              <a:rPr lang="ru-RU" sz="1800" b="1" dirty="0"/>
              <a:t>При обработке накладных карманов (рис. 6) для предохранения их от растяжения к верхнему срезу по линии его сгиба с изнаночной стороны притачивают хлопчатобумажную тесьму (рис. 6 а). Возможно использование клеевой прокладки, которую прокладывают по всей поверхности кармана или только в верхней части.</a:t>
            </a:r>
          </a:p>
          <a:p>
            <a:r>
              <a:rPr lang="ru-RU" sz="1800" b="1" dirty="0"/>
              <a:t>Верхний срез накладных карманов должен быть обметан. Далее он может быть обработан швом </a:t>
            </a:r>
            <a:r>
              <a:rPr lang="ru-RU" sz="1800" b="1" dirty="0" err="1"/>
              <a:t>вподгибку</a:t>
            </a:r>
            <a:r>
              <a:rPr lang="ru-RU" sz="1800" b="1" dirty="0"/>
              <a:t> с открытым или закрытым срезом, потайной строчкой или с прокладыванием отделочной строчки, а также обтачкой, бейкой, кантом и т.п.</a:t>
            </a:r>
          </a:p>
          <a:p>
            <a:endParaRPr lang="ru-RU" dirty="0"/>
          </a:p>
        </p:txBody>
      </p:sp>
      <p:pic>
        <p:nvPicPr>
          <p:cNvPr id="4" name="Picture 2" descr="Обработка накладных карманов">
            <a:extLst>
              <a:ext uri="{FF2B5EF4-FFF2-40B4-BE49-F238E27FC236}">
                <a16:creationId xmlns:a16="http://schemas.microsoft.com/office/drawing/2014/main" id="{1540D069-D33D-4E1D-AFC9-EDEB6609E6B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73956" y="4199466"/>
            <a:ext cx="7902222" cy="18457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88658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49A2E79-A402-49EB-A731-35DFBAC19EAF}"/>
              </a:ext>
            </a:extLst>
          </p:cNvPr>
          <p:cNvSpPr>
            <a:spLocks noGrp="1"/>
          </p:cNvSpPr>
          <p:nvPr>
            <p:ph type="title"/>
          </p:nvPr>
        </p:nvSpPr>
        <p:spPr>
          <a:xfrm>
            <a:off x="838200" y="365126"/>
            <a:ext cx="10515600" cy="315912"/>
          </a:xfrm>
        </p:spPr>
        <p:txBody>
          <a:bodyPr>
            <a:noAutofit/>
          </a:bodyPr>
          <a:lstStyle/>
          <a:p>
            <a:r>
              <a:rPr lang="ru-RU" sz="2800" b="1" dirty="0">
                <a:solidFill>
                  <a:srgbClr val="C00000"/>
                </a:solidFill>
              </a:rPr>
              <a:t>Обработка карманов (накладные карманы)</a:t>
            </a:r>
          </a:p>
        </p:txBody>
      </p:sp>
      <p:sp>
        <p:nvSpPr>
          <p:cNvPr id="3" name="Объект 2">
            <a:extLst>
              <a:ext uri="{FF2B5EF4-FFF2-40B4-BE49-F238E27FC236}">
                <a16:creationId xmlns:a16="http://schemas.microsoft.com/office/drawing/2014/main" id="{C107A618-77FA-4214-BBB4-A2A96CFFA46C}"/>
              </a:ext>
            </a:extLst>
          </p:cNvPr>
          <p:cNvSpPr>
            <a:spLocks noGrp="1"/>
          </p:cNvSpPr>
          <p:nvPr>
            <p:ph idx="1"/>
          </p:nvPr>
        </p:nvSpPr>
        <p:spPr>
          <a:xfrm>
            <a:off x="838200" y="790222"/>
            <a:ext cx="10515600" cy="5386741"/>
          </a:xfrm>
        </p:spPr>
        <p:txBody>
          <a:bodyPr>
            <a:normAutofit fontScale="77500" lnSpcReduction="20000"/>
          </a:bodyPr>
          <a:lstStyle/>
          <a:p>
            <a:r>
              <a:rPr lang="ru-RU" sz="2600" b="1" dirty="0"/>
              <a:t>а - без подкладки; б - с подкладкой, цельнокроеной с верхом; в-с отделочной бейкой; г - соединительными швами</a:t>
            </a:r>
          </a:p>
          <a:p>
            <a:r>
              <a:rPr lang="ru-RU" sz="2600" b="1" dirty="0"/>
              <a:t>Накладные карманы могут быть обтачаны подкладкой из основного или подкладочного материала. Накладной карман может быть цельнокроеным с подкладкой кармана (рис. 6 б). В этом случае обтачиваются боковые и нижние края кармана. В одном из швов обтачивания оставляется отверстие 30 мм для вывертывания детали кармана на лицевую сторону.</a:t>
            </a:r>
          </a:p>
          <a:p>
            <a:r>
              <a:rPr lang="ru-RU" sz="2600" b="1" dirty="0"/>
              <a:t>Для изделий могут быть использованы карманы, обработанные отделочной бейкой (рис. 6 в).</a:t>
            </a:r>
          </a:p>
          <a:p>
            <a:r>
              <a:rPr lang="ru-RU" sz="2600" b="1" dirty="0"/>
              <a:t>Накладной карман соединяют с полочкой накладным или стачным швом. Соединение стачным швом обычно применяют в моделях изделий с большими накладными карманами с закругленными концами.</a:t>
            </a:r>
          </a:p>
          <a:p>
            <a:r>
              <a:rPr lang="ru-RU" sz="2600" b="1" dirty="0"/>
              <a:t>Накладные карманы могут быть соединены с полочкой по нижнему срезу стачным, а по боковым срезам накладным швом (рис. 6 г).</a:t>
            </a:r>
          </a:p>
          <a:p>
            <a:endParaRPr lang="ru-RU" dirty="0"/>
          </a:p>
        </p:txBody>
      </p:sp>
    </p:spTree>
    <p:extLst>
      <p:ext uri="{BB962C8B-B14F-4D97-AF65-F5344CB8AC3E}">
        <p14:creationId xmlns:p14="http://schemas.microsoft.com/office/powerpoint/2010/main" val="8615624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90FFBE1-2C4A-42E4-ABD6-2569143C6630}"/>
              </a:ext>
            </a:extLst>
          </p:cNvPr>
          <p:cNvSpPr>
            <a:spLocks noGrp="1"/>
          </p:cNvSpPr>
          <p:nvPr>
            <p:ph type="title"/>
          </p:nvPr>
        </p:nvSpPr>
        <p:spPr>
          <a:xfrm>
            <a:off x="838200" y="365126"/>
            <a:ext cx="10515600" cy="315912"/>
          </a:xfrm>
        </p:spPr>
        <p:txBody>
          <a:bodyPr>
            <a:noAutofit/>
          </a:bodyPr>
          <a:lstStyle/>
          <a:p>
            <a:r>
              <a:rPr lang="ru-RU" sz="2800" b="1" dirty="0">
                <a:solidFill>
                  <a:srgbClr val="C00000"/>
                </a:solidFill>
              </a:rPr>
              <a:t>Обработка бортов</a:t>
            </a:r>
          </a:p>
        </p:txBody>
      </p:sp>
      <p:sp>
        <p:nvSpPr>
          <p:cNvPr id="3" name="Объект 2">
            <a:extLst>
              <a:ext uri="{FF2B5EF4-FFF2-40B4-BE49-F238E27FC236}">
                <a16:creationId xmlns:a16="http://schemas.microsoft.com/office/drawing/2014/main" id="{209109D7-B2A8-4ABF-A975-D49CCF312D46}"/>
              </a:ext>
            </a:extLst>
          </p:cNvPr>
          <p:cNvSpPr>
            <a:spLocks noGrp="1"/>
          </p:cNvSpPr>
          <p:nvPr>
            <p:ph idx="1"/>
          </p:nvPr>
        </p:nvSpPr>
        <p:spPr>
          <a:xfrm>
            <a:off x="838200" y="846666"/>
            <a:ext cx="10515600" cy="5734755"/>
          </a:xfrm>
        </p:spPr>
        <p:txBody>
          <a:bodyPr>
            <a:normAutofit fontScale="92500" lnSpcReduction="20000"/>
          </a:bodyPr>
          <a:lstStyle/>
          <a:p>
            <a:r>
              <a:rPr lang="ru-RU" sz="1800" b="1" dirty="0"/>
              <a:t>Борта обрабатывают </a:t>
            </a:r>
            <a:r>
              <a:rPr lang="ru-RU" sz="1800" b="1" dirty="0" err="1"/>
              <a:t>цельновыкроенными</a:t>
            </a:r>
            <a:r>
              <a:rPr lang="ru-RU" sz="1800" b="1" dirty="0"/>
              <a:t> и отрезными </a:t>
            </a:r>
            <a:r>
              <a:rPr lang="ru-RU" sz="1800" b="1" dirty="0" err="1"/>
              <a:t>подбортами</a:t>
            </a:r>
            <a:r>
              <a:rPr lang="ru-RU" sz="1800" b="1" dirty="0"/>
              <a:t>, швом </a:t>
            </a:r>
            <a:r>
              <a:rPr lang="ru-RU" sz="1800" b="1" dirty="0" err="1"/>
              <a:t>вподгибку</a:t>
            </a:r>
            <a:r>
              <a:rPr lang="ru-RU" sz="1800" b="1" dirty="0"/>
              <a:t>, отделывают бейками, тканой, вязаной или плетеной декоративной тесьмой и унифицированными способами обработки.</a:t>
            </a:r>
          </a:p>
          <a:p>
            <a:r>
              <a:rPr lang="ru-RU" sz="1800" b="1" i="1" dirty="0"/>
              <a:t>Обработка открытых краев деталей бейкой.</a:t>
            </a:r>
          </a:p>
          <a:p>
            <a:r>
              <a:rPr lang="ru-RU" sz="1800" b="1" dirty="0"/>
              <a:t>1 способ.</a:t>
            </a:r>
          </a:p>
          <a:p>
            <a:r>
              <a:rPr lang="ru-RU" sz="1800" b="1" dirty="0"/>
              <a:t>Для обработки края борта, горловины, проймы, низа рукавов в трикотажных изделиях можно использовать ткань и трикотаж более тонкий, чем основное полотно изделия. Полоску ткани выкраивают по косой, а трикотажное полотно поперек петельного столбика. Полоска может иметь ширину от 2,0 см и более, согласно модели, длина ее соответствует размеру обрабатываемого участка. Деталь дублируют клеевой прокладкой (выкроенной под углом 45? к нитям основы) на трикотажной основе или нетканым полотном. Полоску заутюживают вдоль пополам. Для обработки борта и низа рукавов бейка имеет прямую форму, для обработки горловины - форму окружности, которую придают с помощью влажно-тепловой обработки. Округлую полоску стачивают в кольцо, шов разутюживают.</a:t>
            </a:r>
          </a:p>
          <a:p>
            <a:r>
              <a:rPr lang="ru-RU" sz="1800" b="1" dirty="0"/>
              <a:t>Кольцевой бейкой огибают горловины так, чтобы шов соединения совместился с левым плечевым швом. Затем приметывают или закалывают булавками и </a:t>
            </a:r>
            <a:r>
              <a:rPr lang="ru-RU" sz="1800" b="1" dirty="0" err="1"/>
              <a:t>распошивают</a:t>
            </a:r>
            <a:r>
              <a:rPr lang="ru-RU" sz="1800" b="1" dirty="0"/>
              <a:t> на машине 5-ти ниточного плоского шва с двумя перекрытиями, закрывая необработанный край бейки (рис. 7).</a:t>
            </a:r>
          </a:p>
          <a:p>
            <a:r>
              <a:rPr lang="ru-RU" sz="1800" b="1" dirty="0"/>
              <a:t> </a:t>
            </a:r>
          </a:p>
          <a:p>
            <a:endParaRPr lang="ru-RU" dirty="0"/>
          </a:p>
        </p:txBody>
      </p:sp>
    </p:spTree>
    <p:extLst>
      <p:ext uri="{BB962C8B-B14F-4D97-AF65-F5344CB8AC3E}">
        <p14:creationId xmlns:p14="http://schemas.microsoft.com/office/powerpoint/2010/main" val="35509978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B68A549-DDED-4EC2-88A6-F66D9329FE56}"/>
              </a:ext>
            </a:extLst>
          </p:cNvPr>
          <p:cNvSpPr>
            <a:spLocks noGrp="1"/>
          </p:cNvSpPr>
          <p:nvPr>
            <p:ph type="title"/>
          </p:nvPr>
        </p:nvSpPr>
        <p:spPr>
          <a:xfrm>
            <a:off x="838200" y="365126"/>
            <a:ext cx="10515600" cy="560564"/>
          </a:xfrm>
        </p:spPr>
        <p:txBody>
          <a:bodyPr>
            <a:normAutofit/>
          </a:bodyPr>
          <a:lstStyle/>
          <a:p>
            <a:r>
              <a:rPr lang="ru-RU" sz="2800" b="1" dirty="0">
                <a:solidFill>
                  <a:srgbClr val="C00000"/>
                </a:solidFill>
              </a:rPr>
              <a:t>Обработка бортов</a:t>
            </a:r>
          </a:p>
        </p:txBody>
      </p:sp>
      <p:pic>
        <p:nvPicPr>
          <p:cNvPr id="21506" name="Picture 2" descr="https://studbooks.net/imag_/8/264774/image044.jpg">
            <a:extLst>
              <a:ext uri="{FF2B5EF4-FFF2-40B4-BE49-F238E27FC236}">
                <a16:creationId xmlns:a16="http://schemas.microsoft.com/office/drawing/2014/main" id="{C36AA198-DC84-4419-98DE-6170AE553880}"/>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023556" y="1524001"/>
            <a:ext cx="2923822" cy="2916938"/>
          </a:xfrm>
          <a:prstGeom prst="rect">
            <a:avLst/>
          </a:prstGeom>
          <a:noFill/>
          <a:extLst>
            <a:ext uri="{909E8E84-426E-40DD-AFC4-6F175D3DCCD1}">
              <a14:hiddenFill xmlns:a14="http://schemas.microsoft.com/office/drawing/2010/main">
                <a:solidFill>
                  <a:srgbClr val="FFFFFF"/>
                </a:solidFill>
              </a14:hiddenFill>
            </a:ext>
          </a:extLst>
        </p:spPr>
      </p:pic>
      <p:pic>
        <p:nvPicPr>
          <p:cNvPr id="21508" name="Picture 4" descr="Обработка открытых срезов деталей бейкой">
            <a:extLst>
              <a:ext uri="{FF2B5EF4-FFF2-40B4-BE49-F238E27FC236}">
                <a16:creationId xmlns:a16="http://schemas.microsoft.com/office/drawing/2014/main" id="{DC4D3168-2F87-4171-AF22-8D2FB04BFA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6355" y="1524001"/>
            <a:ext cx="3341511" cy="2916938"/>
          </a:xfrm>
          <a:prstGeom prst="rect">
            <a:avLst/>
          </a:prstGeom>
          <a:noFill/>
          <a:extLst>
            <a:ext uri="{909E8E84-426E-40DD-AFC4-6F175D3DCCD1}">
              <a14:hiddenFill xmlns:a14="http://schemas.microsoft.com/office/drawing/2010/main">
                <a:solidFill>
                  <a:srgbClr val="FFFFFF"/>
                </a:solidFill>
              </a14:hiddenFill>
            </a:ext>
          </a:extLst>
        </p:spPr>
      </p:pic>
      <p:pic>
        <p:nvPicPr>
          <p:cNvPr id="21510" name="Picture 6" descr="https://studbooks.net/imag_/8/264774/image045.jpg">
            <a:extLst>
              <a:ext uri="{FF2B5EF4-FFF2-40B4-BE49-F238E27FC236}">
                <a16:creationId xmlns:a16="http://schemas.microsoft.com/office/drawing/2014/main" id="{426B2D41-1AF6-4AFC-8425-826CAAA92B2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77956" y="1524001"/>
            <a:ext cx="3081866" cy="29169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99497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BA246AB-26C9-40DA-86EE-1B9E9211D289}"/>
              </a:ext>
            </a:extLst>
          </p:cNvPr>
          <p:cNvSpPr>
            <a:spLocks noGrp="1"/>
          </p:cNvSpPr>
          <p:nvPr>
            <p:ph type="title"/>
          </p:nvPr>
        </p:nvSpPr>
        <p:spPr>
          <a:xfrm>
            <a:off x="838200" y="365126"/>
            <a:ext cx="10515600" cy="315912"/>
          </a:xfrm>
        </p:spPr>
        <p:txBody>
          <a:bodyPr>
            <a:noAutofit/>
          </a:bodyPr>
          <a:lstStyle/>
          <a:p>
            <a:r>
              <a:rPr lang="ru-RU" sz="2800" b="1" dirty="0">
                <a:solidFill>
                  <a:srgbClr val="C00000"/>
                </a:solidFill>
              </a:rPr>
              <a:t>Обработка бортов </a:t>
            </a:r>
          </a:p>
        </p:txBody>
      </p:sp>
      <p:sp>
        <p:nvSpPr>
          <p:cNvPr id="5" name="Объект 4">
            <a:extLst>
              <a:ext uri="{FF2B5EF4-FFF2-40B4-BE49-F238E27FC236}">
                <a16:creationId xmlns:a16="http://schemas.microsoft.com/office/drawing/2014/main" id="{5E342D82-F15E-4178-8F94-A72A0AD2A0D0}"/>
              </a:ext>
            </a:extLst>
          </p:cNvPr>
          <p:cNvSpPr>
            <a:spLocks noGrp="1"/>
          </p:cNvSpPr>
          <p:nvPr>
            <p:ph idx="1"/>
          </p:nvPr>
        </p:nvSpPr>
        <p:spPr>
          <a:xfrm>
            <a:off x="838200" y="835378"/>
            <a:ext cx="10515600" cy="5341585"/>
          </a:xfrm>
        </p:spPr>
        <p:txBody>
          <a:bodyPr>
            <a:normAutofit/>
          </a:bodyPr>
          <a:lstStyle/>
          <a:p>
            <a:r>
              <a:rPr lang="ru-RU" b="1" i="1" dirty="0"/>
              <a:t>2 способ:</a:t>
            </a:r>
          </a:p>
          <a:p>
            <a:r>
              <a:rPr lang="ru-RU" b="1" dirty="0"/>
              <a:t>В соответствии с направлением моды возможна обработка открытых краев деталей накладным швом.</a:t>
            </a:r>
          </a:p>
          <a:p>
            <a:r>
              <a:rPr lang="ru-RU" b="1" dirty="0"/>
              <a:t>Особенность данного способа обработки заключается в том, что отсутствует операция обтачивания краев деталей. Нижний воротник и </a:t>
            </a:r>
            <a:r>
              <a:rPr lang="ru-RU" b="1" dirty="0" err="1"/>
              <a:t>подборта</a:t>
            </a:r>
            <a:r>
              <a:rPr lang="ru-RU" b="1" dirty="0"/>
              <a:t> выкраиваются из </a:t>
            </a:r>
            <a:r>
              <a:rPr lang="ru-RU" b="1" dirty="0" err="1"/>
              <a:t>неосыпаемой</a:t>
            </a:r>
            <a:r>
              <a:rPr lang="ru-RU" b="1" dirty="0"/>
              <a:t> ткани, которая хорошо сочетается по цветовой гамме с трикотажными полотнами жакета. Детали нижнего воротника и </a:t>
            </a:r>
            <a:r>
              <a:rPr lang="ru-RU" b="1" dirty="0" err="1"/>
              <a:t>подборта</a:t>
            </a:r>
            <a:r>
              <a:rPr lang="ru-RU" b="1" dirty="0"/>
              <a:t> должны быть меньше соответствующих основных деталей на 20 - 30 мм.</a:t>
            </a:r>
          </a:p>
          <a:p>
            <a:r>
              <a:rPr lang="ru-RU" b="1" dirty="0"/>
              <a:t>Верхний воротник из трикотажного полотна накладывается на нижний воротник из ткани, наметывается и настрачивается накладным швом по концам и отлету на машине плоского </a:t>
            </a:r>
            <a:r>
              <a:rPr lang="ru-RU" dirty="0"/>
              <a:t>шва. </a:t>
            </a:r>
            <a:r>
              <a:rPr lang="ru-RU" b="1" dirty="0"/>
              <a:t>Борта обрабатываются аналогичным способом (рис. 8).</a:t>
            </a:r>
          </a:p>
          <a:p>
            <a:endParaRPr lang="ru-RU" dirty="0"/>
          </a:p>
        </p:txBody>
      </p:sp>
    </p:spTree>
    <p:extLst>
      <p:ext uri="{BB962C8B-B14F-4D97-AF65-F5344CB8AC3E}">
        <p14:creationId xmlns:p14="http://schemas.microsoft.com/office/powerpoint/2010/main" val="20687559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5D8CD12-46C4-43EB-93B9-7719310A123C}"/>
              </a:ext>
            </a:extLst>
          </p:cNvPr>
          <p:cNvSpPr>
            <a:spLocks noGrp="1"/>
          </p:cNvSpPr>
          <p:nvPr>
            <p:ph type="title"/>
          </p:nvPr>
        </p:nvSpPr>
        <p:spPr>
          <a:xfrm>
            <a:off x="838200" y="365126"/>
            <a:ext cx="10515600" cy="458964"/>
          </a:xfrm>
        </p:spPr>
        <p:txBody>
          <a:bodyPr>
            <a:noAutofit/>
          </a:bodyPr>
          <a:lstStyle/>
          <a:p>
            <a:r>
              <a:rPr lang="ru-RU" sz="2800" b="1" dirty="0">
                <a:solidFill>
                  <a:srgbClr val="C00000"/>
                </a:solidFill>
              </a:rPr>
              <a:t>Обработка бортов</a:t>
            </a:r>
          </a:p>
        </p:txBody>
      </p:sp>
      <p:pic>
        <p:nvPicPr>
          <p:cNvPr id="23554" name="Picture 2" descr="Обработка открытых срезов деталей накладным швом на машине плоского шва">
            <a:extLst>
              <a:ext uri="{FF2B5EF4-FFF2-40B4-BE49-F238E27FC236}">
                <a16:creationId xmlns:a16="http://schemas.microsoft.com/office/drawing/2014/main" id="{6046B516-31F3-436F-B981-C953690200B9}"/>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53156" y="1332089"/>
            <a:ext cx="3048000" cy="3838222"/>
          </a:xfrm>
          <a:prstGeom prst="rect">
            <a:avLst/>
          </a:prstGeom>
          <a:noFill/>
          <a:extLst>
            <a:ext uri="{909E8E84-426E-40DD-AFC4-6F175D3DCCD1}">
              <a14:hiddenFill xmlns:a14="http://schemas.microsoft.com/office/drawing/2010/main">
                <a:solidFill>
                  <a:srgbClr val="FFFFFF"/>
                </a:solidFill>
              </a14:hiddenFill>
            </a:ext>
          </a:extLst>
        </p:spPr>
      </p:pic>
      <p:pic>
        <p:nvPicPr>
          <p:cNvPr id="23556" name="Picture 4" descr="https://studbooks.net/imag_/8/264774/image047.jpg">
            <a:extLst>
              <a:ext uri="{FF2B5EF4-FFF2-40B4-BE49-F238E27FC236}">
                <a16:creationId xmlns:a16="http://schemas.microsoft.com/office/drawing/2014/main" id="{71908645-E91A-42B3-AD31-2B15DBE69D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86578" y="1332089"/>
            <a:ext cx="3127022" cy="3838221"/>
          </a:xfrm>
          <a:prstGeom prst="rect">
            <a:avLst/>
          </a:prstGeom>
          <a:noFill/>
          <a:extLst>
            <a:ext uri="{909E8E84-426E-40DD-AFC4-6F175D3DCCD1}">
              <a14:hiddenFill xmlns:a14="http://schemas.microsoft.com/office/drawing/2010/main">
                <a:solidFill>
                  <a:srgbClr val="FFFFFF"/>
                </a:solidFill>
              </a14:hiddenFill>
            </a:ext>
          </a:extLst>
        </p:spPr>
      </p:pic>
      <p:pic>
        <p:nvPicPr>
          <p:cNvPr id="23558" name="Picture 6" descr="https://studbooks.net/imag_/8/264774/image048.jpg">
            <a:extLst>
              <a:ext uri="{FF2B5EF4-FFF2-40B4-BE49-F238E27FC236}">
                <a16:creationId xmlns:a16="http://schemas.microsoft.com/office/drawing/2014/main" id="{C2D39DEE-BB29-4EBB-B0EA-3D2CB9CE976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99023" y="1332090"/>
            <a:ext cx="3759200" cy="38382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10901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62A3170-2C99-4096-987D-65FBE34B116E}"/>
              </a:ext>
            </a:extLst>
          </p:cNvPr>
          <p:cNvSpPr>
            <a:spLocks noGrp="1"/>
          </p:cNvSpPr>
          <p:nvPr>
            <p:ph type="title"/>
          </p:nvPr>
        </p:nvSpPr>
        <p:spPr>
          <a:xfrm>
            <a:off x="838200" y="451557"/>
            <a:ext cx="10515600" cy="327376"/>
          </a:xfrm>
        </p:spPr>
        <p:txBody>
          <a:bodyPr>
            <a:noAutofit/>
          </a:bodyPr>
          <a:lstStyle/>
          <a:p>
            <a:r>
              <a:rPr lang="ru-RU" sz="2800" b="1" dirty="0">
                <a:solidFill>
                  <a:srgbClr val="C00000"/>
                </a:solidFill>
              </a:rPr>
              <a:t>Мобилизация «Сказочный зимний вечер»</a:t>
            </a:r>
          </a:p>
        </p:txBody>
      </p:sp>
      <p:pic>
        <p:nvPicPr>
          <p:cNvPr id="86018" name="Picture 2" descr="https://img-fotki.yandex.ru/get/9313/199203331.45/0_a8786_f4289ea0_orig">
            <a:extLst>
              <a:ext uri="{FF2B5EF4-FFF2-40B4-BE49-F238E27FC236}">
                <a16:creationId xmlns:a16="http://schemas.microsoft.com/office/drawing/2014/main" id="{AD6AA705-1830-43BD-957D-49C702FAF5DA}"/>
              </a:ext>
            </a:extLst>
          </p:cNvPr>
          <p:cNvPicPr>
            <a:picLocks noGrp="1" noChangeAspect="1" noChangeArrowheads="1" noCrop="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838200" y="948267"/>
            <a:ext cx="7526867" cy="5458176"/>
          </a:xfrm>
          <a:prstGeom prst="rect">
            <a:avLst/>
          </a:prstGeom>
          <a:noFill/>
          <a:extLst>
            <a:ext uri="{909E8E84-426E-40DD-AFC4-6F175D3DCCD1}">
              <a14:hiddenFill xmlns:a14="http://schemas.microsoft.com/office/drawing/2010/main">
                <a:solidFill>
                  <a:srgbClr val="FFFFFF"/>
                </a:solidFill>
              </a14:hiddenFill>
            </a:ext>
          </a:extLst>
        </p:spPr>
      </p:pic>
      <p:pic>
        <p:nvPicPr>
          <p:cNvPr id="5" name="sneg_kruzitsa_sneg_kruzitsa_letaet_(muzebra.net)">
            <a:hlinkClick r:id="" action="ppaction://media"/>
            <a:extLst>
              <a:ext uri="{FF2B5EF4-FFF2-40B4-BE49-F238E27FC236}">
                <a16:creationId xmlns:a16="http://schemas.microsoft.com/office/drawing/2014/main" id="{D49C20C0-DB21-473B-9928-3ACA3FD5BB4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143773" y="4226675"/>
            <a:ext cx="388760" cy="609600"/>
          </a:xfrm>
          <a:prstGeom prst="rect">
            <a:avLst/>
          </a:prstGeom>
        </p:spPr>
      </p:pic>
    </p:spTree>
    <p:extLst>
      <p:ext uri="{BB962C8B-B14F-4D97-AF65-F5344CB8AC3E}">
        <p14:creationId xmlns:p14="http://schemas.microsoft.com/office/powerpoint/2010/main" val="2688191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53E294D-5162-4089-9713-03DCFFA93957}"/>
              </a:ext>
            </a:extLst>
          </p:cNvPr>
          <p:cNvSpPr>
            <a:spLocks noGrp="1"/>
          </p:cNvSpPr>
          <p:nvPr>
            <p:ph type="title"/>
          </p:nvPr>
        </p:nvSpPr>
        <p:spPr>
          <a:xfrm>
            <a:off x="838200" y="365126"/>
            <a:ext cx="10515600" cy="315912"/>
          </a:xfrm>
        </p:spPr>
        <p:txBody>
          <a:bodyPr>
            <a:noAutofit/>
          </a:bodyPr>
          <a:lstStyle/>
          <a:p>
            <a:r>
              <a:rPr lang="ru-RU" sz="2800" b="1" dirty="0">
                <a:solidFill>
                  <a:srgbClr val="C00000"/>
                </a:solidFill>
              </a:rPr>
              <a:t>Обработка бортов</a:t>
            </a:r>
          </a:p>
        </p:txBody>
      </p:sp>
      <p:sp>
        <p:nvSpPr>
          <p:cNvPr id="3" name="Объект 2">
            <a:extLst>
              <a:ext uri="{FF2B5EF4-FFF2-40B4-BE49-F238E27FC236}">
                <a16:creationId xmlns:a16="http://schemas.microsoft.com/office/drawing/2014/main" id="{F7BA1F4B-3BF0-4C6A-9283-9498DF5BD85E}"/>
              </a:ext>
            </a:extLst>
          </p:cNvPr>
          <p:cNvSpPr>
            <a:spLocks noGrp="1"/>
          </p:cNvSpPr>
          <p:nvPr>
            <p:ph idx="1"/>
          </p:nvPr>
        </p:nvSpPr>
        <p:spPr>
          <a:xfrm>
            <a:off x="838200" y="824089"/>
            <a:ext cx="10515600" cy="5352874"/>
          </a:xfrm>
        </p:spPr>
        <p:txBody>
          <a:bodyPr>
            <a:normAutofit fontScale="85000" lnSpcReduction="10000"/>
          </a:bodyPr>
          <a:lstStyle/>
          <a:p>
            <a:r>
              <a:rPr lang="ru-RU" b="1" dirty="0"/>
              <a:t>Подобным способом может быть обработан верх накладного трикотажного кармана с помощью тканевой обтачки верха. Этот способ помимо вышеперечисленных преимуществ является экономичным, т.к. позволяет использовать трикотажное полотно самым выгодным образом, даже при отсутствии у купона трикотажа специальной заработки края.</a:t>
            </a:r>
          </a:p>
          <a:p>
            <a:r>
              <a:rPr lang="ru-RU" b="1" dirty="0"/>
              <a:t>При обработке бортов двойными планками, двойные планки или полоски из основного полотна соединяют с изделием шириной шва 4-8 мм (рис. 9 а), отступив от нижних концов бортов на 40-50 мм (ширина подгибки низа изделия), при этом планка должна быть длиннее обрабатываемого борта на 10 мм.</a:t>
            </a:r>
          </a:p>
          <a:p>
            <a:r>
              <a:rPr lang="ru-RU" b="1" dirty="0"/>
              <a:t>Нижние концы планки обтачивают швом шириной 10 мм, вывертывают на лицевую сторону и </a:t>
            </a:r>
            <a:r>
              <a:rPr lang="ru-RU" b="1" dirty="0" err="1"/>
              <a:t>приутюживают</a:t>
            </a:r>
            <a:r>
              <a:rPr lang="ru-RU" b="1" dirty="0"/>
              <a:t>.</a:t>
            </a:r>
          </a:p>
          <a:p>
            <a:r>
              <a:rPr lang="ru-RU" b="1" dirty="0"/>
              <a:t>Внутренние срезы планки складывают со срезом борта изделия, укладывая ее на лицевую сторону основной детали. Нижние углы планки огибают припусками на обработку низа изделия и притачивают планку швом шириной 4-8 мм (рис. 9 б).</a:t>
            </a:r>
          </a:p>
          <a:p>
            <a:r>
              <a:rPr lang="ru-RU" b="1" dirty="0"/>
              <a:t>Планку отворачивают, нижние углы швов притачивания планки выправляют.</a:t>
            </a:r>
          </a:p>
          <a:p>
            <a:r>
              <a:rPr lang="ru-RU" b="1" dirty="0"/>
              <a:t>а б</a:t>
            </a:r>
          </a:p>
          <a:p>
            <a:endParaRPr lang="ru-RU" dirty="0"/>
          </a:p>
        </p:txBody>
      </p:sp>
    </p:spTree>
    <p:extLst>
      <p:ext uri="{BB962C8B-B14F-4D97-AF65-F5344CB8AC3E}">
        <p14:creationId xmlns:p14="http://schemas.microsoft.com/office/powerpoint/2010/main" val="24681623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A362E4E-647B-4331-A182-616DB8A30DF8}"/>
              </a:ext>
            </a:extLst>
          </p:cNvPr>
          <p:cNvSpPr>
            <a:spLocks noGrp="1"/>
          </p:cNvSpPr>
          <p:nvPr>
            <p:ph type="title"/>
          </p:nvPr>
        </p:nvSpPr>
        <p:spPr>
          <a:xfrm>
            <a:off x="838200" y="365126"/>
            <a:ext cx="10515600" cy="436386"/>
          </a:xfrm>
        </p:spPr>
        <p:txBody>
          <a:bodyPr>
            <a:noAutofit/>
          </a:bodyPr>
          <a:lstStyle/>
          <a:p>
            <a:r>
              <a:rPr lang="ru-RU" sz="2800" b="1" dirty="0">
                <a:solidFill>
                  <a:srgbClr val="C00000"/>
                </a:solidFill>
              </a:rPr>
              <a:t>Обработка застёжек </a:t>
            </a:r>
          </a:p>
        </p:txBody>
      </p:sp>
      <p:sp>
        <p:nvSpPr>
          <p:cNvPr id="3" name="Объект 2">
            <a:extLst>
              <a:ext uri="{FF2B5EF4-FFF2-40B4-BE49-F238E27FC236}">
                <a16:creationId xmlns:a16="http://schemas.microsoft.com/office/drawing/2014/main" id="{2141FD3D-F417-4F92-8353-3701094D2313}"/>
              </a:ext>
            </a:extLst>
          </p:cNvPr>
          <p:cNvSpPr>
            <a:spLocks noGrp="1"/>
          </p:cNvSpPr>
          <p:nvPr>
            <p:ph idx="1"/>
          </p:nvPr>
        </p:nvSpPr>
        <p:spPr>
          <a:xfrm>
            <a:off x="838200" y="801512"/>
            <a:ext cx="10515600" cy="5847644"/>
          </a:xfrm>
        </p:spPr>
        <p:txBody>
          <a:bodyPr>
            <a:normAutofit/>
          </a:bodyPr>
          <a:lstStyle/>
          <a:p>
            <a:r>
              <a:rPr lang="ru-RU" sz="1400" b="1" i="1" dirty="0">
                <a:solidFill>
                  <a:srgbClr val="002060"/>
                </a:solidFill>
              </a:rPr>
              <a:t>Обработка </a:t>
            </a:r>
            <a:r>
              <a:rPr lang="ru-RU" sz="1400" b="1" i="1" dirty="0" err="1">
                <a:solidFill>
                  <a:srgbClr val="002060"/>
                </a:solidFill>
              </a:rPr>
              <a:t>супатной</a:t>
            </a:r>
            <a:r>
              <a:rPr lang="ru-RU" sz="1400" b="1" i="1" dirty="0">
                <a:solidFill>
                  <a:srgbClr val="002060"/>
                </a:solidFill>
              </a:rPr>
              <a:t> застежки с отрезным </a:t>
            </a:r>
            <a:r>
              <a:rPr lang="ru-RU" sz="1400" b="1" i="1" dirty="0" err="1">
                <a:solidFill>
                  <a:srgbClr val="002060"/>
                </a:solidFill>
              </a:rPr>
              <a:t>подбортом</a:t>
            </a:r>
            <a:r>
              <a:rPr lang="ru-RU" sz="1400" b="1" i="1" dirty="0">
                <a:solidFill>
                  <a:srgbClr val="002060"/>
                </a:solidFill>
              </a:rPr>
              <a:t> (рис. 10).</a:t>
            </a:r>
          </a:p>
          <a:p>
            <a:r>
              <a:rPr lang="ru-RU" sz="1400" b="1" dirty="0"/>
              <a:t>Для обработки застежки выкраивают планку шириной 10 см. </a:t>
            </a:r>
            <a:r>
              <a:rPr lang="ru-RU" sz="1400" b="1" dirty="0" err="1"/>
              <a:t>Подборт</a:t>
            </a:r>
            <a:r>
              <a:rPr lang="ru-RU" sz="1400" b="1" dirty="0"/>
              <a:t> дублируют клеевой тканью и обметывают его внутренний срез. Планку складывают с </a:t>
            </a:r>
            <a:r>
              <a:rPr lang="ru-RU" sz="1400" b="1" dirty="0" err="1"/>
              <a:t>подбортом</a:t>
            </a:r>
            <a:r>
              <a:rPr lang="ru-RU" sz="1400" b="1" dirty="0"/>
              <a:t> лицевыми сторонами внутрь и обтачивают швом шириной 5-7 мм. Детали выворачивают на лицевую сторону и выметывают кант из </a:t>
            </a:r>
            <a:r>
              <a:rPr lang="ru-RU" sz="1400" b="1" dirty="0" err="1"/>
              <a:t>подборта</a:t>
            </a:r>
            <a:r>
              <a:rPr lang="ru-RU" sz="1400" b="1" dirty="0"/>
              <a:t> шириной 1-2 мм. Кант закрепляют строчкой на расстоянии 2 мм. Намечают место расположения петель и обметывают их. Планку перегибают во внутренней и внешней намеченным линиям. Далее заметывают открытый срез планки, перегнув его на 10-12 мм на изнаночную сторону.</a:t>
            </a:r>
          </a:p>
          <a:p>
            <a:r>
              <a:rPr lang="ru-RU" sz="1400" b="1" dirty="0"/>
              <a:t>Между линиями сгиба планки вкладывают полочку, совмещая срез борта с внешним сгибом планки. Затем приметывают планку к полочке на расстоянии 3 мм от сгиба планки застежками 10-15 мм.</a:t>
            </a:r>
          </a:p>
          <a:p>
            <a:r>
              <a:rPr lang="ru-RU" sz="1400" b="1" dirty="0" err="1"/>
              <a:t>Подборт</a:t>
            </a:r>
            <a:r>
              <a:rPr lang="ru-RU" sz="1400" b="1" dirty="0"/>
              <a:t> отгибают на лицевую сторону изделия, обтачивают нижний срез борта швом шириной 10-15 мм и верхний угол борта до линии полузаноса. В конце строчки выполняют рассечку. </a:t>
            </a:r>
            <a:r>
              <a:rPr lang="ru-RU" sz="1400" b="1" dirty="0" err="1"/>
              <a:t>Подборт</a:t>
            </a:r>
            <a:r>
              <a:rPr lang="ru-RU" sz="1400" b="1" dirty="0"/>
              <a:t> отгибают на изнаночную сторону изделия и закрепляют отделочной строчкой, прокладывая ее на расстоянии 1-2 мм от линии сгиба планки.</a:t>
            </a:r>
          </a:p>
          <a:p>
            <a:br>
              <a:rPr lang="ru-RU" sz="1400" b="1" dirty="0"/>
            </a:br>
            <a:endParaRPr lang="ru-RU" sz="1400" b="1" dirty="0"/>
          </a:p>
        </p:txBody>
      </p:sp>
      <p:pic>
        <p:nvPicPr>
          <p:cNvPr id="4" name="Picture 2" descr="Обработка супатной застежки">
            <a:extLst>
              <a:ext uri="{FF2B5EF4-FFF2-40B4-BE49-F238E27FC236}">
                <a16:creationId xmlns:a16="http://schemas.microsoft.com/office/drawing/2014/main" id="{43551AB2-1146-4C49-B828-923F6E5DDCD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01353" y="4749556"/>
            <a:ext cx="2143424" cy="17433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25075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BCF2E72-F6D2-40A9-95CC-8DB212BCB0D4}"/>
              </a:ext>
            </a:extLst>
          </p:cNvPr>
          <p:cNvSpPr>
            <a:spLocks noGrp="1"/>
          </p:cNvSpPr>
          <p:nvPr>
            <p:ph type="title"/>
          </p:nvPr>
        </p:nvSpPr>
        <p:spPr>
          <a:xfrm>
            <a:off x="838200" y="365126"/>
            <a:ext cx="10515600" cy="413808"/>
          </a:xfrm>
        </p:spPr>
        <p:txBody>
          <a:bodyPr>
            <a:noAutofit/>
          </a:bodyPr>
          <a:lstStyle/>
          <a:p>
            <a:r>
              <a:rPr lang="ru-RU" sz="2800" b="1" dirty="0">
                <a:solidFill>
                  <a:srgbClr val="C00000"/>
                </a:solidFill>
              </a:rPr>
              <a:t>Обработка застёжек</a:t>
            </a:r>
          </a:p>
        </p:txBody>
      </p:sp>
      <p:sp>
        <p:nvSpPr>
          <p:cNvPr id="3" name="Объект 2">
            <a:extLst>
              <a:ext uri="{FF2B5EF4-FFF2-40B4-BE49-F238E27FC236}">
                <a16:creationId xmlns:a16="http://schemas.microsoft.com/office/drawing/2014/main" id="{131E5EF2-5D54-42D6-8B1D-8608ADB67E66}"/>
              </a:ext>
            </a:extLst>
          </p:cNvPr>
          <p:cNvSpPr>
            <a:spLocks noGrp="1"/>
          </p:cNvSpPr>
          <p:nvPr>
            <p:ph idx="1"/>
          </p:nvPr>
        </p:nvSpPr>
        <p:spPr>
          <a:xfrm>
            <a:off x="838200" y="936978"/>
            <a:ext cx="10515600" cy="5239985"/>
          </a:xfrm>
        </p:spPr>
        <p:txBody>
          <a:bodyPr>
            <a:normAutofit fontScale="85000" lnSpcReduction="10000"/>
          </a:bodyPr>
          <a:lstStyle/>
          <a:p>
            <a:r>
              <a:rPr lang="ru-RU" b="1" dirty="0"/>
              <a:t>Застежки не доходящие до низа изделия (рис. 11), могут быть обработаны планками (рис. 11 а, б), окантовочным швом (рис. 11 в), тесьмой-молнией (рис. 11 г., д).</a:t>
            </a:r>
          </a:p>
          <a:p>
            <a:r>
              <a:rPr lang="ru-RU" b="1" dirty="0"/>
              <a:t>Застежки обрабатывают с прокладкой или без них в зависимости от вида и свойств трикотажного полотна.</a:t>
            </a:r>
          </a:p>
          <a:p>
            <a:r>
              <a:rPr lang="ru-RU" b="1" dirty="0"/>
              <a:t>В зависимости от вида окантовочного материала разрез застежки обрабатывают окантовочным швом с открытыми или закрытыми срезами (рис. 11 в).</a:t>
            </a:r>
          </a:p>
          <a:p>
            <a:r>
              <a:rPr lang="ru-RU" b="1" dirty="0"/>
              <a:t>а, б - планкой; в-кантом на </a:t>
            </a:r>
            <a:r>
              <a:rPr lang="ru-RU" b="1" dirty="0" err="1"/>
              <a:t>плоскошовной</a:t>
            </a:r>
            <a:r>
              <a:rPr lang="ru-RU" b="1" dirty="0"/>
              <a:t> машине</a:t>
            </a:r>
          </a:p>
          <a:p>
            <a:r>
              <a:rPr lang="ru-RU" b="1" dirty="0"/>
              <a:t>г - настроченной тесьмой-молнией, д - притачной тесьмой-молнией</a:t>
            </a:r>
          </a:p>
          <a:p>
            <a:r>
              <a:rPr lang="ru-RU" b="1" dirty="0"/>
              <a:t>При обработке тесьмы-молнии в шве изделия с изнаночной стороны основной детали на срезы шва, выполненного </a:t>
            </a:r>
            <a:r>
              <a:rPr lang="ru-RU" b="1" dirty="0" err="1"/>
              <a:t>вразутюжку</a:t>
            </a:r>
            <a:r>
              <a:rPr lang="ru-RU" b="1" dirty="0"/>
              <a:t>, накладывают лицевой стороной застежку-молнию и притачивают ее по боковым и нижней сторонам к основной детали изделия (рис. 11 г.).</a:t>
            </a:r>
          </a:p>
          <a:p>
            <a:r>
              <a:rPr lang="ru-RU" b="1" dirty="0"/>
              <a:t>Застежка-молния может быть потайной. В этом случае ее соединяют с припусками на обработку застежки (рис. 11 д). Потайная застежка-молния должна быть длиннее разреза для застежки не менее чем на 2 см. Она притачивается выше или ниже разреза, то есть при полностью открытых срезах, с помощью </a:t>
            </a:r>
            <a:r>
              <a:rPr lang="ru-RU" b="1" dirty="0" err="1"/>
              <a:t>однорожковой</a:t>
            </a:r>
            <a:r>
              <a:rPr lang="ru-RU" b="1" dirty="0"/>
              <a:t> лапки швейной машины.</a:t>
            </a:r>
          </a:p>
          <a:p>
            <a:endParaRPr lang="ru-RU" dirty="0"/>
          </a:p>
        </p:txBody>
      </p:sp>
    </p:spTree>
    <p:extLst>
      <p:ext uri="{BB962C8B-B14F-4D97-AF65-F5344CB8AC3E}">
        <p14:creationId xmlns:p14="http://schemas.microsoft.com/office/powerpoint/2010/main" val="7836983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4D603BD-A6EB-44E5-9C2C-B651291F8658}"/>
              </a:ext>
            </a:extLst>
          </p:cNvPr>
          <p:cNvSpPr>
            <a:spLocks noGrp="1"/>
          </p:cNvSpPr>
          <p:nvPr>
            <p:ph type="title"/>
          </p:nvPr>
        </p:nvSpPr>
        <p:spPr>
          <a:xfrm>
            <a:off x="747889" y="494947"/>
            <a:ext cx="10515600" cy="447675"/>
          </a:xfrm>
        </p:spPr>
        <p:txBody>
          <a:bodyPr>
            <a:noAutofit/>
          </a:bodyPr>
          <a:lstStyle/>
          <a:p>
            <a:r>
              <a:rPr lang="ru-RU" sz="2800" b="1" dirty="0">
                <a:solidFill>
                  <a:srgbClr val="C00000"/>
                </a:solidFill>
              </a:rPr>
              <a:t>Обработка застёжек </a:t>
            </a:r>
          </a:p>
        </p:txBody>
      </p:sp>
      <p:pic>
        <p:nvPicPr>
          <p:cNvPr id="24580" name="Picture 4" descr="Обработка застежек">
            <a:extLst>
              <a:ext uri="{FF2B5EF4-FFF2-40B4-BE49-F238E27FC236}">
                <a16:creationId xmlns:a16="http://schemas.microsoft.com/office/drawing/2014/main" id="{EC03C040-4C2A-47FA-B250-5C63C459E8CF}"/>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36978" y="1657103"/>
            <a:ext cx="5508978" cy="4258275"/>
          </a:xfrm>
          <a:prstGeom prst="rect">
            <a:avLst/>
          </a:prstGeom>
          <a:noFill/>
          <a:extLst>
            <a:ext uri="{909E8E84-426E-40DD-AFC4-6F175D3DCCD1}">
              <a14:hiddenFill xmlns:a14="http://schemas.microsoft.com/office/drawing/2010/main">
                <a:solidFill>
                  <a:srgbClr val="FFFFFF"/>
                </a:solidFill>
              </a14:hiddenFill>
            </a:ext>
          </a:extLst>
        </p:spPr>
      </p:pic>
      <p:pic>
        <p:nvPicPr>
          <p:cNvPr id="24582" name="Picture 6" descr="https://studbooks.net/imag_/8/264774/image052.png">
            <a:extLst>
              <a:ext uri="{FF2B5EF4-FFF2-40B4-BE49-F238E27FC236}">
                <a16:creationId xmlns:a16="http://schemas.microsoft.com/office/drawing/2014/main" id="{FAC4537F-0B4C-49D2-A93C-98BD9C0ECD4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71644" y="1657104"/>
            <a:ext cx="4188177" cy="42582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44612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F35CAC1-F0AE-4814-A776-E7C95811B1B9}"/>
              </a:ext>
            </a:extLst>
          </p:cNvPr>
          <p:cNvSpPr>
            <a:spLocks noGrp="1"/>
          </p:cNvSpPr>
          <p:nvPr>
            <p:ph type="title"/>
          </p:nvPr>
        </p:nvSpPr>
        <p:spPr>
          <a:xfrm>
            <a:off x="838200" y="365125"/>
            <a:ext cx="10515600" cy="492831"/>
          </a:xfrm>
        </p:spPr>
        <p:txBody>
          <a:bodyPr>
            <a:normAutofit/>
          </a:bodyPr>
          <a:lstStyle/>
          <a:p>
            <a:r>
              <a:rPr lang="ru-RU" sz="2800" b="1" dirty="0">
                <a:solidFill>
                  <a:srgbClr val="C00000"/>
                </a:solidFill>
              </a:rPr>
              <a:t>Обработка застёжек </a:t>
            </a:r>
          </a:p>
        </p:txBody>
      </p:sp>
      <p:sp>
        <p:nvSpPr>
          <p:cNvPr id="5" name="Объект 4">
            <a:extLst>
              <a:ext uri="{FF2B5EF4-FFF2-40B4-BE49-F238E27FC236}">
                <a16:creationId xmlns:a16="http://schemas.microsoft.com/office/drawing/2014/main" id="{960D7037-C3A3-4D6B-A1CE-B3BA4DF6C98F}"/>
              </a:ext>
            </a:extLst>
          </p:cNvPr>
          <p:cNvSpPr>
            <a:spLocks noGrp="1"/>
          </p:cNvSpPr>
          <p:nvPr>
            <p:ph idx="1"/>
          </p:nvPr>
        </p:nvSpPr>
        <p:spPr>
          <a:xfrm>
            <a:off x="838200" y="1016000"/>
            <a:ext cx="10515600" cy="5160963"/>
          </a:xfrm>
        </p:spPr>
        <p:txBody>
          <a:bodyPr>
            <a:normAutofit fontScale="85000" lnSpcReduction="10000"/>
          </a:bodyPr>
          <a:lstStyle/>
          <a:p>
            <a:r>
              <a:rPr lang="ru-RU" sz="1800" b="1" dirty="0">
                <a:solidFill>
                  <a:srgbClr val="002060"/>
                </a:solidFill>
              </a:rPr>
              <a:t>Обработка застежки до низа изделия</a:t>
            </a:r>
          </a:p>
          <a:p>
            <a:r>
              <a:rPr lang="ru-RU" sz="1800" b="1" dirty="0"/>
              <a:t>Обработка застежки </a:t>
            </a:r>
            <a:r>
              <a:rPr lang="ru-RU" sz="1800" b="1" dirty="0" err="1"/>
              <a:t>цельновыкроенными</a:t>
            </a:r>
            <a:r>
              <a:rPr lang="ru-RU" sz="1800" b="1" dirty="0"/>
              <a:t> планками.</a:t>
            </a:r>
          </a:p>
          <a:p>
            <a:r>
              <a:rPr lang="ru-RU" sz="1800" b="1" dirty="0"/>
              <a:t>При обработке застежки, </a:t>
            </a:r>
            <a:r>
              <a:rPr lang="ru-RU" sz="1800" b="1" dirty="0" err="1"/>
              <a:t>цельновыкроенной</a:t>
            </a:r>
            <a:r>
              <a:rPr lang="ru-RU" sz="1800" b="1" dirty="0"/>
              <a:t> с полочкой, припуск шва на обработку планки перегибают по намеченной линии лицевой стороной внутрь и прокладывают строчку на расстоянии 10 мм от сгиба. Планку </a:t>
            </a:r>
            <a:r>
              <a:rPr lang="ru-RU" sz="1800" b="1" dirty="0" err="1"/>
              <a:t>цельновыкроенную</a:t>
            </a:r>
            <a:r>
              <a:rPr lang="ru-RU" sz="1800" b="1" dirty="0"/>
              <a:t> с </a:t>
            </a:r>
            <a:r>
              <a:rPr lang="ru-RU" sz="1800" b="1" dirty="0" err="1"/>
              <a:t>подбортом</a:t>
            </a:r>
            <a:r>
              <a:rPr lang="ru-RU" sz="1800" b="1" dirty="0"/>
              <a:t> отгибают на лицевую сторону. </a:t>
            </a:r>
            <a:r>
              <a:rPr lang="ru-RU" sz="1800" b="1" dirty="0" err="1"/>
              <a:t>Подборт</a:t>
            </a:r>
            <a:r>
              <a:rPr lang="ru-RU" sz="1800" b="1" dirty="0"/>
              <a:t> складывают с планкой по линии сгиба лицевыми сторонами внутрь. Обтачивают верхний и нижний углы борта. </a:t>
            </a:r>
            <a:r>
              <a:rPr lang="ru-RU" sz="1800" b="1" dirty="0" err="1"/>
              <a:t>Подборт</a:t>
            </a:r>
            <a:r>
              <a:rPr lang="ru-RU" sz="1800" b="1" dirty="0"/>
              <a:t> отгибают на изнаночную сторону. Прокладывают отделочную строчку шириной по модели (рис. 12).</a:t>
            </a:r>
          </a:p>
          <a:p>
            <a:endParaRPr lang="ru-RU" sz="1800" b="1" dirty="0"/>
          </a:p>
          <a:p>
            <a:endParaRPr lang="ru-RU" sz="1800" dirty="0"/>
          </a:p>
          <a:p>
            <a:endParaRPr lang="ru-RU" sz="1800" dirty="0"/>
          </a:p>
          <a:p>
            <a:endParaRPr lang="ru-RU" sz="1800" dirty="0"/>
          </a:p>
          <a:p>
            <a:r>
              <a:rPr lang="ru-RU" sz="1800" b="1" dirty="0">
                <a:solidFill>
                  <a:srgbClr val="002060"/>
                </a:solidFill>
              </a:rPr>
              <a:t>Обработка застежки отрезными планками</a:t>
            </a:r>
          </a:p>
          <a:p>
            <a:r>
              <a:rPr lang="ru-RU" sz="1800" b="1" dirty="0"/>
              <a:t>При изготовлении одежды возможно планку соединять с полочкой </a:t>
            </a:r>
            <a:r>
              <a:rPr lang="ru-RU" sz="1800" b="1" dirty="0" err="1"/>
              <a:t>настрочным</a:t>
            </a:r>
            <a:r>
              <a:rPr lang="ru-RU" sz="1800" b="1" dirty="0"/>
              <a:t> швом или накладным швом с закрытым срезом. Внешний край планки обтачивают </a:t>
            </a:r>
            <a:r>
              <a:rPr lang="ru-RU" sz="1800" b="1" dirty="0" err="1"/>
              <a:t>подбортом</a:t>
            </a:r>
            <a:r>
              <a:rPr lang="ru-RU" sz="1800" b="1" dirty="0"/>
              <a:t> и прокладывают отделочную строчку. Планка может быть цельнокроеной с </a:t>
            </a:r>
            <a:r>
              <a:rPr lang="ru-RU" sz="1800" b="1" dirty="0" err="1"/>
              <a:t>подбортом</a:t>
            </a:r>
            <a:r>
              <a:rPr lang="ru-RU" sz="1800" b="1" dirty="0"/>
              <a:t> (рис. 13).</a:t>
            </a:r>
          </a:p>
          <a:p>
            <a:endParaRPr lang="ru-RU" dirty="0"/>
          </a:p>
        </p:txBody>
      </p:sp>
      <p:pic>
        <p:nvPicPr>
          <p:cNvPr id="8" name="Picture 2" descr="https://studbooks.net/imag_/8/264774/image053.jpg">
            <a:extLst>
              <a:ext uri="{FF2B5EF4-FFF2-40B4-BE49-F238E27FC236}">
                <a16:creationId xmlns:a16="http://schemas.microsoft.com/office/drawing/2014/main" id="{36F4643D-3880-4C54-B54B-3FA6189097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01003" y="3248378"/>
            <a:ext cx="2647950" cy="14365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164969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25E2215-8AE1-41A0-BB5D-D09C613C1B57}"/>
              </a:ext>
            </a:extLst>
          </p:cNvPr>
          <p:cNvSpPr>
            <a:spLocks noGrp="1"/>
          </p:cNvSpPr>
          <p:nvPr>
            <p:ph type="title"/>
          </p:nvPr>
        </p:nvSpPr>
        <p:spPr>
          <a:xfrm>
            <a:off x="838200" y="365126"/>
            <a:ext cx="10515600" cy="315912"/>
          </a:xfrm>
        </p:spPr>
        <p:txBody>
          <a:bodyPr>
            <a:noAutofit/>
          </a:bodyPr>
          <a:lstStyle/>
          <a:p>
            <a:r>
              <a:rPr lang="ru-RU" sz="2800" b="1" dirty="0">
                <a:solidFill>
                  <a:srgbClr val="C00000"/>
                </a:solidFill>
              </a:rPr>
              <a:t>Обработка воротников </a:t>
            </a:r>
          </a:p>
        </p:txBody>
      </p:sp>
      <p:sp>
        <p:nvSpPr>
          <p:cNvPr id="5" name="Объект 4">
            <a:extLst>
              <a:ext uri="{FF2B5EF4-FFF2-40B4-BE49-F238E27FC236}">
                <a16:creationId xmlns:a16="http://schemas.microsoft.com/office/drawing/2014/main" id="{E422B732-9630-4FAF-9967-D3A78DF7FDBC}"/>
              </a:ext>
            </a:extLst>
          </p:cNvPr>
          <p:cNvSpPr>
            <a:spLocks noGrp="1"/>
          </p:cNvSpPr>
          <p:nvPr>
            <p:ph idx="1"/>
          </p:nvPr>
        </p:nvSpPr>
        <p:spPr>
          <a:xfrm>
            <a:off x="838200" y="790222"/>
            <a:ext cx="10515600" cy="5386741"/>
          </a:xfrm>
        </p:spPr>
        <p:txBody>
          <a:bodyPr>
            <a:normAutofit/>
          </a:bodyPr>
          <a:lstStyle/>
          <a:p>
            <a:r>
              <a:rPr lang="ru-RU" sz="2000" b="1" dirty="0"/>
              <a:t>Воротники трикотажных изделий могут состоять из одной или двух деталей. Цельные воротники выкраивают чаще всего </a:t>
            </a:r>
            <a:r>
              <a:rPr lang="ru-RU" sz="2000" b="1" dirty="0" err="1"/>
              <a:t>целънокроенными</a:t>
            </a:r>
            <a:r>
              <a:rPr lang="ru-RU" sz="2000" b="1" dirty="0"/>
              <a:t> с нижними воротниками, обтачные - состоящими из двух деталей (верхнего и нижнего воротника).</a:t>
            </a:r>
          </a:p>
          <a:p>
            <a:r>
              <a:rPr lang="ru-RU" sz="2000" b="1" dirty="0"/>
              <a:t>Цельный воротник обтачивают только по концам, предварительно сложив их по линии сгиба лицевыми сторонами внутрь (рис. 14). Ширина шва обтачивания 7 мм. Воротник вывертывают на лицевую сторону, выметывают кант и </a:t>
            </a:r>
            <a:r>
              <a:rPr lang="ru-RU" sz="2000" b="1" dirty="0" err="1"/>
              <a:t>приутюживают</a:t>
            </a:r>
            <a:r>
              <a:rPr lang="ru-RU" sz="2000" b="1" dirty="0"/>
              <a:t>.</a:t>
            </a:r>
          </a:p>
          <a:p>
            <a:r>
              <a:rPr lang="ru-RU" sz="2000" b="1" dirty="0"/>
              <a:t>При обработке горловины изделия из </a:t>
            </a:r>
            <a:r>
              <a:rPr lang="ru-RU" sz="2000" b="1" dirty="0" err="1"/>
              <a:t>легкорастяжимых</a:t>
            </a:r>
            <a:r>
              <a:rPr lang="ru-RU" sz="2000" b="1" dirty="0"/>
              <a:t> полотен по шву втачивания воротника по линии горловины спинки прокладывают кромку.</a:t>
            </a:r>
          </a:p>
        </p:txBody>
      </p:sp>
      <p:pic>
        <p:nvPicPr>
          <p:cNvPr id="7" name="Picture 2" descr="Обработка прямого воротника">
            <a:extLst>
              <a:ext uri="{FF2B5EF4-FFF2-40B4-BE49-F238E27FC236}">
                <a16:creationId xmlns:a16="http://schemas.microsoft.com/office/drawing/2014/main" id="{7CE1ACD8-A08F-4E90-A2C4-2EC3189AA2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30046" y="3708047"/>
            <a:ext cx="2235199" cy="1866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32453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9D1D2CC-DE0B-4E9A-9EBE-D71A983065D9}"/>
              </a:ext>
            </a:extLst>
          </p:cNvPr>
          <p:cNvSpPr>
            <a:spLocks noGrp="1"/>
          </p:cNvSpPr>
          <p:nvPr>
            <p:ph type="title"/>
          </p:nvPr>
        </p:nvSpPr>
        <p:spPr>
          <a:xfrm>
            <a:off x="838200" y="365125"/>
            <a:ext cx="10515600" cy="402519"/>
          </a:xfrm>
        </p:spPr>
        <p:txBody>
          <a:bodyPr>
            <a:noAutofit/>
          </a:bodyPr>
          <a:lstStyle/>
          <a:p>
            <a:r>
              <a:rPr lang="ru-RU" sz="2800" b="1" dirty="0">
                <a:solidFill>
                  <a:srgbClr val="C00000"/>
                </a:solidFill>
              </a:rPr>
              <a:t>Обработка воротников </a:t>
            </a:r>
          </a:p>
        </p:txBody>
      </p:sp>
      <p:sp>
        <p:nvSpPr>
          <p:cNvPr id="8" name="Объект 7">
            <a:extLst>
              <a:ext uri="{FF2B5EF4-FFF2-40B4-BE49-F238E27FC236}">
                <a16:creationId xmlns:a16="http://schemas.microsoft.com/office/drawing/2014/main" id="{528C8FA5-33BE-4E2D-B2D1-B70FC02936EF}"/>
              </a:ext>
            </a:extLst>
          </p:cNvPr>
          <p:cNvSpPr>
            <a:spLocks noGrp="1"/>
          </p:cNvSpPr>
          <p:nvPr>
            <p:ph idx="1"/>
          </p:nvPr>
        </p:nvSpPr>
        <p:spPr>
          <a:xfrm>
            <a:off x="838200" y="970844"/>
            <a:ext cx="10515600" cy="5206119"/>
          </a:xfrm>
        </p:spPr>
        <p:txBody>
          <a:bodyPr/>
          <a:lstStyle/>
          <a:p>
            <a:r>
              <a:rPr lang="ru-RU" b="1" i="1" dirty="0">
                <a:solidFill>
                  <a:srgbClr val="002060"/>
                </a:solidFill>
              </a:rPr>
              <a:t>Обработка одинарного воротника в женских жакетах.</a:t>
            </a:r>
          </a:p>
          <a:p>
            <a:r>
              <a:rPr lang="ru-RU" b="1" dirty="0"/>
              <a:t>Край одинарного воротника закладывают мягкими складками и обрабатывают на </a:t>
            </a:r>
            <a:r>
              <a:rPr lang="ru-RU" b="1" dirty="0" err="1"/>
              <a:t>краеобметочной</a:t>
            </a:r>
            <a:r>
              <a:rPr lang="ru-RU" b="1" dirty="0"/>
              <a:t> машине плотным застилом цепного стежка (рис. 15). Воротник с горловиной соединяют с помощью обтачки.</a:t>
            </a:r>
          </a:p>
          <a:p>
            <a:endParaRPr lang="ru-RU" dirty="0"/>
          </a:p>
        </p:txBody>
      </p:sp>
      <p:pic>
        <p:nvPicPr>
          <p:cNvPr id="11" name="Picture 2" descr="https://studbooks.net/imag_/8/264774/image056.png">
            <a:extLst>
              <a:ext uri="{FF2B5EF4-FFF2-40B4-BE49-F238E27FC236}">
                <a16:creationId xmlns:a16="http://schemas.microsoft.com/office/drawing/2014/main" id="{6FA6ECE9-468E-4145-955E-BB756A390E8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81446" y="3102588"/>
            <a:ext cx="2029108" cy="26102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998024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1A2B86C-4C1D-4A63-B0A0-74C6FE130C38}"/>
              </a:ext>
            </a:extLst>
          </p:cNvPr>
          <p:cNvSpPr>
            <a:spLocks noGrp="1"/>
          </p:cNvSpPr>
          <p:nvPr>
            <p:ph type="title"/>
          </p:nvPr>
        </p:nvSpPr>
        <p:spPr>
          <a:xfrm>
            <a:off x="838200" y="365126"/>
            <a:ext cx="10515600" cy="315912"/>
          </a:xfrm>
        </p:spPr>
        <p:txBody>
          <a:bodyPr>
            <a:noAutofit/>
          </a:bodyPr>
          <a:lstStyle/>
          <a:p>
            <a:r>
              <a:rPr lang="ru-RU" sz="2800" b="1" dirty="0">
                <a:solidFill>
                  <a:srgbClr val="C00000"/>
                </a:solidFill>
              </a:rPr>
              <a:t>Обработка воротников</a:t>
            </a:r>
          </a:p>
        </p:txBody>
      </p:sp>
      <p:sp>
        <p:nvSpPr>
          <p:cNvPr id="5" name="Объект 4">
            <a:extLst>
              <a:ext uri="{FF2B5EF4-FFF2-40B4-BE49-F238E27FC236}">
                <a16:creationId xmlns:a16="http://schemas.microsoft.com/office/drawing/2014/main" id="{89C19F54-B069-41A3-88B7-4052F10633FA}"/>
              </a:ext>
            </a:extLst>
          </p:cNvPr>
          <p:cNvSpPr>
            <a:spLocks noGrp="1"/>
          </p:cNvSpPr>
          <p:nvPr>
            <p:ph idx="1"/>
          </p:nvPr>
        </p:nvSpPr>
        <p:spPr>
          <a:xfrm>
            <a:off x="838200" y="869244"/>
            <a:ext cx="10515600" cy="5791200"/>
          </a:xfrm>
        </p:spPr>
        <p:txBody>
          <a:bodyPr>
            <a:normAutofit/>
          </a:bodyPr>
          <a:lstStyle/>
          <a:p>
            <a:r>
              <a:rPr lang="ru-RU" sz="1400" b="1" dirty="0"/>
              <a:t>а - соединение воротника с горловиной с последующим </a:t>
            </a:r>
            <a:r>
              <a:rPr lang="ru-RU" sz="1400" b="1" dirty="0" err="1"/>
              <a:t>распошиванием</a:t>
            </a:r>
            <a:r>
              <a:rPr lang="ru-RU" sz="1400" b="1" dirty="0"/>
              <a:t>;</a:t>
            </a:r>
          </a:p>
          <a:p>
            <a:r>
              <a:rPr lang="ru-RU" sz="1400" b="1" dirty="0"/>
              <a:t>б - соединение воротника с горловиной с предварительным обметыванием среза и последующим настрачиванием;</a:t>
            </a:r>
          </a:p>
          <a:p>
            <a:r>
              <a:rPr lang="ru-RU" sz="1400" b="1" dirty="0"/>
              <a:t>в-обработка и соединение воротника с горловиной с последующим обметыванием срезов и </a:t>
            </a:r>
            <a:r>
              <a:rPr lang="ru-RU" sz="1400" b="1" dirty="0" err="1"/>
              <a:t>распошиванием</a:t>
            </a:r>
            <a:r>
              <a:rPr lang="ru-RU" sz="1400" b="1" dirty="0"/>
              <a:t>;</a:t>
            </a:r>
          </a:p>
          <a:p>
            <a:r>
              <a:rPr lang="ru-RU" sz="1400" b="1" dirty="0"/>
              <a:t>г - соединение воротника с горловиной без </a:t>
            </a:r>
            <a:r>
              <a:rPr lang="ru-RU" sz="1400" b="1" dirty="0" err="1"/>
              <a:t>распошивания</a:t>
            </a:r>
            <a:endParaRPr lang="ru-RU" sz="1400" b="1" dirty="0"/>
          </a:p>
          <a:p>
            <a:r>
              <a:rPr lang="ru-RU" sz="1400" b="1" dirty="0"/>
              <a:t>В изделиях с застежкой горловину изделия можно обрабатывать бейкой выкроенной по косой (рис. 17) Бейка может быть выкроена из основной или подкладочной ткани. Бейка может быть двойной (рис. 17 б) или одинарной (рис. 17 а) в зависимости от толщины ткани. Воротник вкладывают между основной деталью и бейкой, втачивают швом шириной 7 мм. Воротник отгибают в сторону противоположную изделию, открытый срез бейки подгибают на 5-7 мм и настрачивают на основную деталь на расстоянии 1-2 мм от подогнутого среза. При обработке двойной бейкой деталь бейки предварительно заутюживают вдоль полоски. Ширина бейки в готовом виде 10 - 15 мм.</a:t>
            </a:r>
          </a:p>
          <a:p>
            <a:endParaRPr lang="ru-RU" sz="1400" b="1" dirty="0"/>
          </a:p>
          <a:p>
            <a:endParaRPr lang="ru-RU" dirty="0"/>
          </a:p>
        </p:txBody>
      </p:sp>
      <p:pic>
        <p:nvPicPr>
          <p:cNvPr id="7" name="Picture 2" descr="https://studbooks.net/imag_/8/264774/image058.jpg">
            <a:extLst>
              <a:ext uri="{FF2B5EF4-FFF2-40B4-BE49-F238E27FC236}">
                <a16:creationId xmlns:a16="http://schemas.microsoft.com/office/drawing/2014/main" id="{A00E19E4-9FCC-47B4-A64C-8C9A8D6CE3D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78132" y="4610716"/>
            <a:ext cx="1896533" cy="17692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99836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A889251-4E3C-46C5-AD3F-6B8892E9312C}"/>
              </a:ext>
            </a:extLst>
          </p:cNvPr>
          <p:cNvSpPr>
            <a:spLocks noGrp="1"/>
          </p:cNvSpPr>
          <p:nvPr>
            <p:ph type="title"/>
          </p:nvPr>
        </p:nvSpPr>
        <p:spPr>
          <a:xfrm>
            <a:off x="838200" y="365126"/>
            <a:ext cx="10515600" cy="315912"/>
          </a:xfrm>
        </p:spPr>
        <p:txBody>
          <a:bodyPr>
            <a:noAutofit/>
          </a:bodyPr>
          <a:lstStyle/>
          <a:p>
            <a:r>
              <a:rPr lang="ru-RU" sz="2800" b="1" dirty="0">
                <a:solidFill>
                  <a:srgbClr val="C00000"/>
                </a:solidFill>
              </a:rPr>
              <a:t>Соединение воротника с горловиной</a:t>
            </a:r>
          </a:p>
        </p:txBody>
      </p:sp>
      <p:sp>
        <p:nvSpPr>
          <p:cNvPr id="3" name="Объект 2">
            <a:extLst>
              <a:ext uri="{FF2B5EF4-FFF2-40B4-BE49-F238E27FC236}">
                <a16:creationId xmlns:a16="http://schemas.microsoft.com/office/drawing/2014/main" id="{37D5A435-EA44-44E9-A31C-857968CAB461}"/>
              </a:ext>
            </a:extLst>
          </p:cNvPr>
          <p:cNvSpPr>
            <a:spLocks noGrp="1"/>
          </p:cNvSpPr>
          <p:nvPr>
            <p:ph idx="1"/>
          </p:nvPr>
        </p:nvSpPr>
        <p:spPr>
          <a:xfrm>
            <a:off x="838200" y="869244"/>
            <a:ext cx="10515600" cy="5307719"/>
          </a:xfrm>
        </p:spPr>
        <p:txBody>
          <a:bodyPr>
            <a:normAutofit fontScale="77500" lnSpcReduction="20000"/>
          </a:bodyPr>
          <a:lstStyle/>
          <a:p>
            <a:r>
              <a:rPr lang="ru-RU" sz="2200" b="1" i="1" dirty="0">
                <a:solidFill>
                  <a:srgbClr val="002060"/>
                </a:solidFill>
              </a:rPr>
              <a:t>Соединение воротника с горловиной</a:t>
            </a:r>
            <a:r>
              <a:rPr lang="ru-RU" sz="2200" i="1" dirty="0">
                <a:solidFill>
                  <a:srgbClr val="002060"/>
                </a:solidFill>
              </a:rPr>
              <a:t> с последующим </a:t>
            </a:r>
            <a:r>
              <a:rPr lang="ru-RU" sz="2200" i="1" dirty="0" err="1">
                <a:solidFill>
                  <a:srgbClr val="002060"/>
                </a:solidFill>
              </a:rPr>
              <a:t>распошиванием</a:t>
            </a:r>
            <a:r>
              <a:rPr lang="ru-RU" sz="2200" i="1" dirty="0">
                <a:solidFill>
                  <a:srgbClr val="002060"/>
                </a:solidFill>
              </a:rPr>
              <a:t> (рис. 16).</a:t>
            </a:r>
          </a:p>
          <a:p>
            <a:r>
              <a:rPr lang="ru-RU" sz="2100" b="1" dirty="0"/>
              <a:t>Воротник складывают с изделием лицевыми сторонами внутрь, располагая его между бортом и </a:t>
            </a:r>
            <a:r>
              <a:rPr lang="ru-RU" sz="2100" b="1" dirty="0" err="1"/>
              <a:t>подбортом</a:t>
            </a:r>
            <a:r>
              <a:rPr lang="ru-RU" sz="2100" b="1" dirty="0"/>
              <a:t>. Воротник втачивают швом шириной 7 мм (рис. 16 а). Затем шов втачивания </a:t>
            </a:r>
            <a:r>
              <a:rPr lang="ru-RU" sz="2100" b="1" dirty="0" err="1"/>
              <a:t>распошивают</a:t>
            </a:r>
            <a:r>
              <a:rPr lang="ru-RU" sz="2100" b="1" dirty="0"/>
              <a:t>, одновременно прикрепляя верхние срезы </a:t>
            </a:r>
            <a:r>
              <a:rPr lang="ru-RU" sz="2100" b="1" dirty="0" err="1"/>
              <a:t>подбортов</a:t>
            </a:r>
            <a:r>
              <a:rPr lang="ru-RU" sz="2100" b="1" dirty="0"/>
              <a:t> к плечевым швам изделия.</a:t>
            </a:r>
          </a:p>
          <a:p>
            <a:r>
              <a:rPr lang="ru-RU" sz="2100" b="1" dirty="0"/>
              <a:t>Соединение воротника с горловиной с предварительным обметыванием среза и последующим настрачиванием.</a:t>
            </a:r>
          </a:p>
          <a:p>
            <a:r>
              <a:rPr lang="ru-RU" sz="2100" b="1" dirty="0"/>
              <a:t>В случае применения стачивающей машины двухниточного цепного или челночного стежка для втачивания воротника в горловину срез верхнего воротника предварительно обметывают. Нижний воротник в горловину втачивают стачным швом шириной 8 - 10 мм в зависимости от толщины материала. Срезы верхнего воротника настрачивают на изделие на расстоянии 4 - 5 мм от среза, закрепляя при этом припуск на шов со стороны нижнего воротника и горловины (рис. 16 б).</a:t>
            </a:r>
          </a:p>
          <a:p>
            <a:r>
              <a:rPr lang="ru-RU" sz="2100" b="1" i="1" dirty="0">
                <a:solidFill>
                  <a:srgbClr val="002060"/>
                </a:solidFill>
              </a:rPr>
              <a:t>Соединение воротника с горловиной с последующим обметыванием срезов и </a:t>
            </a:r>
            <a:r>
              <a:rPr lang="ru-RU" sz="2100" b="1" i="1" dirty="0" err="1">
                <a:solidFill>
                  <a:srgbClr val="002060"/>
                </a:solidFill>
              </a:rPr>
              <a:t>распошиванием</a:t>
            </a:r>
            <a:r>
              <a:rPr lang="ru-RU" sz="2100" b="1" i="1" dirty="0">
                <a:solidFill>
                  <a:srgbClr val="002060"/>
                </a:solidFill>
              </a:rPr>
              <a:t>.</a:t>
            </a:r>
          </a:p>
          <a:p>
            <a:r>
              <a:rPr lang="ru-RU" sz="2100" b="1" dirty="0"/>
              <a:t>Обметывание срезов воротника может быть выполнено после втачивания верхнего и нижнего воротников в горловину (рис. 16 в). Затем шов втачивания настрачивают по линии горловины спинки, а верхние срезы </a:t>
            </a:r>
            <a:r>
              <a:rPr lang="ru-RU" sz="2100" b="1" dirty="0" err="1"/>
              <a:t>подбортов</a:t>
            </a:r>
            <a:r>
              <a:rPr lang="ru-RU" sz="2100" b="1" dirty="0"/>
              <a:t> прикрепляют к плечевым швам изделия строчкой двухниточного цепного или челночного стежка.</a:t>
            </a:r>
          </a:p>
          <a:p>
            <a:endParaRPr lang="ru-RU" dirty="0"/>
          </a:p>
        </p:txBody>
      </p:sp>
    </p:spTree>
    <p:extLst>
      <p:ext uri="{BB962C8B-B14F-4D97-AF65-F5344CB8AC3E}">
        <p14:creationId xmlns:p14="http://schemas.microsoft.com/office/powerpoint/2010/main" val="4031048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0856A1B-C97C-47D9-A62A-9708CE2659BE}"/>
              </a:ext>
            </a:extLst>
          </p:cNvPr>
          <p:cNvSpPr>
            <a:spLocks noGrp="1"/>
          </p:cNvSpPr>
          <p:nvPr>
            <p:ph type="title"/>
          </p:nvPr>
        </p:nvSpPr>
        <p:spPr>
          <a:xfrm>
            <a:off x="838200" y="365126"/>
            <a:ext cx="10515600" cy="315912"/>
          </a:xfrm>
        </p:spPr>
        <p:txBody>
          <a:bodyPr>
            <a:normAutofit fontScale="90000"/>
          </a:bodyPr>
          <a:lstStyle/>
          <a:p>
            <a:r>
              <a:rPr lang="ru-RU" sz="3100" b="1" dirty="0">
                <a:solidFill>
                  <a:srgbClr val="C00000"/>
                </a:solidFill>
              </a:rPr>
              <a:t>Соединение воротника с горловиной</a:t>
            </a:r>
          </a:p>
        </p:txBody>
      </p:sp>
      <p:sp>
        <p:nvSpPr>
          <p:cNvPr id="5" name="Объект 4">
            <a:extLst>
              <a:ext uri="{FF2B5EF4-FFF2-40B4-BE49-F238E27FC236}">
                <a16:creationId xmlns:a16="http://schemas.microsoft.com/office/drawing/2014/main" id="{28DB06FF-64C6-46D5-8871-FB3F2C0D1C5A}"/>
              </a:ext>
            </a:extLst>
          </p:cNvPr>
          <p:cNvSpPr>
            <a:spLocks noGrp="1"/>
          </p:cNvSpPr>
          <p:nvPr>
            <p:ph idx="1"/>
          </p:nvPr>
        </p:nvSpPr>
        <p:spPr>
          <a:xfrm>
            <a:off x="838200" y="880532"/>
            <a:ext cx="10515600" cy="5612341"/>
          </a:xfrm>
        </p:spPr>
        <p:txBody>
          <a:bodyPr/>
          <a:lstStyle/>
          <a:p>
            <a:r>
              <a:rPr lang="ru-RU" sz="2400" b="1" i="1" dirty="0">
                <a:solidFill>
                  <a:srgbClr val="002060"/>
                </a:solidFill>
              </a:rPr>
              <a:t>Соединение воротника с горловиной без </a:t>
            </a:r>
            <a:r>
              <a:rPr lang="ru-RU" sz="2400" b="1" i="1" dirty="0" err="1">
                <a:solidFill>
                  <a:srgbClr val="002060"/>
                </a:solidFill>
              </a:rPr>
              <a:t>распошивания</a:t>
            </a:r>
            <a:endParaRPr lang="ru-RU" sz="2400" b="1" i="1" dirty="0">
              <a:solidFill>
                <a:srgbClr val="002060"/>
              </a:solidFill>
            </a:endParaRPr>
          </a:p>
          <a:p>
            <a:r>
              <a:rPr lang="ru-RU" sz="2400" b="1" dirty="0"/>
              <a:t>При втачивании воротника без </a:t>
            </a:r>
            <a:r>
              <a:rPr lang="ru-RU" sz="2400" b="1" dirty="0" err="1"/>
              <a:t>распошивания</a:t>
            </a:r>
            <a:r>
              <a:rPr lang="ru-RU" sz="2400" b="1" dirty="0"/>
              <a:t> нижний воротник соединяют с горловиной строчкой двухниточного челночного стежка (рис. 16 г.). Ширина </a:t>
            </a:r>
            <a:r>
              <a:rPr lang="ru-RU" sz="2400" b="1" dirty="0" err="1"/>
              <a:t>втачного</a:t>
            </a:r>
            <a:r>
              <a:rPr lang="ru-RU" sz="2400" b="1" dirty="0"/>
              <a:t> шва 7 мм. Припуск на шов направляют в сторону воротника. Верхний воротник подгибают и настрачивают по линии горловины.</a:t>
            </a:r>
          </a:p>
          <a:p>
            <a:endParaRPr lang="ru-RU" dirty="0"/>
          </a:p>
        </p:txBody>
      </p:sp>
      <p:pic>
        <p:nvPicPr>
          <p:cNvPr id="7" name="Picture 2" descr="Обработка воротников">
            <a:extLst>
              <a:ext uri="{FF2B5EF4-FFF2-40B4-BE49-F238E27FC236}">
                <a16:creationId xmlns:a16="http://schemas.microsoft.com/office/drawing/2014/main" id="{6E791E0D-F42C-4555-8342-58FDDE574A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3332" y="4346222"/>
            <a:ext cx="8726311" cy="18307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14515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F9F5BE8-14BD-4900-9A02-6AE055772168}"/>
              </a:ext>
            </a:extLst>
          </p:cNvPr>
          <p:cNvSpPr>
            <a:spLocks noGrp="1"/>
          </p:cNvSpPr>
          <p:nvPr>
            <p:ph type="title"/>
          </p:nvPr>
        </p:nvSpPr>
        <p:spPr>
          <a:xfrm>
            <a:off x="838200" y="365125"/>
            <a:ext cx="10515600" cy="402519"/>
          </a:xfrm>
        </p:spPr>
        <p:txBody>
          <a:bodyPr>
            <a:noAutofit/>
          </a:bodyPr>
          <a:lstStyle/>
          <a:p>
            <a:r>
              <a:rPr lang="ru-RU" sz="2800" b="1" dirty="0">
                <a:solidFill>
                  <a:srgbClr val="C00000"/>
                </a:solidFill>
              </a:rPr>
              <a:t>Актуализация </a:t>
            </a:r>
          </a:p>
        </p:txBody>
      </p:sp>
      <p:sp>
        <p:nvSpPr>
          <p:cNvPr id="3" name="Объект 2">
            <a:extLst>
              <a:ext uri="{FF2B5EF4-FFF2-40B4-BE49-F238E27FC236}">
                <a16:creationId xmlns:a16="http://schemas.microsoft.com/office/drawing/2014/main" id="{51F60411-056C-433A-9E99-54FFE8D13095}"/>
              </a:ext>
            </a:extLst>
          </p:cNvPr>
          <p:cNvSpPr>
            <a:spLocks noGrp="1"/>
          </p:cNvSpPr>
          <p:nvPr>
            <p:ph idx="1"/>
          </p:nvPr>
        </p:nvSpPr>
        <p:spPr>
          <a:xfrm>
            <a:off x="519289" y="959556"/>
            <a:ext cx="11232444" cy="5533319"/>
          </a:xfrm>
        </p:spPr>
        <p:txBody>
          <a:bodyPr>
            <a:normAutofit fontScale="32500" lnSpcReduction="20000"/>
          </a:bodyPr>
          <a:lstStyle/>
          <a:p>
            <a:r>
              <a:rPr lang="ru-RU" sz="3300" b="1" dirty="0"/>
              <a:t>Основная цель технической подготовки производства направлена на решение главной экономической задачи предприятия — рациональное использование материалов. </a:t>
            </a:r>
          </a:p>
          <a:p>
            <a:r>
              <a:rPr lang="ru-RU" sz="3300" b="1" dirty="0"/>
              <a:t>Подготовка швейного производства заключается в разработке и подготовке технической документации, которая осуществляется в экспериментальных производствах швейных предприятий.</a:t>
            </a:r>
          </a:p>
          <a:p>
            <a:r>
              <a:rPr lang="ru-RU" sz="3300" b="1" dirty="0"/>
              <a:t>Процесс изготовления одежды состоит из трёх основных стадий:</a:t>
            </a:r>
          </a:p>
          <a:p>
            <a:r>
              <a:rPr lang="ru-RU" sz="3300" b="1" dirty="0"/>
              <a:t>1) моделирование и конструирование;</a:t>
            </a:r>
          </a:p>
          <a:p>
            <a:r>
              <a:rPr lang="ru-RU" sz="3300" b="1" dirty="0"/>
              <a:t>2) подготовка тканей к раскрою и раскрой;</a:t>
            </a:r>
          </a:p>
          <a:p>
            <a:r>
              <a:rPr lang="ru-RU" sz="3300" b="1" dirty="0"/>
              <a:t>3) шитье и отделка изделий.</a:t>
            </a:r>
          </a:p>
          <a:p>
            <a:r>
              <a:rPr lang="ru-RU" sz="3300" b="1" dirty="0"/>
              <a:t>Технологические процессы изготовления швейных изделий являются основой швейного производства и включают в себя всю совокупность операций по обработке и соединению деталей и узлов в определённой технологической последовательности. Технологический процесс изготовления швейного изделия — это система взаимодействия средств труда и предметов труда, приводящая к получению готового изделия. Процесс получения готового изделия представляет собой некоторые преобразования предметов труда (деталей кроя), в результате которого получается готовое изделие. Элементарной частью каждого преобразования является технологическая операция, выполняемая исполнителем с помощью соответствующих средств труда — швейных машин, утюгов и т. Д.</a:t>
            </a:r>
          </a:p>
          <a:p>
            <a:r>
              <a:rPr lang="ru-RU" sz="3300" b="1" dirty="0"/>
              <a:t>В результате выполнения технологической операции изменяется конструктивное состояние предмета труда. Например, результатом выполнения операции «стачать средние срезы спинки» является готовый узел спинка, операции «застрочить нижний срез юбки» — обработанные срезы изделия. Технологическую операцию необходимо отличать от приёма. После выполнения приема деталь возвращается в исходное состояние, т. К. она не зафиксирована (отогнуть край детали). Процесс изготовления любого вида одежды состоит из обработки отдельных узлов и деталей и последующей их сборки, которые производятся различными методами в зависимости от применяемых материалов, оборудования, инструментов и приспособлений.  Методы обработки представляют собой различные сочетания операций, выполняемых в определенной последовательности и применяемых для соединения, формования, обработки краев и отделки деталей. </a:t>
            </a:r>
          </a:p>
          <a:p>
            <a:endParaRPr lang="ru-RU" sz="3300" b="1" dirty="0"/>
          </a:p>
          <a:p>
            <a:endParaRPr lang="ru-RU" dirty="0"/>
          </a:p>
        </p:txBody>
      </p:sp>
    </p:spTree>
    <p:extLst>
      <p:ext uri="{BB962C8B-B14F-4D97-AF65-F5344CB8AC3E}">
        <p14:creationId xmlns:p14="http://schemas.microsoft.com/office/powerpoint/2010/main" val="16436649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6D22626-E314-4084-82DE-4FC88C0D0DC0}"/>
              </a:ext>
            </a:extLst>
          </p:cNvPr>
          <p:cNvSpPr>
            <a:spLocks noGrp="1"/>
          </p:cNvSpPr>
          <p:nvPr>
            <p:ph type="title"/>
          </p:nvPr>
        </p:nvSpPr>
        <p:spPr>
          <a:xfrm>
            <a:off x="838199" y="365125"/>
            <a:ext cx="10515600" cy="315912"/>
          </a:xfrm>
        </p:spPr>
        <p:txBody>
          <a:bodyPr>
            <a:noAutofit/>
          </a:bodyPr>
          <a:lstStyle/>
          <a:p>
            <a:r>
              <a:rPr lang="ru-RU" sz="2800" b="1" dirty="0">
                <a:solidFill>
                  <a:srgbClr val="C00000"/>
                </a:solidFill>
              </a:rPr>
              <a:t>Обработка горловины в изделиях без воротника</a:t>
            </a:r>
          </a:p>
        </p:txBody>
      </p:sp>
      <p:sp>
        <p:nvSpPr>
          <p:cNvPr id="5" name="Объект 4">
            <a:extLst>
              <a:ext uri="{FF2B5EF4-FFF2-40B4-BE49-F238E27FC236}">
                <a16:creationId xmlns:a16="http://schemas.microsoft.com/office/drawing/2014/main" id="{FB407BF2-7686-4F0E-9ACD-27E76C2A3CC4}"/>
              </a:ext>
            </a:extLst>
          </p:cNvPr>
          <p:cNvSpPr>
            <a:spLocks noGrp="1"/>
          </p:cNvSpPr>
          <p:nvPr>
            <p:ph idx="1"/>
          </p:nvPr>
        </p:nvSpPr>
        <p:spPr>
          <a:xfrm>
            <a:off x="838200" y="812800"/>
            <a:ext cx="10515600" cy="5779911"/>
          </a:xfrm>
        </p:spPr>
        <p:txBody>
          <a:bodyPr>
            <a:normAutofit fontScale="92500" lnSpcReduction="20000"/>
          </a:bodyPr>
          <a:lstStyle/>
          <a:p>
            <a:r>
              <a:rPr lang="ru-RU" sz="1800" b="1" dirty="0"/>
              <a:t>Обработку горловины выполняют обтачками или окантовочным швом одинарной или сложенной вдвое полоской основного или отделочного материала. Обтачки могут быть усилены прокладками или обрабатываться без прокладки.</a:t>
            </a:r>
          </a:p>
          <a:p>
            <a:r>
              <a:rPr lang="ru-RU" sz="1800" b="1" dirty="0"/>
              <a:t>При обработке горловины обтачкой с прокладкой из нетканого материала обтачку накладывают на лицевую сторону изделия лицевой стороной вниз, а прокладку - на изнанку и одновременно с обтачиванием горловины производят притачивание прокладки. Обработку выполняют со стороны обтачки. Ширина шва 0,5 - 0,7 см. Во избежание затягивания шов в нескольких местах надсекают, обтачку отворачивают в сторону, противоположную изделию, припуск на шов отгибают в сторону обтачки и настрачивают на обтачку на расстоянии 0,2 - 0,3 см от шва обтачивания горловины. Внутренний срез обтачки обметывают, одновременно захватывая внутренний срез прокладки.</a:t>
            </a:r>
          </a:p>
          <a:p>
            <a:r>
              <a:rPr lang="ru-RU" sz="1800" b="1" dirty="0"/>
              <a:t>Внутренние края обтачек прикрепляют к плечевым швам.</a:t>
            </a:r>
          </a:p>
          <a:p>
            <a:r>
              <a:rPr lang="ru-RU" sz="1800" b="1" dirty="0"/>
              <a:t>При обработке горловины обтачкой без прокладки в изделиях из материалов, подвергающихся растяжению, необходимо прокладывать тесьму.</a:t>
            </a:r>
          </a:p>
          <a:p>
            <a:endParaRPr lang="ru-RU" sz="1800" b="1" dirty="0"/>
          </a:p>
          <a:p>
            <a:endParaRPr lang="ru-RU" sz="1400" dirty="0"/>
          </a:p>
          <a:p>
            <a:endParaRPr lang="ru-RU" sz="1400" b="1" dirty="0"/>
          </a:p>
          <a:p>
            <a:r>
              <a:rPr lang="ru-RU" sz="1400" b="1" dirty="0"/>
              <a:t>Рис. 19 Обработка горловины обтачкой без прокладки</a:t>
            </a:r>
            <a:br>
              <a:rPr lang="ru-RU" sz="1400" dirty="0"/>
            </a:br>
            <a:endParaRPr lang="ru-RU" sz="1400" dirty="0"/>
          </a:p>
          <a:p>
            <a:endParaRPr lang="ru-RU" dirty="0"/>
          </a:p>
        </p:txBody>
      </p:sp>
      <p:pic>
        <p:nvPicPr>
          <p:cNvPr id="7" name="Picture 2" descr="Обработка горловины не клеевой прокладкой">
            <a:extLst>
              <a:ext uri="{FF2B5EF4-FFF2-40B4-BE49-F238E27FC236}">
                <a16:creationId xmlns:a16="http://schemas.microsoft.com/office/drawing/2014/main" id="{EF7A5A0B-7B36-488F-972C-BAF08A27BA8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65333" y="5147733"/>
            <a:ext cx="2528712" cy="132838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Обработка горловины обтачкой без прокладки">
            <a:extLst>
              <a:ext uri="{FF2B5EF4-FFF2-40B4-BE49-F238E27FC236}">
                <a16:creationId xmlns:a16="http://schemas.microsoft.com/office/drawing/2014/main" id="{EC011EF0-8040-4B63-A354-E6D4C207B1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17126" y="5164489"/>
            <a:ext cx="2211034" cy="13283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462544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DE6EB0E-3CE7-43F6-A2C7-4768109B8F85}"/>
              </a:ext>
            </a:extLst>
          </p:cNvPr>
          <p:cNvSpPr>
            <a:spLocks noGrp="1"/>
          </p:cNvSpPr>
          <p:nvPr>
            <p:ph type="title"/>
          </p:nvPr>
        </p:nvSpPr>
        <p:spPr>
          <a:xfrm>
            <a:off x="838200" y="365126"/>
            <a:ext cx="10515600" cy="413808"/>
          </a:xfrm>
        </p:spPr>
        <p:txBody>
          <a:bodyPr>
            <a:normAutofit fontScale="90000"/>
          </a:bodyPr>
          <a:lstStyle/>
          <a:p>
            <a:r>
              <a:rPr lang="ru-RU" sz="2800" b="1" dirty="0">
                <a:solidFill>
                  <a:srgbClr val="C00000"/>
                </a:solidFill>
              </a:rPr>
              <a:t>Обработка горловины в изделиях без воротника</a:t>
            </a:r>
          </a:p>
        </p:txBody>
      </p:sp>
      <p:sp>
        <p:nvSpPr>
          <p:cNvPr id="7" name="Объект 6">
            <a:extLst>
              <a:ext uri="{FF2B5EF4-FFF2-40B4-BE49-F238E27FC236}">
                <a16:creationId xmlns:a16="http://schemas.microsoft.com/office/drawing/2014/main" id="{119E726C-E6C9-4482-ACCB-A322E29DE55F}"/>
              </a:ext>
            </a:extLst>
          </p:cNvPr>
          <p:cNvSpPr>
            <a:spLocks noGrp="1"/>
          </p:cNvSpPr>
          <p:nvPr>
            <p:ph idx="1"/>
          </p:nvPr>
        </p:nvSpPr>
        <p:spPr>
          <a:xfrm>
            <a:off x="838200" y="778934"/>
            <a:ext cx="10515600" cy="5398029"/>
          </a:xfrm>
        </p:spPr>
        <p:txBody>
          <a:bodyPr>
            <a:normAutofit fontScale="77500" lnSpcReduction="20000"/>
          </a:bodyPr>
          <a:lstStyle/>
          <a:p>
            <a:r>
              <a:rPr lang="ru-RU" sz="2000" b="1" dirty="0"/>
              <a:t>Обработку горловины окантовочным швом выполняют одинарной и вдвое сложенной бейкой из основной или отделочной ткани. При обработке горловины одинарной бейкой выкраивают полоску шириной 20-25 мм. Бейка из ткани выкраивается под углом 45</a:t>
            </a:r>
            <a:r>
              <a:rPr lang="ru-RU" sz="2000" b="1" baseline="30000" dirty="0"/>
              <a:t>0</a:t>
            </a:r>
            <a:r>
              <a:rPr lang="ru-RU" sz="2000" b="1" dirty="0"/>
              <a:t> к нитям основы, бейка из трикотажного полотна - поперек петельных столбиков. Бейку складывают со срезом горловины лицевыми сторонами внутрь и обтачивают швом шириной 5-7 мм. Бейку отгибают на изнаночную сторону изделия, образуют кант шириной 1-2 мм. Внутренний срез одинарной бейки подгибают на 7 мм и настрачивают на расстоянии 1-2 мм от подогнутого среза (рис. 20 а). Двойную бейку складывают пополам изнанкой внутрь. Вдвое сложенную бейку накладывают на лицевую сторону изделия, уравнивают срезы и притачивают к изделию швом шириной 5-7 мм. Бейку отгибают на изнаночную сторону изделия, образуют кант и настрачивают на расстоянии 1-2 мм от подогнутого среза (рис. 20 б).</a:t>
            </a:r>
          </a:p>
          <a:p>
            <a:endParaRPr lang="ru-RU" sz="2000" b="1" dirty="0"/>
          </a:p>
          <a:p>
            <a:endParaRPr lang="ru-RU" sz="2000" dirty="0"/>
          </a:p>
          <a:p>
            <a:r>
              <a:rPr lang="ru-RU" sz="1400" b="1" dirty="0">
                <a:latin typeface="Roboto"/>
              </a:rPr>
              <a:t>Рис. 18 Обработка горловины не клеевой </a:t>
            </a:r>
          </a:p>
          <a:p>
            <a:r>
              <a:rPr lang="ru-RU" sz="1400" b="1" dirty="0">
                <a:latin typeface="Roboto"/>
              </a:rPr>
              <a:t>прокладкой</a:t>
            </a:r>
            <a:endParaRPr lang="ru-RU" sz="1400" b="1" dirty="0"/>
          </a:p>
          <a:p>
            <a:endParaRPr lang="ru-RU" sz="1400" b="1" dirty="0"/>
          </a:p>
          <a:p>
            <a:endParaRPr lang="ru-RU" sz="2000" b="1" dirty="0"/>
          </a:p>
          <a:p>
            <a:r>
              <a:rPr lang="ru-RU" sz="1500" b="1" dirty="0"/>
              <a:t>Рис. 20 Обработка горловины бейкой</a:t>
            </a:r>
          </a:p>
          <a:p>
            <a:r>
              <a:rPr lang="ru-RU" sz="1500" b="1" dirty="0"/>
              <a:t>а - одинарной бейкой; б - двойной бейкой</a:t>
            </a:r>
          </a:p>
          <a:p>
            <a:endParaRPr lang="ru-RU" sz="2000" dirty="0"/>
          </a:p>
        </p:txBody>
      </p:sp>
      <p:pic>
        <p:nvPicPr>
          <p:cNvPr id="10" name="Picture 2" descr="https://studbooks.net/imag_/8/264774/image062.jpg">
            <a:extLst>
              <a:ext uri="{FF2B5EF4-FFF2-40B4-BE49-F238E27FC236}">
                <a16:creationId xmlns:a16="http://schemas.microsoft.com/office/drawing/2014/main" id="{698B42C5-4FE1-426B-82E9-82574EBBDF2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73511" y="3747912"/>
            <a:ext cx="5260622" cy="23311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089579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566C6A9-8FA3-43A3-A90E-A5446A2F4503}"/>
              </a:ext>
            </a:extLst>
          </p:cNvPr>
          <p:cNvSpPr>
            <a:spLocks noGrp="1"/>
          </p:cNvSpPr>
          <p:nvPr>
            <p:ph type="title"/>
          </p:nvPr>
        </p:nvSpPr>
        <p:spPr>
          <a:xfrm>
            <a:off x="838200" y="365126"/>
            <a:ext cx="10515600" cy="315912"/>
          </a:xfrm>
        </p:spPr>
        <p:txBody>
          <a:bodyPr>
            <a:noAutofit/>
          </a:bodyPr>
          <a:lstStyle/>
          <a:p>
            <a:r>
              <a:rPr lang="ru-RU" sz="2800" b="1" dirty="0">
                <a:solidFill>
                  <a:srgbClr val="C00000"/>
                </a:solidFill>
              </a:rPr>
              <a:t>Обработка рукавов</a:t>
            </a:r>
          </a:p>
        </p:txBody>
      </p:sp>
      <p:sp>
        <p:nvSpPr>
          <p:cNvPr id="3" name="Объект 2">
            <a:extLst>
              <a:ext uri="{FF2B5EF4-FFF2-40B4-BE49-F238E27FC236}">
                <a16:creationId xmlns:a16="http://schemas.microsoft.com/office/drawing/2014/main" id="{F146C542-7C86-4D86-B9F0-547A681AC822}"/>
              </a:ext>
            </a:extLst>
          </p:cNvPr>
          <p:cNvSpPr>
            <a:spLocks noGrp="1"/>
          </p:cNvSpPr>
          <p:nvPr>
            <p:ph idx="1"/>
          </p:nvPr>
        </p:nvSpPr>
        <p:spPr>
          <a:xfrm>
            <a:off x="838200" y="857956"/>
            <a:ext cx="10515600" cy="5319007"/>
          </a:xfrm>
        </p:spPr>
        <p:txBody>
          <a:bodyPr>
            <a:normAutofit fontScale="92500" lnSpcReduction="10000"/>
          </a:bodyPr>
          <a:lstStyle/>
          <a:p>
            <a:r>
              <a:rPr lang="ru-RU" b="1" dirty="0"/>
              <a:t>Обработка рукавов состоит из следующих операций: соединение частей рукавов, обработка низа рукавов, втачивание рукава в пройму.</a:t>
            </a:r>
          </a:p>
          <a:p>
            <a:r>
              <a:rPr lang="ru-RU" b="1" dirty="0"/>
              <a:t>В изделиях из </a:t>
            </a:r>
            <a:r>
              <a:rPr lang="ru-RU" b="1" dirty="0" err="1"/>
              <a:t>формоустойчивых</a:t>
            </a:r>
            <a:r>
              <a:rPr lang="ru-RU" b="1" dirty="0"/>
              <a:t> полотен швы втачивания рукава обрабатывают </a:t>
            </a:r>
            <a:r>
              <a:rPr lang="ru-RU" b="1" dirty="0" err="1"/>
              <a:t>взаутюжку</a:t>
            </a:r>
            <a:r>
              <a:rPr lang="ru-RU" b="1" dirty="0"/>
              <a:t> или </a:t>
            </a:r>
            <a:r>
              <a:rPr lang="ru-RU" b="1" dirty="0" err="1"/>
              <a:t>вразутюжку</a:t>
            </a:r>
            <a:r>
              <a:rPr lang="ru-RU" b="1" dirty="0"/>
              <a:t> в зависимости от толщины полотен.</a:t>
            </a:r>
          </a:p>
          <a:p>
            <a:r>
              <a:rPr lang="ru-RU" b="1" dirty="0"/>
              <a:t>При обработке низа рукавов изделий из трикотажных полотен используют шов </a:t>
            </a:r>
            <a:r>
              <a:rPr lang="ru-RU" b="1" dirty="0" err="1"/>
              <a:t>вподгибку</a:t>
            </a:r>
            <a:r>
              <a:rPr lang="ru-RU" b="1" dirty="0"/>
              <a:t> с открытым или закрытым срезом.</a:t>
            </a:r>
          </a:p>
          <a:p>
            <a:r>
              <a:rPr lang="ru-RU" b="1" dirty="0"/>
              <a:t>Для создания устойчивости низа рукава и придания ему формы при обработке возможно использование клеевой прокладки.</a:t>
            </a:r>
          </a:p>
          <a:p>
            <a:r>
              <a:rPr lang="ru-RU" b="1" dirty="0"/>
              <a:t>Если по линии низа имеется разрез, припуск на подгибание и срезы разреза перегибают на лицевую сторону, обтачивают нижние углы разреза, затем их высекают, выправляют на лицевую сторону и подшивают срезы.</a:t>
            </a:r>
          </a:p>
          <a:p>
            <a:r>
              <a:rPr lang="ru-RU" b="1" dirty="0"/>
              <a:t>Рукава могут иметь притачные и отложные манжеты. Манжеты обычно выкраивают двойными с прокладкой или без нее. Для круговой манжеты (без застежки) прокладку не применяют.</a:t>
            </a:r>
          </a:p>
          <a:p>
            <a:endParaRPr lang="ru-RU" dirty="0"/>
          </a:p>
        </p:txBody>
      </p:sp>
    </p:spTree>
    <p:extLst>
      <p:ext uri="{BB962C8B-B14F-4D97-AF65-F5344CB8AC3E}">
        <p14:creationId xmlns:p14="http://schemas.microsoft.com/office/powerpoint/2010/main" val="193641955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FBF90C1-0B21-4447-8F1B-4BE030374F6C}"/>
              </a:ext>
            </a:extLst>
          </p:cNvPr>
          <p:cNvSpPr>
            <a:spLocks noGrp="1"/>
          </p:cNvSpPr>
          <p:nvPr>
            <p:ph type="title"/>
          </p:nvPr>
        </p:nvSpPr>
        <p:spPr>
          <a:xfrm>
            <a:off x="838200" y="365126"/>
            <a:ext cx="10515600" cy="315912"/>
          </a:xfrm>
        </p:spPr>
        <p:txBody>
          <a:bodyPr>
            <a:noAutofit/>
          </a:bodyPr>
          <a:lstStyle/>
          <a:p>
            <a:r>
              <a:rPr lang="ru-RU" sz="2800" b="1" dirty="0">
                <a:solidFill>
                  <a:srgbClr val="C00000"/>
                </a:solidFill>
              </a:rPr>
              <a:t>Обработка рукавов</a:t>
            </a:r>
          </a:p>
        </p:txBody>
      </p:sp>
      <p:sp>
        <p:nvSpPr>
          <p:cNvPr id="3" name="Объект 2">
            <a:extLst>
              <a:ext uri="{FF2B5EF4-FFF2-40B4-BE49-F238E27FC236}">
                <a16:creationId xmlns:a16="http://schemas.microsoft.com/office/drawing/2014/main" id="{F7335FEA-2FF3-48E4-8C26-81CA0ED48BCD}"/>
              </a:ext>
            </a:extLst>
          </p:cNvPr>
          <p:cNvSpPr>
            <a:spLocks noGrp="1"/>
          </p:cNvSpPr>
          <p:nvPr>
            <p:ph idx="1"/>
          </p:nvPr>
        </p:nvSpPr>
        <p:spPr>
          <a:xfrm>
            <a:off x="838200" y="812800"/>
            <a:ext cx="10515600" cy="5680074"/>
          </a:xfrm>
        </p:spPr>
        <p:txBody>
          <a:bodyPr>
            <a:normAutofit fontScale="85000" lnSpcReduction="20000"/>
          </a:bodyPr>
          <a:lstStyle/>
          <a:p>
            <a:r>
              <a:rPr lang="ru-RU" sz="1800" b="1" i="1" dirty="0">
                <a:solidFill>
                  <a:srgbClr val="002060"/>
                </a:solidFill>
              </a:rPr>
              <a:t>Обработка низа рукавов замкнутыми манжетами</a:t>
            </a:r>
            <a:r>
              <a:rPr lang="ru-RU" sz="1800" dirty="0"/>
              <a:t> </a:t>
            </a:r>
            <a:r>
              <a:rPr lang="ru-RU" sz="1800" b="1" dirty="0"/>
              <a:t>Боковые срезы манжеты стачивают швом шириной 7 - 10 мм. Швы разутюживают. Манжету складывают пополам изнаночной стороной внутрь, прикладывают к срезу низа рукава лицевыми сторонами и притачивают на стачивающе-обметочной машине. Манжету отгибают на лицевую сторону рукава и закрепляют закрепкой, располагая ее над швами рукава на расстоянии 5 мм от верхнего края манжеты (рис. 21). </a:t>
            </a:r>
          </a:p>
          <a:p>
            <a:endParaRPr lang="ru-RU" sz="1900" b="1" dirty="0"/>
          </a:p>
          <a:p>
            <a:endParaRPr lang="ru-RU" sz="1900" dirty="0"/>
          </a:p>
          <a:p>
            <a:endParaRPr lang="ru-RU" sz="1900" dirty="0"/>
          </a:p>
          <a:p>
            <a:endParaRPr lang="ru-RU" sz="1900" dirty="0"/>
          </a:p>
          <a:p>
            <a:r>
              <a:rPr lang="ru-RU" sz="1800" b="1" i="1" dirty="0"/>
              <a:t>Рис. 21. Обработка низа рукава замкнутыми манжетами</a:t>
            </a:r>
          </a:p>
          <a:p>
            <a:r>
              <a:rPr lang="ru-RU" sz="1800" b="1" dirty="0"/>
              <a:t>При втачивании рукава в пройму происходит растяжение проймы, которое иногда достигает 10 - 14% проектируемого размера. В результате нарушается посадка изделия на фигуре, появляются складки и заломы на полочке, в области проймы и бокового шва. Для предотвращения растяжения в нижнюю часть проймы прокладывают тесьму.</a:t>
            </a:r>
          </a:p>
          <a:p>
            <a:r>
              <a:rPr lang="ru-RU" sz="1800" b="1" dirty="0"/>
              <a:t>Рукав втачивают в закрытую или в открытую пройму. В том и другом случае выполняют посадку по окату рукава в соответствии с контрольными знаками.</a:t>
            </a:r>
          </a:p>
          <a:p>
            <a:r>
              <a:rPr lang="ru-RU" sz="1800" b="1" dirty="0"/>
              <a:t>Для женских платьев, жакетов, пальто целесообразно втачивать рукав в закрытую пройму, поскольку данный способ соединения рукава с изделием обеспечивает лучшую посадку изделия на фигуре.</a:t>
            </a:r>
          </a:p>
          <a:p>
            <a:endParaRPr lang="ru-RU" dirty="0"/>
          </a:p>
        </p:txBody>
      </p:sp>
      <p:pic>
        <p:nvPicPr>
          <p:cNvPr id="4" name="Picture 4" descr="Обработка низа рукава замкнутыми манжетами">
            <a:extLst>
              <a:ext uri="{FF2B5EF4-FFF2-40B4-BE49-F238E27FC236}">
                <a16:creationId xmlns:a16="http://schemas.microsoft.com/office/drawing/2014/main" id="{A2F2DB0F-407E-473E-8757-687D7D6E92D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24801" y="2269066"/>
            <a:ext cx="2810933" cy="104660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https://www.milla-sidelnikova.com/wp-content/uploads/2017/03/1-shov-vpodgibku-s-zakrytym-srezom.jpg">
            <a:extLst>
              <a:ext uri="{FF2B5EF4-FFF2-40B4-BE49-F238E27FC236}">
                <a16:creationId xmlns:a16="http://schemas.microsoft.com/office/drawing/2014/main" id="{81446579-07E1-4D60-93E7-E6AA6526EA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10291" y="2269067"/>
            <a:ext cx="3113264" cy="10451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6768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49583F5-9E3C-4CBA-9C61-49F57105CE7A}"/>
              </a:ext>
            </a:extLst>
          </p:cNvPr>
          <p:cNvSpPr>
            <a:spLocks noGrp="1"/>
          </p:cNvSpPr>
          <p:nvPr>
            <p:ph type="title"/>
          </p:nvPr>
        </p:nvSpPr>
        <p:spPr>
          <a:xfrm>
            <a:off x="838200" y="365126"/>
            <a:ext cx="10515600" cy="537986"/>
          </a:xfrm>
        </p:spPr>
        <p:txBody>
          <a:bodyPr>
            <a:normAutofit/>
          </a:bodyPr>
          <a:lstStyle/>
          <a:p>
            <a:r>
              <a:rPr lang="ru-RU" sz="2800" b="1" dirty="0">
                <a:solidFill>
                  <a:srgbClr val="C00000"/>
                </a:solidFill>
              </a:rPr>
              <a:t>Обработка низа изделия</a:t>
            </a:r>
          </a:p>
        </p:txBody>
      </p:sp>
      <p:pic>
        <p:nvPicPr>
          <p:cNvPr id="77830" name="Picture 6" descr="https://www.milla-sidelnikova.com/wp-content/uploads/2017/03/15-shov-vpodgibku-s-zakrytym-srezom.jpg">
            <a:extLst>
              <a:ext uri="{FF2B5EF4-FFF2-40B4-BE49-F238E27FC236}">
                <a16:creationId xmlns:a16="http://schemas.microsoft.com/office/drawing/2014/main" id="{7C99338E-BF30-49DC-B43B-883166F076A4}"/>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658328" y="2109788"/>
            <a:ext cx="4000500" cy="3048000"/>
          </a:xfrm>
          <a:prstGeom prst="rect">
            <a:avLst/>
          </a:prstGeom>
          <a:noFill/>
          <a:extLst>
            <a:ext uri="{909E8E84-426E-40DD-AFC4-6F175D3DCCD1}">
              <a14:hiddenFill xmlns:a14="http://schemas.microsoft.com/office/drawing/2010/main">
                <a:solidFill>
                  <a:srgbClr val="FFFFFF"/>
                </a:solidFill>
              </a14:hiddenFill>
            </a:ext>
          </a:extLst>
        </p:spPr>
      </p:pic>
      <p:pic>
        <p:nvPicPr>
          <p:cNvPr id="77832" name="Picture 8" descr="https://www.milla-sidelnikova.com/wp-content/uploads/2017/03/14-shov-vpodgibku-s-zakrytym-srezom.jpg">
            <a:extLst>
              <a:ext uri="{FF2B5EF4-FFF2-40B4-BE49-F238E27FC236}">
                <a16:creationId xmlns:a16="http://schemas.microsoft.com/office/drawing/2014/main" id="{0DD719CD-4CBC-4285-BE19-F6A7F1C70DA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9928" y="2183783"/>
            <a:ext cx="4000500" cy="30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3281128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3A6FDC9-D68E-4590-B9E2-E6BD5278069D}"/>
              </a:ext>
            </a:extLst>
          </p:cNvPr>
          <p:cNvSpPr>
            <a:spLocks noGrp="1"/>
          </p:cNvSpPr>
          <p:nvPr>
            <p:ph type="title"/>
          </p:nvPr>
        </p:nvSpPr>
        <p:spPr>
          <a:xfrm>
            <a:off x="838200" y="1230489"/>
            <a:ext cx="10515600" cy="460199"/>
          </a:xfrm>
        </p:spPr>
        <p:txBody>
          <a:bodyPr>
            <a:normAutofit fontScale="90000"/>
          </a:bodyPr>
          <a:lstStyle/>
          <a:p>
            <a:endParaRPr lang="ru-RU" dirty="0"/>
          </a:p>
        </p:txBody>
      </p:sp>
      <p:pic>
        <p:nvPicPr>
          <p:cNvPr id="4" name="Picture 2" descr="Глажение запрещено Работа в парах Расшифруй символы на одежде Гладить при тем...">
            <a:extLst>
              <a:ext uri="{FF2B5EF4-FFF2-40B4-BE49-F238E27FC236}">
                <a16:creationId xmlns:a16="http://schemas.microsoft.com/office/drawing/2014/main" id="{15682608-EA9F-4274-BBEF-2F8377853AF5}"/>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40267" y="440267"/>
            <a:ext cx="11096977" cy="57366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055031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7B2DE09-0FCA-4567-8BAB-A854995CB1DA}"/>
              </a:ext>
            </a:extLst>
          </p:cNvPr>
          <p:cNvSpPr>
            <a:spLocks noGrp="1"/>
          </p:cNvSpPr>
          <p:nvPr>
            <p:ph type="title"/>
          </p:nvPr>
        </p:nvSpPr>
        <p:spPr>
          <a:xfrm>
            <a:off x="838200" y="365126"/>
            <a:ext cx="10515600" cy="315912"/>
          </a:xfrm>
        </p:spPr>
        <p:txBody>
          <a:bodyPr>
            <a:noAutofit/>
          </a:bodyPr>
          <a:lstStyle/>
          <a:p>
            <a:r>
              <a:rPr lang="ru-RU" sz="2800" b="1" dirty="0">
                <a:solidFill>
                  <a:srgbClr val="C00000"/>
                </a:solidFill>
              </a:rPr>
              <a:t>Окончательная отделка плечевого изделия </a:t>
            </a:r>
          </a:p>
        </p:txBody>
      </p:sp>
      <p:sp>
        <p:nvSpPr>
          <p:cNvPr id="8" name="Объект 7">
            <a:extLst>
              <a:ext uri="{FF2B5EF4-FFF2-40B4-BE49-F238E27FC236}">
                <a16:creationId xmlns:a16="http://schemas.microsoft.com/office/drawing/2014/main" id="{22FE5A98-830A-44AB-95B9-8046A8C6050C}"/>
              </a:ext>
            </a:extLst>
          </p:cNvPr>
          <p:cNvSpPr>
            <a:spLocks noGrp="1"/>
          </p:cNvSpPr>
          <p:nvPr>
            <p:ph idx="1"/>
          </p:nvPr>
        </p:nvSpPr>
        <p:spPr>
          <a:xfrm>
            <a:off x="838200" y="880533"/>
            <a:ext cx="10515600" cy="5296430"/>
          </a:xfrm>
        </p:spPr>
        <p:txBody>
          <a:bodyPr>
            <a:normAutofit fontScale="85000" lnSpcReduction="20000"/>
          </a:bodyPr>
          <a:lstStyle/>
          <a:p>
            <a:r>
              <a:rPr lang="ru-RU" b="1" dirty="0"/>
              <a:t>К окончательной отделке готовых изделий относят изготовление петель, пришивание пуговиц, выполнение закрепок, чистку изделий и удаление концов ниток, а также влажно-тепловую обработку. Окончательная отделка изделий должна производиться таким образом, чтобы изделия не деформировались.</a:t>
            </a:r>
          </a:p>
          <a:p>
            <a:r>
              <a:rPr lang="ru-RU" b="1" dirty="0"/>
              <a:t>Обметывание петель выполняют на машинах-полуавтоматах челночного или однониточного цепного стежка. Чтобы исключить растягивание полотна при обметывании петель, с лицевой и изнаночной сторон застежки можно подложить полоску ткани - </a:t>
            </a:r>
            <a:r>
              <a:rPr lang="ru-RU" b="1" dirty="0" err="1"/>
              <a:t>органзы</a:t>
            </a:r>
            <a:r>
              <a:rPr lang="ru-RU" b="1" dirty="0"/>
              <a:t>. Это придаст прочность петле и предохранит полотно от перекоса. Излишняя </a:t>
            </a:r>
            <a:r>
              <a:rPr lang="ru-RU" b="1" dirty="0" err="1"/>
              <a:t>органза</a:t>
            </a:r>
            <a:r>
              <a:rPr lang="ru-RU" b="1" dirty="0"/>
              <a:t> затем срезается вплотную к обметочным стежкам.</a:t>
            </a:r>
          </a:p>
          <a:p>
            <a:r>
              <a:rPr lang="ru-RU" b="1" dirty="0"/>
              <a:t>В верхних изделиях из мягких и рыхлых трикотажных полотен пуговицы следует пришивать с </a:t>
            </a:r>
            <a:r>
              <a:rPr lang="ru-RU" b="1" dirty="0" err="1"/>
              <a:t>подпуговицами</a:t>
            </a:r>
            <a:r>
              <a:rPr lang="ru-RU" b="1" dirty="0"/>
              <a:t>.</a:t>
            </a:r>
          </a:p>
          <a:p>
            <a:r>
              <a:rPr lang="ru-RU" b="1" dirty="0"/>
              <a:t>Окончательная влажно-тепловая обработка готовых изделий выполняется с помощью прессов, паровоздушных манекенов и утюгов при температуре, соответствующей волокнистому составу трикотажного полотна или тканей в зависимости от их видов и свойств.</a:t>
            </a:r>
          </a:p>
          <a:p>
            <a:r>
              <a:rPr lang="ru-RU" b="1" dirty="0"/>
              <a:t>После влажно-тепловой обработки готовые изделия необходимо охладить, чтобы они отдали излишнюю влагу и не сминались при упаковке.</a:t>
            </a:r>
          </a:p>
          <a:p>
            <a:endParaRPr lang="ru-RU" dirty="0"/>
          </a:p>
        </p:txBody>
      </p:sp>
    </p:spTree>
    <p:extLst>
      <p:ext uri="{BB962C8B-B14F-4D97-AF65-F5344CB8AC3E}">
        <p14:creationId xmlns:p14="http://schemas.microsoft.com/office/powerpoint/2010/main" val="159497935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1AB2D6A-F4F7-4D3A-9A7D-D603CCE7DAD0}"/>
              </a:ext>
            </a:extLst>
          </p:cNvPr>
          <p:cNvSpPr>
            <a:spLocks noGrp="1"/>
          </p:cNvSpPr>
          <p:nvPr>
            <p:ph type="title"/>
          </p:nvPr>
        </p:nvSpPr>
        <p:spPr>
          <a:xfrm>
            <a:off x="838200" y="365125"/>
            <a:ext cx="10515600" cy="425097"/>
          </a:xfrm>
        </p:spPr>
        <p:txBody>
          <a:bodyPr>
            <a:noAutofit/>
          </a:bodyPr>
          <a:lstStyle/>
          <a:p>
            <a:r>
              <a:rPr lang="ru-RU" sz="2800" b="1" dirty="0">
                <a:solidFill>
                  <a:srgbClr val="C00000"/>
                </a:solidFill>
              </a:rPr>
              <a:t>Окончательная отделка изделия</a:t>
            </a:r>
          </a:p>
        </p:txBody>
      </p:sp>
      <p:sp>
        <p:nvSpPr>
          <p:cNvPr id="3" name="Объект 2">
            <a:extLst>
              <a:ext uri="{FF2B5EF4-FFF2-40B4-BE49-F238E27FC236}">
                <a16:creationId xmlns:a16="http://schemas.microsoft.com/office/drawing/2014/main" id="{9FA27D75-95E3-4668-AA9D-3AF471DF6581}"/>
              </a:ext>
            </a:extLst>
          </p:cNvPr>
          <p:cNvSpPr>
            <a:spLocks noGrp="1"/>
          </p:cNvSpPr>
          <p:nvPr>
            <p:ph idx="1"/>
          </p:nvPr>
        </p:nvSpPr>
        <p:spPr>
          <a:xfrm>
            <a:off x="838200" y="903111"/>
            <a:ext cx="10515600" cy="5273852"/>
          </a:xfrm>
        </p:spPr>
        <p:txBody>
          <a:bodyPr>
            <a:normAutofit fontScale="70000" lnSpcReduction="20000"/>
          </a:bodyPr>
          <a:lstStyle/>
          <a:p>
            <a:r>
              <a:rPr lang="ru-RU" b="1" dirty="0"/>
              <a:t>Окончательная отделка имеет большое значение для придания швейным изделиям законченного товарного вида. К процессам окончательной отделки относятся: обметывание петель, чистка изделий, окончательная влажно-тепловая обработка, разметка и пришивание пуговиц, изготовление нитяных петель, прикрепление поясов и т. п., маркировка изделий. Постоянно повышается степень механизации и автоматизации процессов окончательной отделки верхней одежды. С целью более полного использования высокопроизводительного оборудования и улучшения условий труда работающих окончательную отделку изделий следует выделять в самостоятельный участок для обслуживания нескольких потоков или всего производства.</a:t>
            </a:r>
          </a:p>
          <a:p>
            <a:r>
              <a:rPr lang="ru-RU" b="1" dirty="0"/>
              <a:t>Основными требованиями к качеству изготовления   петель являются: расположение их перпендикулярно краю борта на равном расстоянии от него, равное расстояние между всеми петлями, ровные кромки с четким и плотным узором переплетений ниток. Закрепка петли должна располагаться параллельно краю борта, иметь длину, равную ширине двух кромок петли, иметь четкий и плотный узор переплетения ниток. Обметывание петель выполняют на спецмашинах. Петли размечают с помощью при­способлений к машинам.</a:t>
            </a:r>
          </a:p>
          <a:p>
            <a:r>
              <a:rPr lang="ru-RU" b="1" dirty="0"/>
              <a:t>Изделие очищают от следов мела, удаляют все строчки временного скрепления и талоны, обрезают оставшиеся концы ниток от машинных строчек. После этого изделие чистят ручной или механической щеткой, удаляя с его поверхности производ­ственную пыль.</a:t>
            </a:r>
          </a:p>
          <a:p>
            <a:r>
              <a:rPr lang="ru-RU" b="1" dirty="0"/>
              <a:t>В изделиях, передаваемых на участок (в цех) влажно-тепловой обработки, должны быть выполнены все технологические заготовительно-монтажные операции, качество их должно быть прове­рено контролером, о чем ставится отметка на мягкой маркировке, изделия должны быть скомплектованы в партии в соответствии с сопровождающим документом (маршрутным листом).</a:t>
            </a:r>
          </a:p>
          <a:p>
            <a:endParaRPr lang="ru-RU" dirty="0"/>
          </a:p>
        </p:txBody>
      </p:sp>
    </p:spTree>
    <p:extLst>
      <p:ext uri="{BB962C8B-B14F-4D97-AF65-F5344CB8AC3E}">
        <p14:creationId xmlns:p14="http://schemas.microsoft.com/office/powerpoint/2010/main" val="382645983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46D50A4-A5BC-4A3E-A1F3-AD92A079D165}"/>
              </a:ext>
            </a:extLst>
          </p:cNvPr>
          <p:cNvSpPr>
            <a:spLocks noGrp="1"/>
          </p:cNvSpPr>
          <p:nvPr>
            <p:ph type="title"/>
          </p:nvPr>
        </p:nvSpPr>
        <p:spPr>
          <a:xfrm>
            <a:off x="838200" y="1128889"/>
            <a:ext cx="10515600" cy="561799"/>
          </a:xfrm>
        </p:spPr>
        <p:txBody>
          <a:bodyPr>
            <a:normAutofit fontScale="90000"/>
          </a:bodyPr>
          <a:lstStyle/>
          <a:p>
            <a:endParaRPr lang="ru-RU" dirty="0"/>
          </a:p>
        </p:txBody>
      </p:sp>
      <p:pic>
        <p:nvPicPr>
          <p:cNvPr id="54274" name="Picture 2" descr="Карточка-задание Итог урока Составь правильную последовательность изготовлен...">
            <a:extLst>
              <a:ext uri="{FF2B5EF4-FFF2-40B4-BE49-F238E27FC236}">
                <a16:creationId xmlns:a16="http://schemas.microsoft.com/office/drawing/2014/main" id="{E0B6815E-6BAC-432C-995B-D908E02002B6}"/>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06400" y="508000"/>
            <a:ext cx="11221156" cy="5668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978907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60CF961-3E0D-443A-BA46-210D36E5D2D8}"/>
              </a:ext>
            </a:extLst>
          </p:cNvPr>
          <p:cNvSpPr>
            <a:spLocks noGrp="1"/>
          </p:cNvSpPr>
          <p:nvPr>
            <p:ph type="title"/>
          </p:nvPr>
        </p:nvSpPr>
        <p:spPr>
          <a:xfrm>
            <a:off x="838200" y="365126"/>
            <a:ext cx="10515600" cy="315912"/>
          </a:xfrm>
        </p:spPr>
        <p:txBody>
          <a:bodyPr>
            <a:noAutofit/>
          </a:bodyPr>
          <a:lstStyle/>
          <a:p>
            <a:r>
              <a:rPr lang="ru-RU" sz="2800" b="1" dirty="0">
                <a:solidFill>
                  <a:srgbClr val="C00000"/>
                </a:solidFill>
              </a:rPr>
              <a:t>Окончательная отделка изделия </a:t>
            </a:r>
          </a:p>
        </p:txBody>
      </p:sp>
      <p:sp>
        <p:nvSpPr>
          <p:cNvPr id="3" name="Объект 2">
            <a:extLst>
              <a:ext uri="{FF2B5EF4-FFF2-40B4-BE49-F238E27FC236}">
                <a16:creationId xmlns:a16="http://schemas.microsoft.com/office/drawing/2014/main" id="{D2D4D3EA-F125-4762-A01D-47A67041F797}"/>
              </a:ext>
            </a:extLst>
          </p:cNvPr>
          <p:cNvSpPr>
            <a:spLocks noGrp="1"/>
          </p:cNvSpPr>
          <p:nvPr>
            <p:ph idx="1"/>
          </p:nvPr>
        </p:nvSpPr>
        <p:spPr>
          <a:xfrm>
            <a:off x="838200" y="778933"/>
            <a:ext cx="10515600" cy="5398030"/>
          </a:xfrm>
        </p:spPr>
        <p:txBody>
          <a:bodyPr>
            <a:normAutofit fontScale="62500" lnSpcReduction="20000"/>
          </a:bodyPr>
          <a:lstStyle/>
          <a:p>
            <a:r>
              <a:rPr lang="ru-RU" b="1" dirty="0"/>
              <a:t>Окончательная влажно-тепловая о б р а ­</a:t>
            </a:r>
            <a:r>
              <a:rPr lang="ru-RU" b="1" dirty="0" err="1"/>
              <a:t>ботка</a:t>
            </a:r>
            <a:r>
              <a:rPr lang="ru-RU" b="1" dirty="0"/>
              <a:t> изделий необходима для придания им законченного товарного вида. Ее выполняют на прессах, паро-воздушных мане­кенах и частично утюгами. Для качественного выполнения окончательной влажно-теп­ловой обработки применяют гладильное оборудование с систе­мами пропаривания и вакуум-отсоса. Использование технологи­ческого пара для увлажнения и прогревания пакета обтягива­ющих подушки материалов и прессуемого изделия, принудитель­ного вакуум-отсоса, а также исключение вспомогательных прие­мов, связанных с применением опрыскивателя и </a:t>
            </a:r>
            <a:r>
              <a:rPr lang="ru-RU" b="1" dirty="0" err="1"/>
              <a:t>проутюжильника</a:t>
            </a:r>
            <a:r>
              <a:rPr lang="ru-RU" b="1" dirty="0"/>
              <a:t>, повышает качество и ускоряет работу.</a:t>
            </a:r>
          </a:p>
          <a:p>
            <a:r>
              <a:rPr lang="ru-RU" b="1" dirty="0"/>
              <a:t>Вакуум-отсос используют для удаления избыточной влаги и охлаждения обрабатываемого полуфабриката, а также для укла­дывания изделия на гладильной поверхности прессовых подушек; при этом создается вакуум-прижим, который закрепляет в опре­деленном положении изделие на подушке, выявляет </a:t>
            </a:r>
            <a:r>
              <a:rPr lang="ru-RU" b="1" dirty="0" err="1"/>
              <a:t>замины</a:t>
            </a:r>
            <a:r>
              <a:rPr lang="ru-RU" b="1" dirty="0"/>
              <a:t>, неровности, положение швов, карманов и т. п. </a:t>
            </a:r>
          </a:p>
          <a:p>
            <a:r>
              <a:rPr lang="ru-RU" b="1" dirty="0"/>
              <a:t>В качестве примера рассмотрим в общих чертах окончатель­ную влажно-тепловую обработку костюмов и пальто. Сначала прессуют края бортов, лацканов, низа и шлицы. Затем прессуют перед, окаты рукавов и плечевые участки, спинку, боковые швы, заутюживают стойку воротника и пере­гибы лацканов, используя комплекты оборудования для прессо­вания этих участков. Для прессования каждого участка изделия на прессах применяют соответствующего профиля подушки. Со стороны подкладки изделие </a:t>
            </a:r>
            <a:r>
              <a:rPr lang="ru-RU" b="1" dirty="0" err="1"/>
              <a:t>приутюживают</a:t>
            </a:r>
            <a:r>
              <a:rPr lang="ru-RU" b="1" dirty="0"/>
              <a:t> электропаро­вым утюгом. Для окончательного просушивания и фиксации форм изделие должно находиться в расправленном виде и под­вешенном состоянии. Окончательная    влажно-тепловая    обработка    брюк    состоит в прессовании сгибов передних  и задних  половинок и  низа,  а затем – верхней части изделия. Прессование выполняют комплек­том оборудования, имеющим подушки прессов соответствующего профиля  для  указанных  выше участков. Прессование облегчает труд работающих, сокращает затрату времени на обработку и улучшает качество в результате одновре­менного   и   равномерного   воздействия   на   всю   обрабатываемую поверхность.  Современное оборудование  имеет  полностью  авто­матизированное управление режимами обработки (пропаривание, выдержка,   просушивание,   заданная   температура),   его   работа осуществляется   по   заданной   программе.</a:t>
            </a:r>
          </a:p>
          <a:p>
            <a:endParaRPr lang="ru-RU" dirty="0"/>
          </a:p>
        </p:txBody>
      </p:sp>
    </p:spTree>
    <p:extLst>
      <p:ext uri="{BB962C8B-B14F-4D97-AF65-F5344CB8AC3E}">
        <p14:creationId xmlns:p14="http://schemas.microsoft.com/office/powerpoint/2010/main" val="30938169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E54AB3C-E7DC-44CF-A230-5B07882FD23F}"/>
              </a:ext>
            </a:extLst>
          </p:cNvPr>
          <p:cNvSpPr>
            <a:spLocks noGrp="1"/>
          </p:cNvSpPr>
          <p:nvPr>
            <p:ph type="title"/>
          </p:nvPr>
        </p:nvSpPr>
        <p:spPr>
          <a:xfrm>
            <a:off x="838200" y="365125"/>
            <a:ext cx="10515600" cy="447675"/>
          </a:xfrm>
        </p:spPr>
        <p:txBody>
          <a:bodyPr>
            <a:noAutofit/>
          </a:bodyPr>
          <a:lstStyle/>
          <a:p>
            <a:r>
              <a:rPr lang="ru-RU" sz="2800" b="1" dirty="0">
                <a:solidFill>
                  <a:srgbClr val="C00000"/>
                </a:solidFill>
              </a:rPr>
              <a:t>Актуализация </a:t>
            </a:r>
          </a:p>
        </p:txBody>
      </p:sp>
      <p:sp>
        <p:nvSpPr>
          <p:cNvPr id="3" name="Объект 2">
            <a:extLst>
              <a:ext uri="{FF2B5EF4-FFF2-40B4-BE49-F238E27FC236}">
                <a16:creationId xmlns:a16="http://schemas.microsoft.com/office/drawing/2014/main" id="{ED71F0A7-4D58-4E27-9353-66D1021820B9}"/>
              </a:ext>
            </a:extLst>
          </p:cNvPr>
          <p:cNvSpPr>
            <a:spLocks noGrp="1"/>
          </p:cNvSpPr>
          <p:nvPr>
            <p:ph idx="1"/>
          </p:nvPr>
        </p:nvSpPr>
        <p:spPr>
          <a:xfrm>
            <a:off x="838200" y="970844"/>
            <a:ext cx="10515600" cy="5206119"/>
          </a:xfrm>
        </p:spPr>
        <p:txBody>
          <a:bodyPr>
            <a:normAutofit fontScale="77500" lnSpcReduction="20000"/>
          </a:bodyPr>
          <a:lstStyle/>
          <a:p>
            <a:r>
              <a:rPr lang="ru-RU" b="1" dirty="0"/>
              <a:t>Взаимосвязанность операций определяет структуру процесса изготовления изделия. Порядок выполнения операций должен строго соблюдаться, иначе не будет получено готовое изделие. В обработке различных видов изделий имеется много общего. </a:t>
            </a:r>
          </a:p>
          <a:p>
            <a:r>
              <a:rPr lang="ru-RU" b="1" dirty="0"/>
              <a:t>Технологическая последовательность обработки и сборки отдельных деталей и узлов для одежды различных видов и из различных материалов имеет много общего. В зависимости от модели и вида изделий технологическая последовательность обработки и сборки узлов может меняться. В современных методах обработки узлов одежды преобладают менее производительные последовательные способы выполнения операций, значительна доля ручного труда. Все это обусловливает высокую трудоемкость обработки узлов, затрудняет комплексную механизацию и автоматизацию технологических процессов.</a:t>
            </a:r>
          </a:p>
          <a:p>
            <a:r>
              <a:rPr lang="ru-RU" b="1" dirty="0"/>
              <a:t>В связи с этим, основными направлениями совершенствования технологических процессов изготовления одежды являются: ‒ унификация методов обработки и сборки изделий на основе максимального использования механизированных операций и клеевых материалов; ‒ внедрение мало операционной, одно процессной технологии, при которой обработка и сборка одного или нескольких узлов изделия осуществляется за один технологический переход; ‒ внедрение оборудования полуавтоматического и автоматического действия и широкого ассортимента средств малой механизации. Таким образом, с позиций данных направлений и будут рассмотрены методы обработки и сборки различных узлов швейных изделий.</a:t>
            </a:r>
          </a:p>
          <a:p>
            <a:endParaRPr lang="ru-RU" dirty="0"/>
          </a:p>
        </p:txBody>
      </p:sp>
    </p:spTree>
    <p:extLst>
      <p:ext uri="{BB962C8B-B14F-4D97-AF65-F5344CB8AC3E}">
        <p14:creationId xmlns:p14="http://schemas.microsoft.com/office/powerpoint/2010/main" val="124702845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F033F21-3149-482E-A055-3B8BE86FD16A}"/>
              </a:ext>
            </a:extLst>
          </p:cNvPr>
          <p:cNvSpPr>
            <a:spLocks noGrp="1"/>
          </p:cNvSpPr>
          <p:nvPr>
            <p:ph type="title"/>
          </p:nvPr>
        </p:nvSpPr>
        <p:spPr>
          <a:xfrm>
            <a:off x="838200" y="365126"/>
            <a:ext cx="10515600" cy="315912"/>
          </a:xfrm>
        </p:spPr>
        <p:txBody>
          <a:bodyPr>
            <a:noAutofit/>
          </a:bodyPr>
          <a:lstStyle/>
          <a:p>
            <a:r>
              <a:rPr lang="ru-RU" sz="2800" b="1" dirty="0">
                <a:solidFill>
                  <a:srgbClr val="C00000"/>
                </a:solidFill>
              </a:rPr>
              <a:t>Окончательная отделка изделия </a:t>
            </a:r>
          </a:p>
        </p:txBody>
      </p:sp>
      <p:sp>
        <p:nvSpPr>
          <p:cNvPr id="3" name="Объект 2">
            <a:extLst>
              <a:ext uri="{FF2B5EF4-FFF2-40B4-BE49-F238E27FC236}">
                <a16:creationId xmlns:a16="http://schemas.microsoft.com/office/drawing/2014/main" id="{457D413B-620D-434B-9C43-749E56F2D926}"/>
              </a:ext>
            </a:extLst>
          </p:cNvPr>
          <p:cNvSpPr>
            <a:spLocks noGrp="1"/>
          </p:cNvSpPr>
          <p:nvPr>
            <p:ph idx="1"/>
          </p:nvPr>
        </p:nvSpPr>
        <p:spPr>
          <a:xfrm>
            <a:off x="838200" y="835378"/>
            <a:ext cx="10515600" cy="5341585"/>
          </a:xfrm>
        </p:spPr>
        <p:txBody>
          <a:bodyPr>
            <a:normAutofit/>
          </a:bodyPr>
          <a:lstStyle/>
          <a:p>
            <a:r>
              <a:rPr lang="ru-RU" b="1" dirty="0"/>
              <a:t>Пуговицы к изделиям пришивают после окончательной влажно-тепловой обработки, если они мешают выполнить прес­сование. Во всех остальных случаях их пришивают до оконча­тельной влажно-тепловой обработки.</a:t>
            </a:r>
          </a:p>
          <a:p>
            <a:r>
              <a:rPr lang="ru-RU" b="1" dirty="0"/>
              <a:t>Расположение пуговиц в изделии зависит от модели. Пуговицы для застежки на изделии размечают в соответствии с расположе­нием  петель,   а  отделочные – по  лекалам. В зависимости от назначения и расположения  пуговиц, вида изделия,   свойств   основного   материала   пуговицы   могут   быть пришиты  вплотную,   на  стойке,  с  </a:t>
            </a:r>
            <a:r>
              <a:rPr lang="ru-RU" b="1" dirty="0" err="1"/>
              <a:t>подпуговицей</a:t>
            </a:r>
            <a:r>
              <a:rPr lang="ru-RU" b="1" dirty="0"/>
              <a:t>, насквозь или </a:t>
            </a:r>
            <a:r>
              <a:rPr lang="ru-RU" b="1" dirty="0" err="1"/>
              <a:t>впотайную</a:t>
            </a:r>
            <a:r>
              <a:rPr lang="ru-RU" b="1" dirty="0"/>
              <a:t>;   во    всех   случаях    они    должны    быть     пришиты прочно.   Стежки   для   пришивания   пуговиц   и   обвивки  стойки не должны стягивать материал  изделия.  Пуговицы   пришивают на машине  или   вручную   в   зависимости   от вида   их располо­жения.  Металлические   петли   и    крючки   для застежки пришивают   на   полуавтомате.   Нитяные  петли  для   крючков  юбок выполняют вручную.</a:t>
            </a:r>
          </a:p>
          <a:p>
            <a:endParaRPr lang="ru-RU" dirty="0"/>
          </a:p>
        </p:txBody>
      </p:sp>
    </p:spTree>
    <p:extLst>
      <p:ext uri="{BB962C8B-B14F-4D97-AF65-F5344CB8AC3E}">
        <p14:creationId xmlns:p14="http://schemas.microsoft.com/office/powerpoint/2010/main" val="181139744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15C1F67-C7E3-4D61-B64D-16CB18BE2D09}"/>
              </a:ext>
            </a:extLst>
          </p:cNvPr>
          <p:cNvSpPr>
            <a:spLocks noGrp="1"/>
          </p:cNvSpPr>
          <p:nvPr>
            <p:ph type="title"/>
          </p:nvPr>
        </p:nvSpPr>
        <p:spPr>
          <a:xfrm>
            <a:off x="838200" y="1140178"/>
            <a:ext cx="10515600" cy="550510"/>
          </a:xfrm>
        </p:spPr>
        <p:txBody>
          <a:bodyPr>
            <a:normAutofit fontScale="90000"/>
          </a:bodyPr>
          <a:lstStyle/>
          <a:p>
            <a:endParaRPr lang="ru-RU" dirty="0"/>
          </a:p>
        </p:txBody>
      </p:sp>
      <p:pic>
        <p:nvPicPr>
          <p:cNvPr id="64514" name="Picture 2" descr="Работа в парах Отгадай кроссворд Закончите фразу: Для пошива нижней и ночной...">
            <a:extLst>
              <a:ext uri="{FF2B5EF4-FFF2-40B4-BE49-F238E27FC236}">
                <a16:creationId xmlns:a16="http://schemas.microsoft.com/office/drawing/2014/main" id="{E89C85F9-FEE5-43C5-8339-9D371F2750F4}"/>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87022" y="654756"/>
            <a:ext cx="11176000" cy="55222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154655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CCD7546-A33B-473E-9B38-AE7731A89BC2}"/>
              </a:ext>
            </a:extLst>
          </p:cNvPr>
          <p:cNvSpPr>
            <a:spLocks noGrp="1"/>
          </p:cNvSpPr>
          <p:nvPr>
            <p:ph type="title"/>
          </p:nvPr>
        </p:nvSpPr>
        <p:spPr>
          <a:xfrm>
            <a:off x="838200" y="365126"/>
            <a:ext cx="10515600" cy="315912"/>
          </a:xfrm>
        </p:spPr>
        <p:txBody>
          <a:bodyPr>
            <a:noAutofit/>
          </a:bodyPr>
          <a:lstStyle/>
          <a:p>
            <a:r>
              <a:rPr lang="ru-RU" sz="2800" b="1" dirty="0">
                <a:solidFill>
                  <a:srgbClr val="C00000"/>
                </a:solidFill>
              </a:rPr>
              <a:t>Окончательная отделка изделия</a:t>
            </a:r>
          </a:p>
        </p:txBody>
      </p:sp>
      <p:sp>
        <p:nvSpPr>
          <p:cNvPr id="3" name="Объект 2">
            <a:extLst>
              <a:ext uri="{FF2B5EF4-FFF2-40B4-BE49-F238E27FC236}">
                <a16:creationId xmlns:a16="http://schemas.microsoft.com/office/drawing/2014/main" id="{3F9EF4A2-B13D-43E8-972E-102395A66578}"/>
              </a:ext>
            </a:extLst>
          </p:cNvPr>
          <p:cNvSpPr>
            <a:spLocks noGrp="1"/>
          </p:cNvSpPr>
          <p:nvPr>
            <p:ph idx="1"/>
          </p:nvPr>
        </p:nvSpPr>
        <p:spPr>
          <a:xfrm>
            <a:off x="838200" y="857956"/>
            <a:ext cx="10515600" cy="5319007"/>
          </a:xfrm>
        </p:spPr>
        <p:txBody>
          <a:bodyPr>
            <a:normAutofit fontScale="85000" lnSpcReduction="20000"/>
          </a:bodyPr>
          <a:lstStyle/>
          <a:p>
            <a:r>
              <a:rPr lang="ru-RU" b="1" dirty="0"/>
              <a:t>Маркировка готового изделия должна дать покупателю все необходимые сведения: наименование предприятия-изготови­теля и изображение его товарного знака, наименование изделия и его принадлежность, номер модели, размеры фигуры, для кото­рой оно предназначено, артикул изделия или его прейскурантный номер, артикул основного материала, сорт, наименование и стоимость надбавки за отделку, розничную цену изделия, дату выпуска и номер контролера готового изделия. Все эти данные помещают на товарном ярлыке из картона, который навешивают за вторую петлю полочки, за вешалку или внизу левого рукава. Кроме товарного ярлыка в процессе изготовления изделия его маркируют  лентой   с   изображением  товарного  знака,   которую настрачивают  на  подкладку спинки посередине горловины  или вкладывают в шов соединения подкладки с левым </a:t>
            </a:r>
            <a:r>
              <a:rPr lang="ru-RU" b="1" dirty="0" err="1"/>
              <a:t>подбортом</a:t>
            </a:r>
            <a:r>
              <a:rPr lang="ru-RU" b="1" dirty="0"/>
              <a:t> на уровне линии талии или настрачивают на подзор левого внутреннего кармана. На этой ленте указано наименование сырья и его волокнистый состав, изображены символы по уходу за изделием в соответствии с требованиями государственных   стандартов. Символы   по   уходу   содержат   условия   стирки,   просушивания глаженья и химической чистки. Кроме этих видов маркировки в левый боковой шов подкладки или в шов подкладки кармана вкладывают при стачивании кон­трольную ленту, на которой указаны розничная цена и </a:t>
            </a:r>
            <a:r>
              <a:rPr lang="ru-RU" b="1" dirty="0" err="1"/>
              <a:t>размеры.Готовые</a:t>
            </a:r>
            <a:r>
              <a:rPr lang="ru-RU" b="1" dirty="0"/>
              <a:t> замаркированные изделия подают на технический кон­троль, после которого изделия комплектуют в соответствии с внутрифабричными документами (маршрутными листами) и отпра­вляют на склад готовой продукции. </a:t>
            </a:r>
          </a:p>
          <a:p>
            <a:endParaRPr lang="ru-RU" dirty="0"/>
          </a:p>
        </p:txBody>
      </p:sp>
    </p:spTree>
    <p:extLst>
      <p:ext uri="{BB962C8B-B14F-4D97-AF65-F5344CB8AC3E}">
        <p14:creationId xmlns:p14="http://schemas.microsoft.com/office/powerpoint/2010/main" val="2787053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53CD9C5-7E13-4765-940F-647674B6F356}"/>
              </a:ext>
            </a:extLst>
          </p:cNvPr>
          <p:cNvSpPr>
            <a:spLocks noGrp="1"/>
          </p:cNvSpPr>
          <p:nvPr>
            <p:ph type="title"/>
          </p:nvPr>
        </p:nvSpPr>
        <p:spPr>
          <a:xfrm>
            <a:off x="838200" y="365125"/>
            <a:ext cx="10515600" cy="402519"/>
          </a:xfrm>
        </p:spPr>
        <p:txBody>
          <a:bodyPr>
            <a:noAutofit/>
          </a:bodyPr>
          <a:lstStyle/>
          <a:p>
            <a:r>
              <a:rPr lang="ru-RU" sz="2800" b="1" dirty="0">
                <a:solidFill>
                  <a:srgbClr val="C00000"/>
                </a:solidFill>
              </a:rPr>
              <a:t>Практическая деятельность</a:t>
            </a:r>
          </a:p>
        </p:txBody>
      </p:sp>
      <p:sp>
        <p:nvSpPr>
          <p:cNvPr id="3" name="Объект 2">
            <a:extLst>
              <a:ext uri="{FF2B5EF4-FFF2-40B4-BE49-F238E27FC236}">
                <a16:creationId xmlns:a16="http://schemas.microsoft.com/office/drawing/2014/main" id="{94271885-C421-44D6-8A9C-10809D826FD4}"/>
              </a:ext>
            </a:extLst>
          </p:cNvPr>
          <p:cNvSpPr>
            <a:spLocks noGrp="1"/>
          </p:cNvSpPr>
          <p:nvPr>
            <p:ph idx="1"/>
          </p:nvPr>
        </p:nvSpPr>
        <p:spPr>
          <a:xfrm>
            <a:off x="838200" y="925688"/>
            <a:ext cx="10515600" cy="5779911"/>
          </a:xfrm>
        </p:spPr>
        <p:txBody>
          <a:bodyPr>
            <a:normAutofit/>
          </a:bodyPr>
          <a:lstStyle/>
          <a:p>
            <a:r>
              <a:rPr lang="ru-RU" sz="1400" b="1" dirty="0">
                <a:solidFill>
                  <a:srgbClr val="002060"/>
                </a:solidFill>
              </a:rPr>
              <a:t>Практическая работа №</a:t>
            </a:r>
            <a:r>
              <a:rPr lang="ru-RU" sz="1400" dirty="0"/>
              <a:t>: </a:t>
            </a:r>
            <a:r>
              <a:rPr lang="ru-RU" sz="1400" b="1" dirty="0">
                <a:solidFill>
                  <a:srgbClr val="7030A0"/>
                </a:solidFill>
              </a:rPr>
              <a:t>Обработка вытачек</a:t>
            </a:r>
          </a:p>
          <a:p>
            <a:r>
              <a:rPr lang="ru-RU" sz="1400" b="1" i="1" dirty="0">
                <a:solidFill>
                  <a:srgbClr val="002060"/>
                </a:solidFill>
              </a:rPr>
              <a:t>Инструменты и принадлежности</a:t>
            </a:r>
            <a:r>
              <a:rPr lang="ru-RU" sz="1400" b="1" i="1" dirty="0"/>
              <a:t>:</a:t>
            </a:r>
            <a:r>
              <a:rPr lang="ru-RU" sz="1400" i="1" dirty="0"/>
              <a:t> </a:t>
            </a:r>
            <a:r>
              <a:rPr lang="ru-RU" sz="1400" b="1" i="1" dirty="0"/>
              <a:t>рабочая коробка, крой, изделие, утюг.</a:t>
            </a:r>
            <a:endParaRPr lang="ru-RU" sz="1400" b="1" dirty="0"/>
          </a:p>
          <a:p>
            <a:r>
              <a:rPr lang="ru-RU" sz="1400" b="1" dirty="0"/>
              <a:t>Обработка вытачек</a:t>
            </a:r>
          </a:p>
          <a:p>
            <a:r>
              <a:rPr lang="ru-RU" sz="1400" b="1" i="1" dirty="0">
                <a:solidFill>
                  <a:srgbClr val="002060"/>
                </a:solidFill>
              </a:rPr>
              <a:t>Последовательность выполнения работы</a:t>
            </a:r>
          </a:p>
          <a:p>
            <a:r>
              <a:rPr lang="ru-RU" sz="1400" b="1" dirty="0"/>
              <a:t>1. В изделии, отрезном по линии талии, стачать вытачки по линии талии на спинке и полочке, начиная от линии талии и сводя к концу строчку на нет, концы вытачек закрепить двойной строчкой (на рисунке ниже положение — а).</a:t>
            </a:r>
          </a:p>
          <a:p>
            <a:r>
              <a:rPr lang="ru-RU" sz="1400" b="1" dirty="0"/>
              <a:t>2. </a:t>
            </a:r>
            <a:r>
              <a:rPr lang="ru-RU" sz="1400" b="1" dirty="0" err="1"/>
              <a:t>Приутюжить</a:t>
            </a:r>
            <a:r>
              <a:rPr lang="ru-RU" sz="1400" b="1" dirty="0"/>
              <a:t> вытачки с обеих сторон, а затем заутюжить в сторону середины изделия, </a:t>
            </a:r>
            <a:r>
              <a:rPr lang="ru-RU" sz="1400" b="1" dirty="0" err="1"/>
              <a:t>сутюживая</a:t>
            </a:r>
            <a:r>
              <a:rPr lang="ru-RU" sz="1400" b="1" dirty="0"/>
              <a:t> слабину в концах (на рисунке ниже положение — б).</a:t>
            </a:r>
          </a:p>
          <a:p>
            <a:r>
              <a:rPr lang="ru-RU" sz="1400" b="1" i="1" dirty="0">
                <a:solidFill>
                  <a:srgbClr val="002060"/>
                </a:solidFill>
              </a:rPr>
              <a:t>Примечание</a:t>
            </a:r>
            <a:r>
              <a:rPr lang="ru-RU" sz="1400" b="1" i="1" dirty="0"/>
              <a:t>: Аналогичным образом обрабатываются вытачки на юбке в изделии, отрезном по линии талии.</a:t>
            </a:r>
          </a:p>
          <a:p>
            <a:r>
              <a:rPr lang="ru-RU" sz="1400" b="1" dirty="0"/>
              <a:t>3. В цельнокроеном изделии вытачки по линии талии стачать, начиная от одного из концов, заутюжить в сторону середины изделия (на рисунке ниже положение — в).</a:t>
            </a:r>
          </a:p>
          <a:p>
            <a:endParaRPr lang="ru-RU" sz="1400" b="1" dirty="0"/>
          </a:p>
          <a:p>
            <a:endParaRPr lang="ru-RU" dirty="0"/>
          </a:p>
          <a:p>
            <a:endParaRPr lang="ru-RU" dirty="0"/>
          </a:p>
          <a:p>
            <a:endParaRPr lang="ru-RU" sz="1800" i="1" dirty="0"/>
          </a:p>
          <a:p>
            <a:endParaRPr lang="ru-RU" dirty="0"/>
          </a:p>
        </p:txBody>
      </p:sp>
      <p:pic>
        <p:nvPicPr>
          <p:cNvPr id="4" name="Picture 2" descr="Обработка вытачек">
            <a:extLst>
              <a:ext uri="{FF2B5EF4-FFF2-40B4-BE49-F238E27FC236}">
                <a16:creationId xmlns:a16="http://schemas.microsoft.com/office/drawing/2014/main" id="{445A6D9B-285C-4D4E-8436-B145ED156E0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5305778"/>
            <a:ext cx="4786488" cy="11870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994878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FA552A3-16B3-4E1E-A8DC-787F5C2F1637}"/>
              </a:ext>
            </a:extLst>
          </p:cNvPr>
          <p:cNvSpPr>
            <a:spLocks noGrp="1"/>
          </p:cNvSpPr>
          <p:nvPr>
            <p:ph type="title"/>
          </p:nvPr>
        </p:nvSpPr>
        <p:spPr>
          <a:xfrm>
            <a:off x="361244" y="365126"/>
            <a:ext cx="11446934" cy="315912"/>
          </a:xfrm>
        </p:spPr>
        <p:txBody>
          <a:bodyPr>
            <a:normAutofit fontScale="90000"/>
          </a:bodyPr>
          <a:lstStyle/>
          <a:p>
            <a:r>
              <a:rPr lang="ru-RU" dirty="0"/>
              <a:t> </a:t>
            </a:r>
            <a:r>
              <a:rPr lang="ru-RU" sz="3100" dirty="0">
                <a:solidFill>
                  <a:srgbClr val="C00000"/>
                </a:solidFill>
              </a:rPr>
              <a:t>Практическая деятельность (продолжение)</a:t>
            </a:r>
          </a:p>
        </p:txBody>
      </p:sp>
      <p:sp>
        <p:nvSpPr>
          <p:cNvPr id="3" name="Объект 2">
            <a:extLst>
              <a:ext uri="{FF2B5EF4-FFF2-40B4-BE49-F238E27FC236}">
                <a16:creationId xmlns:a16="http://schemas.microsoft.com/office/drawing/2014/main" id="{5D0D95D1-4565-4C66-84A7-CD807D05EF1C}"/>
              </a:ext>
            </a:extLst>
          </p:cNvPr>
          <p:cNvSpPr>
            <a:spLocks noGrp="1"/>
          </p:cNvSpPr>
          <p:nvPr>
            <p:ph idx="1"/>
          </p:nvPr>
        </p:nvSpPr>
        <p:spPr>
          <a:xfrm>
            <a:off x="361244" y="857956"/>
            <a:ext cx="11446934" cy="5634918"/>
          </a:xfrm>
        </p:spPr>
        <p:txBody>
          <a:bodyPr>
            <a:normAutofit fontScale="92500" lnSpcReduction="10000"/>
          </a:bodyPr>
          <a:lstStyle/>
          <a:p>
            <a:r>
              <a:rPr lang="ru-RU" sz="1600" b="1" dirty="0"/>
              <a:t>4. Обработку плечевых и нагрудных вытачек:</a:t>
            </a:r>
          </a:p>
          <a:p>
            <a:r>
              <a:rPr lang="ru-RU" sz="1600" b="1" dirty="0"/>
              <a:t>Смотрите </a:t>
            </a:r>
            <a:r>
              <a:rPr lang="ru-RU" sz="1600" dirty="0"/>
              <a:t>– </a:t>
            </a:r>
            <a:r>
              <a:rPr lang="ru-RU" sz="1600" i="1" dirty="0">
                <a:hlinkClick r:id="rId2"/>
              </a:rPr>
              <a:t>Обработка вытачек</a:t>
            </a:r>
            <a:endParaRPr lang="ru-RU" sz="1600" i="1" dirty="0"/>
          </a:p>
          <a:p>
            <a:endParaRPr lang="ru-RU" sz="1600" i="1" dirty="0"/>
          </a:p>
          <a:p>
            <a:endParaRPr lang="ru-RU" sz="1600" i="1" dirty="0"/>
          </a:p>
          <a:p>
            <a:endParaRPr lang="ru-RU" sz="1600" dirty="0"/>
          </a:p>
          <a:p>
            <a:r>
              <a:rPr lang="ru-RU" sz="1600" b="1" dirty="0"/>
              <a:t>1. Стачать плечевые вытачки, начиная от плечевого среза к концу. </a:t>
            </a:r>
            <a:r>
              <a:rPr lang="ru-RU" sz="1600" b="1" dirty="0" err="1"/>
              <a:t>Приутюжить</a:t>
            </a:r>
            <a:r>
              <a:rPr lang="ru-RU" sz="1600" b="1" dirty="0"/>
              <a:t> плечевые вытачки с обеих сторон.</a:t>
            </a:r>
          </a:p>
          <a:p>
            <a:r>
              <a:rPr lang="ru-RU" sz="1600" b="1" dirty="0"/>
              <a:t>2. Заутюжить плечевые вытачки к центру спины, </a:t>
            </a:r>
            <a:r>
              <a:rPr lang="ru-RU" sz="1600" b="1" dirty="0" err="1"/>
              <a:t>сутюживая</a:t>
            </a:r>
            <a:r>
              <a:rPr lang="ru-RU" sz="1600" b="1" dirty="0"/>
              <a:t> слабину в конце вытачек через слегка увлажненный </a:t>
            </a:r>
            <a:r>
              <a:rPr lang="ru-RU" sz="1600" b="1" dirty="0" err="1"/>
              <a:t>проутюжильник</a:t>
            </a:r>
            <a:r>
              <a:rPr lang="ru-RU" sz="1600" b="1" dirty="0"/>
              <a:t>.</a:t>
            </a:r>
          </a:p>
          <a:p>
            <a:r>
              <a:rPr lang="ru-RU" sz="1600" b="1" i="1" dirty="0">
                <a:solidFill>
                  <a:srgbClr val="002060"/>
                </a:solidFill>
              </a:rPr>
              <a:t>Примечание</a:t>
            </a:r>
            <a:r>
              <a:rPr lang="ru-RU" sz="1600" b="1" i="1" dirty="0"/>
              <a:t>:</a:t>
            </a:r>
            <a:r>
              <a:rPr lang="ru-RU" sz="1600" i="1" dirty="0"/>
              <a:t> </a:t>
            </a:r>
            <a:r>
              <a:rPr lang="ru-RU" sz="1600" b="1" i="1" dirty="0"/>
              <a:t>Аналогично обрабатывают нагрудные . вытачки. Их заутюживают в сторону низа изделия.</a:t>
            </a:r>
          </a:p>
          <a:p>
            <a:r>
              <a:rPr lang="ru-RU" sz="1600" b="1" i="1" dirty="0">
                <a:solidFill>
                  <a:srgbClr val="002060"/>
                </a:solidFill>
              </a:rPr>
              <a:t>Вытачки-складки</a:t>
            </a:r>
          </a:p>
          <a:p>
            <a:r>
              <a:rPr lang="ru-RU" sz="1600" b="1" i="1" dirty="0">
                <a:solidFill>
                  <a:srgbClr val="002060"/>
                </a:solidFill>
              </a:rPr>
              <a:t>Примечание:</a:t>
            </a:r>
            <a:r>
              <a:rPr lang="ru-RU" sz="1600" b="1" i="1" dirty="0"/>
              <a:t> Если вытачка складка встречная, то ее необходимо разутюжить (б).</a:t>
            </a:r>
            <a:endParaRPr lang="ru-RU" sz="1600" b="1" dirty="0"/>
          </a:p>
          <a:p>
            <a:r>
              <a:rPr lang="ru-RU" sz="1600" b="1" dirty="0">
                <a:solidFill>
                  <a:srgbClr val="002060"/>
                </a:solidFill>
              </a:rPr>
              <a:t>Самоконтроль </a:t>
            </a:r>
          </a:p>
          <a:p>
            <a:r>
              <a:rPr lang="ru-RU" sz="1600" b="1" dirty="0">
                <a:solidFill>
                  <a:srgbClr val="002060"/>
                </a:solidFill>
              </a:rPr>
              <a:t>Проверить</a:t>
            </a:r>
            <a:r>
              <a:rPr lang="ru-RU" sz="1600" dirty="0"/>
              <a:t>:</a:t>
            </a:r>
          </a:p>
          <a:p>
            <a:r>
              <a:rPr lang="ru-RU" sz="1600" b="1" i="1" dirty="0"/>
              <a:t>1. ровность вытачек, их длину и ширину; </a:t>
            </a:r>
          </a:p>
          <a:p>
            <a:r>
              <a:rPr lang="ru-RU" sz="1600" b="1" i="1" dirty="0"/>
              <a:t>2. правильность их заутюживания.</a:t>
            </a:r>
            <a:endParaRPr lang="ru-RU" sz="1600" b="1" dirty="0"/>
          </a:p>
          <a:p>
            <a:endParaRPr lang="ru-RU" dirty="0"/>
          </a:p>
        </p:txBody>
      </p:sp>
      <p:pic>
        <p:nvPicPr>
          <p:cNvPr id="4" name="Picture 4" descr="Обработка вытачек">
            <a:extLst>
              <a:ext uri="{FF2B5EF4-FFF2-40B4-BE49-F238E27FC236}">
                <a16:creationId xmlns:a16="http://schemas.microsoft.com/office/drawing/2014/main" id="{C41BF863-C94E-4E38-83E1-AA385E2D05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97651" y="1007532"/>
            <a:ext cx="2975326" cy="143086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Вытачки-складки">
            <a:extLst>
              <a:ext uri="{FF2B5EF4-FFF2-40B4-BE49-F238E27FC236}">
                <a16:creationId xmlns:a16="http://schemas.microsoft.com/office/drawing/2014/main" id="{C9F37B63-32A7-4D76-B962-CB0D8D590B9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89358" y="5102578"/>
            <a:ext cx="3167238" cy="12135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93491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E8F77C6-28CE-4F2C-8225-29C2E262ECFE}"/>
              </a:ext>
            </a:extLst>
          </p:cNvPr>
          <p:cNvSpPr>
            <a:spLocks noGrp="1"/>
          </p:cNvSpPr>
          <p:nvPr>
            <p:ph type="title"/>
          </p:nvPr>
        </p:nvSpPr>
        <p:spPr>
          <a:xfrm>
            <a:off x="838200" y="365126"/>
            <a:ext cx="10515600" cy="458964"/>
          </a:xfrm>
        </p:spPr>
        <p:txBody>
          <a:bodyPr>
            <a:normAutofit fontScale="90000"/>
          </a:bodyPr>
          <a:lstStyle/>
          <a:p>
            <a:r>
              <a:rPr lang="ru-RU" sz="2800" b="1" dirty="0">
                <a:solidFill>
                  <a:srgbClr val="C00000"/>
                </a:solidFill>
              </a:rPr>
              <a:t>Практическая деятельность </a:t>
            </a:r>
          </a:p>
        </p:txBody>
      </p:sp>
      <p:sp>
        <p:nvSpPr>
          <p:cNvPr id="3" name="Объект 2">
            <a:extLst>
              <a:ext uri="{FF2B5EF4-FFF2-40B4-BE49-F238E27FC236}">
                <a16:creationId xmlns:a16="http://schemas.microsoft.com/office/drawing/2014/main" id="{4C07FAF6-2878-42EB-9B2C-A3AF865AA8BD}"/>
              </a:ext>
            </a:extLst>
          </p:cNvPr>
          <p:cNvSpPr>
            <a:spLocks noGrp="1"/>
          </p:cNvSpPr>
          <p:nvPr>
            <p:ph idx="1"/>
          </p:nvPr>
        </p:nvSpPr>
        <p:spPr>
          <a:xfrm>
            <a:off x="417689" y="824090"/>
            <a:ext cx="11480799" cy="5847643"/>
          </a:xfrm>
        </p:spPr>
        <p:txBody>
          <a:bodyPr>
            <a:normAutofit fontScale="77500" lnSpcReduction="20000"/>
          </a:bodyPr>
          <a:lstStyle/>
          <a:p>
            <a:r>
              <a:rPr lang="ru-RU" sz="1600" b="1" dirty="0">
                <a:solidFill>
                  <a:srgbClr val="002060"/>
                </a:solidFill>
              </a:rPr>
              <a:t>Практическая работа №: </a:t>
            </a:r>
            <a:r>
              <a:rPr lang="ru-RU" sz="1600" b="1" dirty="0">
                <a:solidFill>
                  <a:srgbClr val="7030A0"/>
                </a:solidFill>
              </a:rPr>
              <a:t>Обработка боковых и плечевых срезов</a:t>
            </a:r>
          </a:p>
          <a:p>
            <a:r>
              <a:rPr lang="ru-RU" sz="1600" b="1" i="1" dirty="0">
                <a:solidFill>
                  <a:srgbClr val="002060"/>
                </a:solidFill>
              </a:rPr>
              <a:t>Инструменты и принадлежности</a:t>
            </a:r>
            <a:r>
              <a:rPr lang="ru-RU" sz="1600" b="1" i="1" dirty="0"/>
              <a:t>: рабочая коробка, детали кроя.</a:t>
            </a:r>
            <a:endParaRPr lang="ru-RU" sz="1600" b="1" dirty="0"/>
          </a:p>
          <a:p>
            <a:r>
              <a:rPr lang="ru-RU" sz="1600" b="1" i="1" dirty="0">
                <a:solidFill>
                  <a:srgbClr val="002060"/>
                </a:solidFill>
              </a:rPr>
              <a:t>Последовательность выполнения работы:</a:t>
            </a:r>
          </a:p>
          <a:p>
            <a:r>
              <a:rPr lang="ru-RU" sz="1600" b="1" dirty="0">
                <a:solidFill>
                  <a:srgbClr val="002060"/>
                </a:solidFill>
              </a:rPr>
              <a:t>Обработка боковых срезов</a:t>
            </a:r>
          </a:p>
          <a:p>
            <a:r>
              <a:rPr lang="ru-RU" sz="1600" b="1" dirty="0"/>
              <a:t>1.</a:t>
            </a:r>
            <a:r>
              <a:rPr lang="en-US" sz="1600" b="1" dirty="0"/>
              <a:t> </a:t>
            </a:r>
            <a:r>
              <a:rPr lang="ru-RU" sz="1600" b="1" dirty="0"/>
              <a:t>Стачать боковые срезы со стороны переда, слегка оттянув сгиб ткани у вытачки.</a:t>
            </a:r>
          </a:p>
          <a:p>
            <a:r>
              <a:rPr lang="ru-RU" sz="1600" b="1" dirty="0"/>
              <a:t>2. Разутюжить швы стачивания, обметать на машине швом зигзаг или косыми обметочными стежками вручную.</a:t>
            </a:r>
          </a:p>
          <a:p>
            <a:r>
              <a:rPr lang="ru-RU" sz="1600" b="1" i="1" dirty="0">
                <a:solidFill>
                  <a:srgbClr val="002060"/>
                </a:solidFill>
              </a:rPr>
              <a:t>Примечание:</a:t>
            </a:r>
            <a:r>
              <a:rPr lang="ru-RU" sz="1600" b="1" i="1" dirty="0"/>
              <a:t> </a:t>
            </a:r>
            <a:r>
              <a:rPr lang="ru-RU" sz="1600" b="1" dirty="0"/>
              <a:t>На тонких тканях боковые срезы могут быть выполнены </a:t>
            </a:r>
            <a:r>
              <a:rPr lang="ru-RU" sz="1600" b="1" dirty="0" err="1"/>
              <a:t>взаутюжку</a:t>
            </a:r>
            <a:r>
              <a:rPr lang="ru-RU" sz="1600" b="1" dirty="0"/>
              <a:t>. В этом случае стачанные срезы заутюживают в сторону переда, а затем обметывают сразу два среза. </a:t>
            </a:r>
          </a:p>
          <a:p>
            <a:endParaRPr lang="ru-RU" sz="1600" b="1" dirty="0"/>
          </a:p>
          <a:p>
            <a:endParaRPr lang="ru-RU" sz="1600" i="1" dirty="0"/>
          </a:p>
          <a:p>
            <a:r>
              <a:rPr lang="ru-RU" sz="1600" b="1" dirty="0">
                <a:solidFill>
                  <a:srgbClr val="002060"/>
                </a:solidFill>
              </a:rPr>
              <a:t>Обработка плечевых срезов  </a:t>
            </a:r>
          </a:p>
          <a:p>
            <a:r>
              <a:rPr lang="ru-RU" sz="1600" b="1" dirty="0"/>
              <a:t>1. Стачать плечевые срезы со стороны полочки.</a:t>
            </a:r>
          </a:p>
          <a:p>
            <a:r>
              <a:rPr lang="ru-RU" sz="1600" b="1" dirty="0">
                <a:solidFill>
                  <a:srgbClr val="002060"/>
                </a:solidFill>
              </a:rPr>
              <a:t>2. Заутюжить срезы стачивания в сторону спинки, обметать их.</a:t>
            </a:r>
          </a:p>
          <a:p>
            <a:r>
              <a:rPr lang="ru-RU" sz="1600" b="1" i="1" dirty="0">
                <a:solidFill>
                  <a:srgbClr val="002060"/>
                </a:solidFill>
              </a:rPr>
              <a:t>Примечание</a:t>
            </a:r>
            <a:r>
              <a:rPr lang="ru-RU" sz="1600" b="1" i="1" dirty="0"/>
              <a:t>: </a:t>
            </a:r>
            <a:r>
              <a:rPr lang="ru-RU" sz="1600" b="1" dirty="0"/>
              <a:t>Плечевые срезы могут быть обработаны и </a:t>
            </a:r>
            <a:r>
              <a:rPr lang="ru-RU" sz="1600" b="1" dirty="0" err="1"/>
              <a:t>вразутюжку</a:t>
            </a:r>
            <a:r>
              <a:rPr lang="ru-RU" sz="1600" b="1" dirty="0"/>
              <a:t>. В этом случае последовательность  обработки их </a:t>
            </a:r>
            <a:r>
              <a:rPr lang="ru-RU" sz="1600" b="1" dirty="0">
                <a:solidFill>
                  <a:srgbClr val="002060"/>
                </a:solidFill>
              </a:rPr>
              <a:t>аналогична последовательности обработки боковых срезов. </a:t>
            </a:r>
          </a:p>
          <a:p>
            <a:r>
              <a:rPr lang="ru-RU" sz="1400" b="1" dirty="0">
                <a:solidFill>
                  <a:srgbClr val="002060"/>
                </a:solidFill>
              </a:rPr>
              <a:t>Самоконтроль: </a:t>
            </a:r>
            <a:r>
              <a:rPr lang="ru-RU" sz="1400" b="1" dirty="0"/>
              <a:t>Проверьте:</a:t>
            </a:r>
          </a:p>
          <a:p>
            <a:r>
              <a:rPr lang="ru-RU" sz="1400" b="1" dirty="0"/>
              <a:t>1. </a:t>
            </a:r>
            <a:r>
              <a:rPr lang="ru-RU" sz="1400" b="1" i="1" dirty="0"/>
              <a:t>ровно ли выполнен шов стачивания по боку и плечу; </a:t>
            </a:r>
          </a:p>
          <a:p>
            <a:r>
              <a:rPr lang="ru-RU" sz="1400" b="1" i="1" dirty="0"/>
              <a:t>2. аккуратность обметывания боковых и плечевых срезов;</a:t>
            </a:r>
          </a:p>
          <a:p>
            <a:r>
              <a:rPr lang="ru-RU" sz="1400" b="1" i="1" dirty="0"/>
              <a:t>3. </a:t>
            </a:r>
            <a:r>
              <a:rPr lang="ru-RU" sz="1500" b="1" i="1" dirty="0"/>
              <a:t>аккуратность проведения влажно-тепловой обработки боковых и плечевых срезов.</a:t>
            </a:r>
            <a:endParaRPr lang="ru-RU" sz="1500" b="1" dirty="0"/>
          </a:p>
          <a:p>
            <a:endParaRPr lang="ru-RU" sz="1500" b="1" dirty="0"/>
          </a:p>
          <a:p>
            <a:endParaRPr lang="ru-RU" sz="1400" dirty="0"/>
          </a:p>
          <a:p>
            <a:endParaRPr lang="ru-RU" sz="1400" dirty="0"/>
          </a:p>
        </p:txBody>
      </p:sp>
      <p:pic>
        <p:nvPicPr>
          <p:cNvPr id="4" name="Picture 4" descr="Обработка боковых срезов">
            <a:extLst>
              <a:ext uri="{FF2B5EF4-FFF2-40B4-BE49-F238E27FC236}">
                <a16:creationId xmlns:a16="http://schemas.microsoft.com/office/drawing/2014/main" id="{C91AF22F-640C-4B47-89B7-147089089D1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79555" y="1072444"/>
            <a:ext cx="2525889" cy="116716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Обработка плечевых срезов">
            <a:extLst>
              <a:ext uri="{FF2B5EF4-FFF2-40B4-BE49-F238E27FC236}">
                <a16:creationId xmlns:a16="http://schemas.microsoft.com/office/drawing/2014/main" id="{72AA4DDA-758E-4E4B-B16D-AACBA5B4672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23011" y="3567289"/>
            <a:ext cx="3294944" cy="10511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803811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9031017-90F7-40F3-B7CA-CD72DF4ED4FD}"/>
              </a:ext>
            </a:extLst>
          </p:cNvPr>
          <p:cNvSpPr>
            <a:spLocks noGrp="1"/>
          </p:cNvSpPr>
          <p:nvPr>
            <p:ph type="title"/>
          </p:nvPr>
        </p:nvSpPr>
        <p:spPr>
          <a:xfrm>
            <a:off x="838200" y="365126"/>
            <a:ext cx="10515600" cy="315912"/>
          </a:xfrm>
        </p:spPr>
        <p:txBody>
          <a:bodyPr>
            <a:noAutofit/>
          </a:bodyPr>
          <a:lstStyle/>
          <a:p>
            <a:r>
              <a:rPr lang="ru-RU" sz="2800" b="1" dirty="0">
                <a:solidFill>
                  <a:srgbClr val="C00000"/>
                </a:solidFill>
              </a:rPr>
              <a:t>Практическая деятельность (продолжение)</a:t>
            </a:r>
          </a:p>
        </p:txBody>
      </p:sp>
      <p:sp>
        <p:nvSpPr>
          <p:cNvPr id="9" name="Объект 8">
            <a:extLst>
              <a:ext uri="{FF2B5EF4-FFF2-40B4-BE49-F238E27FC236}">
                <a16:creationId xmlns:a16="http://schemas.microsoft.com/office/drawing/2014/main" id="{193841BD-D698-4935-B8B1-46BA9131AD92}"/>
              </a:ext>
            </a:extLst>
          </p:cNvPr>
          <p:cNvSpPr>
            <a:spLocks noGrp="1"/>
          </p:cNvSpPr>
          <p:nvPr>
            <p:ph idx="1"/>
          </p:nvPr>
        </p:nvSpPr>
        <p:spPr>
          <a:xfrm>
            <a:off x="361244" y="812800"/>
            <a:ext cx="11469512" cy="5768622"/>
          </a:xfrm>
        </p:spPr>
        <p:txBody>
          <a:bodyPr>
            <a:normAutofit fontScale="77500" lnSpcReduction="20000"/>
          </a:bodyPr>
          <a:lstStyle/>
          <a:p>
            <a:r>
              <a:rPr lang="ru-RU" sz="1500" b="1" dirty="0">
                <a:solidFill>
                  <a:srgbClr val="002060"/>
                </a:solidFill>
              </a:rPr>
              <a:t>Практическая работа №: </a:t>
            </a:r>
            <a:r>
              <a:rPr lang="ru-RU" sz="1500" dirty="0"/>
              <a:t>Обработка кокеток и соединение их с изделием</a:t>
            </a:r>
          </a:p>
          <a:p>
            <a:r>
              <a:rPr lang="ru-RU" sz="1500" b="1" i="1" dirty="0">
                <a:solidFill>
                  <a:srgbClr val="002060"/>
                </a:solidFill>
              </a:rPr>
              <a:t>Инструменты и принадлежности</a:t>
            </a:r>
            <a:r>
              <a:rPr lang="ru-RU" sz="1500" b="1" i="1" dirty="0"/>
              <a:t>:</a:t>
            </a:r>
            <a:r>
              <a:rPr lang="ru-RU" sz="1500" i="1" dirty="0"/>
              <a:t> рабочая коробка, изделие, утюг.                                            </a:t>
            </a:r>
          </a:p>
          <a:p>
            <a:r>
              <a:rPr lang="ru-RU" sz="1500" b="1" i="1" dirty="0">
                <a:solidFill>
                  <a:srgbClr val="002060"/>
                </a:solidFill>
              </a:rPr>
              <a:t>Последовательность выполнения работы</a:t>
            </a:r>
          </a:p>
          <a:p>
            <a:r>
              <a:rPr lang="ru-RU" sz="1500" b="1" dirty="0">
                <a:solidFill>
                  <a:srgbClr val="002060"/>
                </a:solidFill>
              </a:rPr>
              <a:t>Обработка кокетки стачным швом</a:t>
            </a:r>
          </a:p>
          <a:p>
            <a:r>
              <a:rPr lang="ru-RU" sz="1500" b="1" dirty="0"/>
              <a:t>1. Стачать кокетку с основной деталью, выполняя в начале и в конце строчки закрепки.</a:t>
            </a:r>
          </a:p>
          <a:p>
            <a:r>
              <a:rPr lang="ru-RU" sz="1500" b="1" dirty="0"/>
              <a:t>2. Обметать шов стачивания.</a:t>
            </a:r>
          </a:p>
          <a:p>
            <a:r>
              <a:rPr lang="ru-RU" sz="1500" b="1" dirty="0"/>
              <a:t>3. Заутюжить шов стачивания в сторону кокетки (на тонких тканях), разутюжить (на толстых тканях).</a:t>
            </a:r>
          </a:p>
          <a:p>
            <a:r>
              <a:rPr lang="ru-RU" sz="1500" b="1" i="1" dirty="0">
                <a:solidFill>
                  <a:srgbClr val="002060"/>
                </a:solidFill>
              </a:rPr>
              <a:t>Примечание:</a:t>
            </a:r>
            <a:r>
              <a:rPr lang="ru-RU" sz="1500" i="1" dirty="0"/>
              <a:t> </a:t>
            </a:r>
            <a:r>
              <a:rPr lang="ru-RU" sz="1500" b="1" dirty="0"/>
              <a:t>Если по модели по кокетке прокладывается отделочная строчка, то шов притачивания заутюживают в сторону кокетки</a:t>
            </a:r>
            <a:r>
              <a:rPr lang="ru-RU" sz="1500" i="1" dirty="0"/>
              <a:t>.</a:t>
            </a:r>
            <a:endParaRPr lang="ru-RU" sz="1500" dirty="0"/>
          </a:p>
          <a:p>
            <a:r>
              <a:rPr lang="ru-RU" sz="1500" b="1" dirty="0">
                <a:solidFill>
                  <a:srgbClr val="002060"/>
                </a:solidFill>
              </a:rPr>
              <a:t>Обработка кокетки накладным швом</a:t>
            </a:r>
          </a:p>
          <a:p>
            <a:r>
              <a:rPr lang="ru-RU" sz="1500" b="1" dirty="0"/>
              <a:t>1. Наметать и настрочить кокетку на основную деталь.</a:t>
            </a:r>
          </a:p>
          <a:p>
            <a:r>
              <a:rPr lang="ru-RU" sz="1500" b="1" dirty="0"/>
              <a:t>2. Обметать шов притачивания.</a:t>
            </a:r>
          </a:p>
          <a:p>
            <a:r>
              <a:rPr lang="ru-RU" sz="1500" b="1" dirty="0"/>
              <a:t>3. </a:t>
            </a:r>
            <a:r>
              <a:rPr lang="ru-RU" sz="1500" b="1" dirty="0" err="1"/>
              <a:t>Приутюжить</a:t>
            </a:r>
            <a:r>
              <a:rPr lang="ru-RU" sz="1500" b="1" dirty="0"/>
              <a:t> нижний край кокетки.</a:t>
            </a:r>
          </a:p>
          <a:p>
            <a:r>
              <a:rPr lang="ru-RU" sz="1500" b="1" i="1" dirty="0">
                <a:solidFill>
                  <a:srgbClr val="002060"/>
                </a:solidFill>
              </a:rPr>
              <a:t>Примечание:</a:t>
            </a:r>
            <a:r>
              <a:rPr lang="ru-RU" sz="1500" b="1" dirty="0"/>
              <a:t> Если в шве притачивания кокетки должна быть оборка или кружево, то вначале их притачивают к кокетке на расстоянии 0,1 — 1,2 см от среза, а затем соединяют кокетку с основной деталью. Шов прокладывают со стороны оборки или кружева. </a:t>
            </a:r>
          </a:p>
          <a:p>
            <a:r>
              <a:rPr lang="ru-RU" sz="1500" b="1" dirty="0">
                <a:solidFill>
                  <a:srgbClr val="002060"/>
                </a:solidFill>
              </a:rPr>
              <a:t>Самоконтроль Проверить: </a:t>
            </a:r>
          </a:p>
          <a:p>
            <a:r>
              <a:rPr lang="ru-RU" sz="1500" b="1" dirty="0"/>
              <a:t>1. точность и аккуратность шва притачивания кокетки; </a:t>
            </a:r>
          </a:p>
          <a:p>
            <a:r>
              <a:rPr lang="ru-RU" sz="1500" b="1" dirty="0"/>
              <a:t>2. аккуратность обметывания срезов кокетки;</a:t>
            </a:r>
          </a:p>
          <a:p>
            <a:r>
              <a:rPr lang="ru-RU" sz="1500" b="1" dirty="0"/>
              <a:t>3. точность отделочной строчки;</a:t>
            </a:r>
          </a:p>
          <a:p>
            <a:r>
              <a:rPr lang="ru-RU" sz="1500" b="1" dirty="0"/>
              <a:t>4. ширину оборки или кружева по всему шву притачивания кокетки к основной детали.</a:t>
            </a:r>
          </a:p>
          <a:p>
            <a:endParaRPr lang="ru-RU" sz="1400" dirty="0"/>
          </a:p>
          <a:p>
            <a:endParaRPr lang="ru-RU" sz="1400" dirty="0"/>
          </a:p>
        </p:txBody>
      </p:sp>
      <p:pic>
        <p:nvPicPr>
          <p:cNvPr id="13" name="Picture 2" descr="Обработка кокетки стачным швом">
            <a:extLst>
              <a:ext uri="{FF2B5EF4-FFF2-40B4-BE49-F238E27FC236}">
                <a16:creationId xmlns:a16="http://schemas.microsoft.com/office/drawing/2014/main" id="{46ABEE78-97EA-4D53-9973-D7250158590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02133" y="1088760"/>
            <a:ext cx="2751667" cy="155284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Обработка кокетки накладным швом">
            <a:extLst>
              <a:ext uri="{FF2B5EF4-FFF2-40B4-BE49-F238E27FC236}">
                <a16:creationId xmlns:a16="http://schemas.microsoft.com/office/drawing/2014/main" id="{50470D30-85E0-4049-8B3C-07426F875B7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92533" y="4989247"/>
            <a:ext cx="3273778" cy="13430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537184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D4C7496-44C2-44E7-A91C-3D0DFC8EAC40}"/>
              </a:ext>
            </a:extLst>
          </p:cNvPr>
          <p:cNvSpPr>
            <a:spLocks noGrp="1"/>
          </p:cNvSpPr>
          <p:nvPr>
            <p:ph type="title"/>
          </p:nvPr>
        </p:nvSpPr>
        <p:spPr>
          <a:xfrm>
            <a:off x="838200" y="365125"/>
            <a:ext cx="10515600" cy="470253"/>
          </a:xfrm>
        </p:spPr>
        <p:txBody>
          <a:bodyPr>
            <a:noAutofit/>
          </a:bodyPr>
          <a:lstStyle/>
          <a:p>
            <a:r>
              <a:rPr lang="ru-RU" sz="2800" b="1" dirty="0">
                <a:solidFill>
                  <a:srgbClr val="C00000"/>
                </a:solidFill>
              </a:rPr>
              <a:t>Практическая деятельность</a:t>
            </a:r>
          </a:p>
        </p:txBody>
      </p:sp>
      <p:sp>
        <p:nvSpPr>
          <p:cNvPr id="3" name="Объект 2">
            <a:extLst>
              <a:ext uri="{FF2B5EF4-FFF2-40B4-BE49-F238E27FC236}">
                <a16:creationId xmlns:a16="http://schemas.microsoft.com/office/drawing/2014/main" id="{24A98D88-BF15-43CD-B7C8-CD2E62866307}"/>
              </a:ext>
            </a:extLst>
          </p:cNvPr>
          <p:cNvSpPr>
            <a:spLocks noGrp="1"/>
          </p:cNvSpPr>
          <p:nvPr>
            <p:ph idx="1"/>
          </p:nvPr>
        </p:nvSpPr>
        <p:spPr>
          <a:xfrm>
            <a:off x="462844" y="993422"/>
            <a:ext cx="11243734" cy="5633156"/>
          </a:xfrm>
        </p:spPr>
        <p:txBody>
          <a:bodyPr>
            <a:normAutofit/>
          </a:bodyPr>
          <a:lstStyle/>
          <a:p>
            <a:r>
              <a:rPr lang="ru-RU" sz="1400" b="1" dirty="0">
                <a:solidFill>
                  <a:srgbClr val="002060"/>
                </a:solidFill>
              </a:rPr>
              <a:t>Практическая работа №: </a:t>
            </a:r>
            <a:r>
              <a:rPr lang="ru-RU" sz="1400" b="1" dirty="0">
                <a:solidFill>
                  <a:srgbClr val="7030A0"/>
                </a:solidFill>
              </a:rPr>
              <a:t>Обработка горловины</a:t>
            </a:r>
          </a:p>
          <a:p>
            <a:r>
              <a:rPr lang="ru-RU" sz="1400" b="1" dirty="0"/>
              <a:t>Подготовка обтачки к обработке </a:t>
            </a:r>
            <a:endParaRPr lang="ru-RU" sz="1400" dirty="0"/>
          </a:p>
          <a:p>
            <a:r>
              <a:rPr lang="ru-RU" sz="1400" b="1" i="1" dirty="0">
                <a:solidFill>
                  <a:srgbClr val="002060"/>
                </a:solidFill>
              </a:rPr>
              <a:t>Инструменты и принадлежности</a:t>
            </a:r>
            <a:r>
              <a:rPr lang="ru-RU" sz="1400" i="1" dirty="0"/>
              <a:t>:</a:t>
            </a:r>
            <a:r>
              <a:rPr lang="ru-RU" sz="1400" dirty="0"/>
              <a:t> </a:t>
            </a:r>
            <a:r>
              <a:rPr lang="ru-RU" sz="1400" b="1" dirty="0"/>
              <a:t>рабочая коробка, выкроенные обтачки. </a:t>
            </a:r>
          </a:p>
          <a:p>
            <a:r>
              <a:rPr lang="ru-RU" sz="1400" b="1" dirty="0">
                <a:solidFill>
                  <a:srgbClr val="002060"/>
                </a:solidFill>
              </a:rPr>
              <a:t>Последовательность выполнения работ:</a:t>
            </a:r>
            <a:endParaRPr lang="ru-RU" sz="1400" dirty="0">
              <a:solidFill>
                <a:srgbClr val="002060"/>
              </a:solidFill>
            </a:endParaRPr>
          </a:p>
          <a:p>
            <a:r>
              <a:rPr lang="ru-RU" sz="1400" b="1" dirty="0"/>
              <a:t>1.Сложить части обтачек лицевыми сторонами внутрь, уравнять срезы, сметать и стачать по плечевым швам( ширина шва 0,7 см). Нитки смётывания удалить. Срезы горловины обтачек спинки и полочки совпадают. Строчка ровная, одинаково удалена от срезов по всей длине, нет смещений ткани.</a:t>
            </a:r>
          </a:p>
          <a:p>
            <a:r>
              <a:rPr lang="ru-RU" sz="1400" b="1" dirty="0"/>
              <a:t>2. Нитки смётывания удалить. Разутюжить швы стачивания. Швы стачивания </a:t>
            </a:r>
            <a:r>
              <a:rPr lang="ru-RU" sz="1400" b="1" dirty="0" err="1"/>
              <a:t>разутюжины</a:t>
            </a:r>
            <a:r>
              <a:rPr lang="ru-RU" sz="1400" b="1" dirty="0"/>
              <a:t> без навалов и складок. На ткани нет </a:t>
            </a:r>
            <a:r>
              <a:rPr lang="ru-RU" sz="1400" b="1" dirty="0" err="1"/>
              <a:t>заминов</a:t>
            </a:r>
            <a:r>
              <a:rPr lang="ru-RU" sz="1400" b="1" dirty="0"/>
              <a:t>, шов прямой. </a:t>
            </a:r>
          </a:p>
          <a:p>
            <a:r>
              <a:rPr lang="ru-RU" sz="1400" b="1" dirty="0"/>
              <a:t>3Обметать внутренние срезы обтачек зигзагообразной строчкой. Строчка ровная, на всём протяжении захватывает срез ткани.</a:t>
            </a:r>
          </a:p>
          <a:p>
            <a:r>
              <a:rPr lang="ru-RU" sz="1400" b="1" dirty="0"/>
              <a:t>4. </a:t>
            </a:r>
            <a:r>
              <a:rPr lang="ru-RU" sz="1400" b="1" dirty="0" err="1"/>
              <a:t>Приутюжить</a:t>
            </a:r>
            <a:r>
              <a:rPr lang="ru-RU" sz="1400" b="1" dirty="0"/>
              <a:t> обмётанный край обтачки. Поверхность обтачки не имеет </a:t>
            </a:r>
            <a:r>
              <a:rPr lang="ru-RU" sz="1400" b="1" dirty="0" err="1"/>
              <a:t>заминов</a:t>
            </a:r>
            <a:r>
              <a:rPr lang="ru-RU" sz="1400" b="1" dirty="0"/>
              <a:t>.</a:t>
            </a:r>
          </a:p>
          <a:p>
            <a:r>
              <a:rPr lang="ru-RU" sz="1400" b="1" dirty="0">
                <a:solidFill>
                  <a:srgbClr val="002060"/>
                </a:solidFill>
              </a:rPr>
              <a:t>Самоконтроль:</a:t>
            </a:r>
            <a:br>
              <a:rPr lang="ru-RU" sz="1400" dirty="0"/>
            </a:br>
            <a:endParaRPr lang="ru-RU" sz="1400" dirty="0"/>
          </a:p>
        </p:txBody>
      </p:sp>
      <p:pic>
        <p:nvPicPr>
          <p:cNvPr id="4" name="Picture 6" descr="C:\Documents and Settings\ольга\Local Settings\Temporary Internet Files\Content.Word\3 007.jpg">
            <a:extLst>
              <a:ext uri="{FF2B5EF4-FFF2-40B4-BE49-F238E27FC236}">
                <a16:creationId xmlns:a16="http://schemas.microsoft.com/office/drawing/2014/main" id="{7E72A1A1-403C-4565-93D4-2372F6AFF4E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7544" y="5468960"/>
            <a:ext cx="865632" cy="92416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Documents and Settings\ольга\Local Settings\Temporary Internet Files\Content.Word\3 008.jpg">
            <a:extLst>
              <a:ext uri="{FF2B5EF4-FFF2-40B4-BE49-F238E27FC236}">
                <a16:creationId xmlns:a16="http://schemas.microsoft.com/office/drawing/2014/main" id="{1AF8F8DB-21CF-47DC-ABB8-956D7F0EA5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7875" y="5410845"/>
            <a:ext cx="2100072" cy="92416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C:\Documents and Settings\ольга\Local Settings\Temporary Internet Files\Content.Word\3 009.jpg">
            <a:extLst>
              <a:ext uri="{FF2B5EF4-FFF2-40B4-BE49-F238E27FC236}">
                <a16:creationId xmlns:a16="http://schemas.microsoft.com/office/drawing/2014/main" id="{EEAC5F77-A090-445D-9B89-021A7597C10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59131" y="5468960"/>
            <a:ext cx="1816608" cy="92416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C:\Documents and Settings\ольга\Local Settings\Temporary Internet Files\Content.Word\3 010.jpg">
            <a:extLst>
              <a:ext uri="{FF2B5EF4-FFF2-40B4-BE49-F238E27FC236}">
                <a16:creationId xmlns:a16="http://schemas.microsoft.com/office/drawing/2014/main" id="{7E0C73E7-A53E-4023-BE09-9B0958013C6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37354" y="5053304"/>
            <a:ext cx="2066544" cy="11894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053754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7D5136F-C87C-4F9B-81ED-E46029C75104}"/>
              </a:ext>
            </a:extLst>
          </p:cNvPr>
          <p:cNvSpPr>
            <a:spLocks noGrp="1"/>
          </p:cNvSpPr>
          <p:nvPr>
            <p:ph type="title"/>
          </p:nvPr>
        </p:nvSpPr>
        <p:spPr>
          <a:xfrm>
            <a:off x="838200" y="365125"/>
            <a:ext cx="10515600" cy="571853"/>
          </a:xfrm>
        </p:spPr>
        <p:txBody>
          <a:bodyPr>
            <a:normAutofit/>
          </a:bodyPr>
          <a:lstStyle/>
          <a:p>
            <a:r>
              <a:rPr lang="ru-RU" sz="2800" b="1" dirty="0">
                <a:solidFill>
                  <a:srgbClr val="C00000"/>
                </a:solidFill>
              </a:rPr>
              <a:t>Практическая деятельность</a:t>
            </a:r>
          </a:p>
        </p:txBody>
      </p:sp>
      <p:sp>
        <p:nvSpPr>
          <p:cNvPr id="9" name="Объект 8">
            <a:extLst>
              <a:ext uri="{FF2B5EF4-FFF2-40B4-BE49-F238E27FC236}">
                <a16:creationId xmlns:a16="http://schemas.microsoft.com/office/drawing/2014/main" id="{D0C23A89-B137-417A-BBA4-CCA158B04EA5}"/>
              </a:ext>
            </a:extLst>
          </p:cNvPr>
          <p:cNvSpPr>
            <a:spLocks noGrp="1"/>
          </p:cNvSpPr>
          <p:nvPr>
            <p:ph idx="1"/>
          </p:nvPr>
        </p:nvSpPr>
        <p:spPr>
          <a:xfrm>
            <a:off x="474133" y="936978"/>
            <a:ext cx="11300177" cy="5678311"/>
          </a:xfrm>
        </p:spPr>
        <p:txBody>
          <a:bodyPr>
            <a:normAutofit fontScale="55000" lnSpcReduction="20000"/>
          </a:bodyPr>
          <a:lstStyle/>
          <a:p>
            <a:r>
              <a:rPr lang="ru-RU" b="1" dirty="0">
                <a:solidFill>
                  <a:srgbClr val="002060"/>
                </a:solidFill>
              </a:rPr>
              <a:t>Практическая работа №: </a:t>
            </a:r>
            <a:r>
              <a:rPr lang="ru-RU" b="1" dirty="0">
                <a:solidFill>
                  <a:srgbClr val="7030A0"/>
                </a:solidFill>
              </a:rPr>
              <a:t>Обработка горловины</a:t>
            </a:r>
          </a:p>
          <a:p>
            <a:r>
              <a:rPr lang="ru-RU" b="1" i="1" dirty="0">
                <a:solidFill>
                  <a:srgbClr val="002060"/>
                </a:solidFill>
              </a:rPr>
              <a:t>Инструменты и принадлежности:</a:t>
            </a:r>
            <a:r>
              <a:rPr lang="ru-RU" b="1" dirty="0">
                <a:solidFill>
                  <a:srgbClr val="002060"/>
                </a:solidFill>
              </a:rPr>
              <a:t> </a:t>
            </a:r>
            <a:r>
              <a:rPr lang="ru-RU" b="1" dirty="0"/>
              <a:t>рабочая коробка, изделие, обработанная обтачка.</a:t>
            </a:r>
          </a:p>
          <a:p>
            <a:r>
              <a:rPr lang="ru-RU" b="1" i="1" dirty="0">
                <a:solidFill>
                  <a:srgbClr val="002060"/>
                </a:solidFill>
              </a:rPr>
              <a:t>Обработка горловины </a:t>
            </a:r>
            <a:r>
              <a:rPr lang="ru-RU" b="1" i="1" dirty="0" err="1">
                <a:solidFill>
                  <a:srgbClr val="002060"/>
                </a:solidFill>
              </a:rPr>
              <a:t>подкройной</a:t>
            </a:r>
            <a:r>
              <a:rPr lang="ru-RU" b="1" i="1" dirty="0">
                <a:solidFill>
                  <a:srgbClr val="002060"/>
                </a:solidFill>
              </a:rPr>
              <a:t> обтачкой </a:t>
            </a:r>
          </a:p>
          <a:p>
            <a:r>
              <a:rPr lang="ru-RU" b="1" dirty="0">
                <a:solidFill>
                  <a:srgbClr val="002060"/>
                </a:solidFill>
              </a:rPr>
              <a:t>Последовательность выполнения работ:</a:t>
            </a:r>
          </a:p>
          <a:p>
            <a:r>
              <a:rPr lang="ru-RU" b="1" dirty="0"/>
              <a:t>1. Наложить обтачку на изделие лицевыми сторонами внутрь, совмещая середины деталей, плечевые </a:t>
            </a:r>
            <a:r>
              <a:rPr lang="ru-RU" b="1" dirty="0" err="1"/>
              <a:t>швыи</a:t>
            </a:r>
            <a:r>
              <a:rPr lang="ru-RU" b="1" dirty="0"/>
              <a:t> срезы, сколоть детали, приметать обтачку со стороны обтачки. Срезы, линии середины и плечевые швы совмещены</a:t>
            </a:r>
          </a:p>
          <a:p>
            <a:r>
              <a:rPr lang="ru-RU" b="1" dirty="0"/>
              <a:t>2. Удалить булавки. Обтачать срез горловины обтачкой со стороны изделия . Ширина шва 0,7 см. Строчка ровная, одинаково удалена от срезов по всей длине, нет смещений ткани. Строчка захватывает все слои ткани. </a:t>
            </a:r>
          </a:p>
          <a:p>
            <a:r>
              <a:rPr lang="ru-RU" b="1" dirty="0"/>
              <a:t>3. Высечь излишки ткани припуска на шов. Рассечки сделаны равномерно по всему припуску и не повреждают строчку. </a:t>
            </a:r>
          </a:p>
          <a:p>
            <a:r>
              <a:rPr lang="ru-RU" b="1" dirty="0"/>
              <a:t>4. Заутюжить припуски на обтачку, С лицевой стороны по линии заутюживания нет навалов и складок. Поверхность обтачки и изделия не имеет </a:t>
            </a:r>
            <a:r>
              <a:rPr lang="ru-RU" b="1" dirty="0" err="1"/>
              <a:t>заминов</a:t>
            </a:r>
            <a:r>
              <a:rPr lang="ru-RU" b="1" dirty="0"/>
              <a:t>. </a:t>
            </a:r>
          </a:p>
          <a:p>
            <a:r>
              <a:rPr lang="ru-RU" b="1" dirty="0"/>
              <a:t>5. Настрочить обтачку на припуск шва вплотную к шву обтачивания. Строчка ровная, захватывает все слои ткани.</a:t>
            </a:r>
          </a:p>
          <a:p>
            <a:r>
              <a:rPr lang="ru-RU" b="1" dirty="0"/>
              <a:t>6. Вывернуть обтачку и выметать с образованием канта шириной 1-2мм. </a:t>
            </a:r>
            <a:r>
              <a:rPr lang="ru-RU" b="1" dirty="0" err="1"/>
              <a:t>Приутюжить</a:t>
            </a:r>
            <a:r>
              <a:rPr lang="ru-RU" b="1" dirty="0"/>
              <a:t>. Ширина канта одинакова посему вырезу. При </a:t>
            </a:r>
            <a:r>
              <a:rPr lang="ru-RU" b="1" dirty="0" err="1"/>
              <a:t>склдывание</a:t>
            </a:r>
            <a:r>
              <a:rPr lang="ru-RU" b="1" dirty="0"/>
              <a:t> изделия по линии середины плечевые швы </a:t>
            </a:r>
            <a:r>
              <a:rPr lang="ru-RU" b="1" dirty="0" err="1"/>
              <a:t>сомещаются</a:t>
            </a:r>
            <a:r>
              <a:rPr lang="ru-RU" b="1" dirty="0"/>
              <a:t>. Линии горловины симметричны.</a:t>
            </a:r>
          </a:p>
          <a:p>
            <a:r>
              <a:rPr lang="ru-RU" b="1" dirty="0">
                <a:solidFill>
                  <a:srgbClr val="002060"/>
                </a:solidFill>
              </a:rPr>
              <a:t>Самоконтроль</a:t>
            </a:r>
          </a:p>
          <a:p>
            <a:br>
              <a:rPr lang="ru-RU" dirty="0"/>
            </a:br>
            <a:endParaRPr lang="ru-RU" dirty="0"/>
          </a:p>
          <a:p>
            <a:br>
              <a:rPr lang="ru-RU" dirty="0"/>
            </a:br>
            <a:endParaRPr lang="ru-RU" dirty="0"/>
          </a:p>
          <a:p>
            <a:endParaRPr lang="ru-RU" dirty="0"/>
          </a:p>
          <a:p>
            <a:br>
              <a:rPr lang="ru-RU" dirty="0"/>
            </a:br>
            <a:endParaRPr lang="ru-RU" dirty="0"/>
          </a:p>
        </p:txBody>
      </p:sp>
      <p:pic>
        <p:nvPicPr>
          <p:cNvPr id="13" name="Picture 8" descr="C:\Documents and Settings\ольга\Local Settings\Temporary Internet Files\Content.Word\3 012.jpg">
            <a:extLst>
              <a:ext uri="{FF2B5EF4-FFF2-40B4-BE49-F238E27FC236}">
                <a16:creationId xmlns:a16="http://schemas.microsoft.com/office/drawing/2014/main" id="{7F6CA76E-09B9-42CC-BD80-1F9DEE5A5C2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7037" y="4910666"/>
            <a:ext cx="1816331" cy="1430327"/>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0" descr="C:\Documents and Settings\ольга\Local Settings\Temporary Internet Files\Content.Word\3 012.jpg">
            <a:extLst>
              <a:ext uri="{FF2B5EF4-FFF2-40B4-BE49-F238E27FC236}">
                <a16:creationId xmlns:a16="http://schemas.microsoft.com/office/drawing/2014/main" id="{72707C33-EB17-4188-958C-ED4340BEC3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6272" y="4910665"/>
            <a:ext cx="1705789" cy="143032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2" descr="C:\Documents and Settings\ольга\Local Settings\Temporary Internet Files\Content.Word\3.jpg">
            <a:extLst>
              <a:ext uri="{FF2B5EF4-FFF2-40B4-BE49-F238E27FC236}">
                <a16:creationId xmlns:a16="http://schemas.microsoft.com/office/drawing/2014/main" id="{A93EE192-8184-40A9-84F2-337DDC30192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64966" y="4910665"/>
            <a:ext cx="1869850" cy="143032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4" descr="C:\Documents and Settings\ольга\Local Settings\Temporary Internet Files\Content.Word\3.jpg">
            <a:extLst>
              <a:ext uri="{FF2B5EF4-FFF2-40B4-BE49-F238E27FC236}">
                <a16:creationId xmlns:a16="http://schemas.microsoft.com/office/drawing/2014/main" id="{D37EAE4B-FE14-45C7-8E16-DCC147772E3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93659" y="4910666"/>
            <a:ext cx="1869850" cy="143032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C:\Documents and Settings\ольга\Local Settings\Temporary Internet Files\Content.Word\3.jpg">
            <a:extLst>
              <a:ext uri="{FF2B5EF4-FFF2-40B4-BE49-F238E27FC236}">
                <a16:creationId xmlns:a16="http://schemas.microsoft.com/office/drawing/2014/main" id="{3E1A4E90-2126-4586-AB36-8CA5CD328AD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604166" y="4910666"/>
            <a:ext cx="1869850" cy="15545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779748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94B1DD7-0050-47C6-8325-CFBFC1E586F0}"/>
              </a:ext>
            </a:extLst>
          </p:cNvPr>
          <p:cNvSpPr>
            <a:spLocks noGrp="1"/>
          </p:cNvSpPr>
          <p:nvPr>
            <p:ph type="title"/>
          </p:nvPr>
        </p:nvSpPr>
        <p:spPr>
          <a:xfrm>
            <a:off x="838200" y="365126"/>
            <a:ext cx="10515600" cy="315912"/>
          </a:xfrm>
        </p:spPr>
        <p:txBody>
          <a:bodyPr>
            <a:noAutofit/>
          </a:bodyPr>
          <a:lstStyle/>
          <a:p>
            <a:r>
              <a:rPr lang="ru-RU" sz="2800" b="1" dirty="0">
                <a:solidFill>
                  <a:srgbClr val="C00000"/>
                </a:solidFill>
              </a:rPr>
              <a:t>Итог урока. Домашнее задание</a:t>
            </a:r>
          </a:p>
        </p:txBody>
      </p:sp>
      <p:sp>
        <p:nvSpPr>
          <p:cNvPr id="3" name="Объект 2">
            <a:extLst>
              <a:ext uri="{FF2B5EF4-FFF2-40B4-BE49-F238E27FC236}">
                <a16:creationId xmlns:a16="http://schemas.microsoft.com/office/drawing/2014/main" id="{AE252C33-07AF-4E5A-97A2-E50AD8C0D0EC}"/>
              </a:ext>
            </a:extLst>
          </p:cNvPr>
          <p:cNvSpPr>
            <a:spLocks noGrp="1"/>
          </p:cNvSpPr>
          <p:nvPr>
            <p:ph idx="1"/>
          </p:nvPr>
        </p:nvSpPr>
        <p:spPr>
          <a:xfrm>
            <a:off x="838200" y="835378"/>
            <a:ext cx="10515600" cy="5341585"/>
          </a:xfrm>
        </p:spPr>
        <p:txBody>
          <a:bodyPr>
            <a:normAutofit fontScale="85000" lnSpcReduction="20000"/>
          </a:bodyPr>
          <a:lstStyle/>
          <a:p>
            <a:r>
              <a:rPr lang="ru-RU" sz="1800" b="1" dirty="0">
                <a:solidFill>
                  <a:srgbClr val="002060"/>
                </a:solidFill>
              </a:rPr>
              <a:t>Ответы на вопросы:</a:t>
            </a:r>
          </a:p>
          <a:p>
            <a:r>
              <a:rPr lang="ru-RU" sz="1800" b="1" dirty="0"/>
              <a:t>1. Откуда следует начинать стачивать вытачки?</a:t>
            </a:r>
          </a:p>
          <a:p>
            <a:r>
              <a:rPr lang="ru-RU" sz="1800" b="1" dirty="0"/>
              <a:t>2. В какой последовательности выполняется влажно-тепловая обработка вытачек?</a:t>
            </a:r>
          </a:p>
          <a:p>
            <a:r>
              <a:rPr lang="ru-RU" sz="1800" b="1" dirty="0"/>
              <a:t>3. Каким образом </a:t>
            </a:r>
            <a:r>
              <a:rPr lang="ru-RU" sz="1800" b="1" dirty="0" err="1"/>
              <a:t>сутюживают</a:t>
            </a:r>
            <a:r>
              <a:rPr lang="ru-RU" sz="1800" b="1" dirty="0"/>
              <a:t> слабину в концах вытачек?</a:t>
            </a:r>
          </a:p>
          <a:p>
            <a:r>
              <a:rPr lang="ru-RU" sz="1800" b="1" dirty="0"/>
              <a:t>4. Какова последовательность обработки вытачки, идущей из проймы?</a:t>
            </a:r>
          </a:p>
          <a:p>
            <a:r>
              <a:rPr lang="ru-RU" sz="1800" b="1" dirty="0"/>
              <a:t>5. Как обработать плечевой срез </a:t>
            </a:r>
            <a:r>
              <a:rPr lang="ru-RU" sz="1800" b="1" dirty="0" err="1"/>
              <a:t>вразутюжку</a:t>
            </a:r>
            <a:r>
              <a:rPr lang="ru-RU" sz="1800" b="1" dirty="0"/>
              <a:t>?</a:t>
            </a:r>
          </a:p>
          <a:p>
            <a:r>
              <a:rPr lang="ru-RU" sz="1800" b="1" dirty="0"/>
              <a:t>6. Какова последовательность обработки бокового среза </a:t>
            </a:r>
            <a:r>
              <a:rPr lang="ru-RU" sz="1800" b="1" dirty="0" err="1"/>
              <a:t>взаутюжку</a:t>
            </a:r>
            <a:r>
              <a:rPr lang="ru-RU" sz="1800" b="1" dirty="0"/>
              <a:t>?</a:t>
            </a:r>
          </a:p>
          <a:p>
            <a:r>
              <a:rPr lang="ru-RU" sz="1800" b="1" dirty="0"/>
              <a:t>7. Какова величина припуска по боковому и плечевому срезам?</a:t>
            </a:r>
          </a:p>
          <a:p>
            <a:r>
              <a:rPr lang="ru-RU" sz="1800" b="1" dirty="0"/>
              <a:t>8. Чем отличается притачная кокетка от накладной?</a:t>
            </a:r>
          </a:p>
          <a:p>
            <a:r>
              <a:rPr lang="ru-RU" sz="1800" b="1" dirty="0"/>
              <a:t>9. Куда заутюживается шов притачивания кокетки?</a:t>
            </a:r>
          </a:p>
          <a:p>
            <a:r>
              <a:rPr lang="ru-RU" sz="1800" b="1" dirty="0"/>
              <a:t>10. В какой последовательности осуществляется проверка качества обработки кокетки, т. е. проводится самоконтроль?</a:t>
            </a:r>
          </a:p>
          <a:p>
            <a:r>
              <a:rPr lang="ru-RU" sz="1800" b="1" dirty="0">
                <a:solidFill>
                  <a:srgbClr val="002060"/>
                </a:solidFill>
              </a:rPr>
              <a:t>Оценка и самооценка</a:t>
            </a:r>
          </a:p>
          <a:p>
            <a:r>
              <a:rPr lang="ru-RU" sz="1800" b="1" dirty="0">
                <a:solidFill>
                  <a:srgbClr val="002060"/>
                </a:solidFill>
              </a:rPr>
              <a:t>Домашнее задание: </a:t>
            </a:r>
            <a:r>
              <a:rPr lang="ru-RU" sz="1800" b="1" dirty="0"/>
              <a:t>учебник Тищенко АТ параграф 14,15, 16, 17, 18</a:t>
            </a:r>
          </a:p>
          <a:p>
            <a:r>
              <a:rPr lang="ru-RU" sz="1800" b="1" dirty="0"/>
              <a:t> </a:t>
            </a:r>
          </a:p>
        </p:txBody>
      </p:sp>
    </p:spTree>
    <p:extLst>
      <p:ext uri="{BB962C8B-B14F-4D97-AF65-F5344CB8AC3E}">
        <p14:creationId xmlns:p14="http://schemas.microsoft.com/office/powerpoint/2010/main" val="24058288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8BB5AF6-D76F-4A06-8BD1-AB1F70D10323}"/>
              </a:ext>
            </a:extLst>
          </p:cNvPr>
          <p:cNvSpPr>
            <a:spLocks noGrp="1"/>
          </p:cNvSpPr>
          <p:nvPr>
            <p:ph type="title"/>
          </p:nvPr>
        </p:nvSpPr>
        <p:spPr>
          <a:xfrm>
            <a:off x="838200" y="365125"/>
            <a:ext cx="10515600" cy="526697"/>
          </a:xfrm>
        </p:spPr>
        <p:txBody>
          <a:bodyPr>
            <a:normAutofit/>
          </a:bodyPr>
          <a:lstStyle/>
          <a:p>
            <a:r>
              <a:rPr lang="ru-RU" sz="2800" b="1" dirty="0">
                <a:solidFill>
                  <a:srgbClr val="C00000"/>
                </a:solidFill>
              </a:rPr>
              <a:t>Тема, цель, задачи урока </a:t>
            </a:r>
          </a:p>
        </p:txBody>
      </p:sp>
      <p:sp>
        <p:nvSpPr>
          <p:cNvPr id="3" name="Объект 2">
            <a:extLst>
              <a:ext uri="{FF2B5EF4-FFF2-40B4-BE49-F238E27FC236}">
                <a16:creationId xmlns:a16="http://schemas.microsoft.com/office/drawing/2014/main" id="{37F7CA15-D719-45A8-A5C7-5D7581C9E26A}"/>
              </a:ext>
            </a:extLst>
          </p:cNvPr>
          <p:cNvSpPr>
            <a:spLocks noGrp="1"/>
          </p:cNvSpPr>
          <p:nvPr>
            <p:ph idx="1"/>
          </p:nvPr>
        </p:nvSpPr>
        <p:spPr>
          <a:xfrm>
            <a:off x="838200" y="1095022"/>
            <a:ext cx="10515600" cy="5081941"/>
          </a:xfrm>
        </p:spPr>
        <p:txBody>
          <a:bodyPr>
            <a:normAutofit/>
          </a:bodyPr>
          <a:lstStyle/>
          <a:p>
            <a:r>
              <a:rPr lang="ru-RU" b="1" dirty="0">
                <a:solidFill>
                  <a:srgbClr val="002060"/>
                </a:solidFill>
              </a:rPr>
              <a:t>Тема уроков: </a:t>
            </a:r>
            <a:r>
              <a:rPr lang="ru-RU" b="1" dirty="0">
                <a:solidFill>
                  <a:srgbClr val="7030A0"/>
                </a:solidFill>
              </a:rPr>
              <a:t>Технологии в повседневной жизни: (Поузловая обработка плечевого изделия/платья)</a:t>
            </a:r>
          </a:p>
          <a:p>
            <a:r>
              <a:rPr lang="ru-RU" b="1" dirty="0">
                <a:solidFill>
                  <a:srgbClr val="002060"/>
                </a:solidFill>
              </a:rPr>
              <a:t>Цель урока: </a:t>
            </a:r>
            <a:r>
              <a:rPr lang="ru-RU" b="1" dirty="0"/>
              <a:t>организовать самостоятельную деятельность обучающихся по изучению технологий в повседневной жизни по обработке швейных изделий.</a:t>
            </a:r>
          </a:p>
          <a:p>
            <a:r>
              <a:rPr lang="ru-RU" b="1" dirty="0">
                <a:solidFill>
                  <a:srgbClr val="002060"/>
                </a:solidFill>
              </a:rPr>
              <a:t>Задачи урока: </a:t>
            </a:r>
          </a:p>
          <a:p>
            <a:r>
              <a:rPr lang="ru-RU" b="1" dirty="0"/>
              <a:t>познакомиться с технологией пошива лёгкого платья;</a:t>
            </a:r>
          </a:p>
          <a:p>
            <a:r>
              <a:rPr lang="ru-RU" b="1" dirty="0"/>
              <a:t> развивать технологическое и логическое мышление при выборе методов обработки деталей и узлов; функциональную грамотность;</a:t>
            </a:r>
          </a:p>
          <a:p>
            <a:r>
              <a:rPr lang="ru-RU" b="1" dirty="0"/>
              <a:t> воспитывать настойчивость, внимание, усидчивость, трудолюбие;</a:t>
            </a:r>
          </a:p>
          <a:p>
            <a:r>
              <a:rPr lang="ru-RU" b="1" dirty="0"/>
              <a:t>ориентировать на выбор профессий швейного производств</a:t>
            </a:r>
            <a:r>
              <a:rPr lang="ru-RU" dirty="0"/>
              <a:t>а.</a:t>
            </a:r>
          </a:p>
        </p:txBody>
      </p:sp>
    </p:spTree>
    <p:extLst>
      <p:ext uri="{BB962C8B-B14F-4D97-AF65-F5344CB8AC3E}">
        <p14:creationId xmlns:p14="http://schemas.microsoft.com/office/powerpoint/2010/main" val="70359733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7918661-ADE5-4DD7-8D88-7C1D6B187295}"/>
              </a:ext>
            </a:extLst>
          </p:cNvPr>
          <p:cNvSpPr>
            <a:spLocks noGrp="1"/>
          </p:cNvSpPr>
          <p:nvPr>
            <p:ph type="title"/>
          </p:nvPr>
        </p:nvSpPr>
        <p:spPr>
          <a:xfrm>
            <a:off x="838200" y="1241778"/>
            <a:ext cx="10515600" cy="448910"/>
          </a:xfrm>
        </p:spPr>
        <p:txBody>
          <a:bodyPr>
            <a:normAutofit fontScale="90000"/>
          </a:bodyPr>
          <a:lstStyle/>
          <a:p>
            <a:endParaRPr lang="ru-RU" dirty="0"/>
          </a:p>
        </p:txBody>
      </p:sp>
      <p:pic>
        <p:nvPicPr>
          <p:cNvPr id="55298" name="Picture 2" descr="Вам понравилось занятие? Было очень интересно Испытывал затруднения Было не и...">
            <a:extLst>
              <a:ext uri="{FF2B5EF4-FFF2-40B4-BE49-F238E27FC236}">
                <a16:creationId xmlns:a16="http://schemas.microsoft.com/office/drawing/2014/main" id="{4C52128E-FC5E-4FE3-A3DB-0DBCA38E7C5A}"/>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95111" y="462844"/>
            <a:ext cx="11334045" cy="57141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423478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AFFB19F-6937-4F34-B6D3-245ED195F787}"/>
              </a:ext>
            </a:extLst>
          </p:cNvPr>
          <p:cNvSpPr>
            <a:spLocks noGrp="1"/>
          </p:cNvSpPr>
          <p:nvPr>
            <p:ph type="title"/>
          </p:nvPr>
        </p:nvSpPr>
        <p:spPr>
          <a:xfrm>
            <a:off x="838200" y="417690"/>
            <a:ext cx="10515600" cy="263348"/>
          </a:xfrm>
        </p:spPr>
        <p:txBody>
          <a:bodyPr>
            <a:noAutofit/>
          </a:bodyPr>
          <a:lstStyle/>
          <a:p>
            <a:r>
              <a:rPr lang="ru-RU" sz="2800" b="1" dirty="0">
                <a:solidFill>
                  <a:srgbClr val="C00000"/>
                </a:solidFill>
              </a:rPr>
              <a:t>Рефлексия</a:t>
            </a:r>
          </a:p>
        </p:txBody>
      </p:sp>
      <p:pic>
        <p:nvPicPr>
          <p:cNvPr id="56322" name="Picture 2" descr="Молодцы! Спасибо за урок!">
            <a:extLst>
              <a:ext uri="{FF2B5EF4-FFF2-40B4-BE49-F238E27FC236}">
                <a16:creationId xmlns:a16="http://schemas.microsoft.com/office/drawing/2014/main" id="{04BBEE89-20FF-42EA-81F1-B48F6980AD3C}"/>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70933" y="925689"/>
            <a:ext cx="11582400" cy="52512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076989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A96BBF6-E77F-408B-8307-A97301E81F51}"/>
              </a:ext>
            </a:extLst>
          </p:cNvPr>
          <p:cNvSpPr>
            <a:spLocks noGrp="1"/>
          </p:cNvSpPr>
          <p:nvPr>
            <p:ph type="title"/>
          </p:nvPr>
        </p:nvSpPr>
        <p:spPr>
          <a:xfrm>
            <a:off x="838200" y="1467556"/>
            <a:ext cx="10515600" cy="223132"/>
          </a:xfrm>
        </p:spPr>
        <p:txBody>
          <a:bodyPr>
            <a:normAutofit fontScale="90000"/>
          </a:bodyPr>
          <a:lstStyle/>
          <a:p>
            <a:endParaRPr lang="ru-RU" dirty="0"/>
          </a:p>
        </p:txBody>
      </p:sp>
      <p:pic>
        <p:nvPicPr>
          <p:cNvPr id="84994" name="Picture 2" descr="http://img1.liveinternet.ru/images/attach/c/7/94/992/94992647_7.gif">
            <a:extLst>
              <a:ext uri="{FF2B5EF4-FFF2-40B4-BE49-F238E27FC236}">
                <a16:creationId xmlns:a16="http://schemas.microsoft.com/office/drawing/2014/main" id="{2124F55F-91B1-43B8-A275-D4F71D91EBA9}"/>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53156" y="564444"/>
            <a:ext cx="11255022" cy="59040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Admin\Downloads\4598132-797x970.gif">
            <a:extLst>
              <a:ext uri="{FF2B5EF4-FFF2-40B4-BE49-F238E27FC236}">
                <a16:creationId xmlns:a16="http://schemas.microsoft.com/office/drawing/2014/main" id="{C91EE042-6591-4A55-837A-5754FDF6E81B}"/>
              </a:ext>
            </a:extLst>
          </p:cNvPr>
          <p:cNvPicPr>
            <a:picLocks noChangeAspect="1" noChangeArrowheads="1" noCrop="1"/>
          </p:cNvPicPr>
          <p:nvPr/>
        </p:nvPicPr>
        <p:blipFill>
          <a:blip r:embed="rId3"/>
          <a:srcRect/>
          <a:stretch>
            <a:fillRect/>
          </a:stretch>
        </p:blipFill>
        <p:spPr bwMode="auto">
          <a:xfrm>
            <a:off x="2328334" y="780210"/>
            <a:ext cx="4629151" cy="971551"/>
          </a:xfrm>
          <a:prstGeom prst="rect">
            <a:avLst/>
          </a:prstGeom>
          <a:noFill/>
        </p:spPr>
      </p:pic>
    </p:spTree>
    <p:extLst>
      <p:ext uri="{BB962C8B-B14F-4D97-AF65-F5344CB8AC3E}">
        <p14:creationId xmlns:p14="http://schemas.microsoft.com/office/powerpoint/2010/main" val="281387969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760AF8F-E11A-47BC-85A4-D8B407750966}"/>
              </a:ext>
            </a:extLst>
          </p:cNvPr>
          <p:cNvSpPr>
            <a:spLocks noGrp="1"/>
          </p:cNvSpPr>
          <p:nvPr>
            <p:ph type="title"/>
          </p:nvPr>
        </p:nvSpPr>
        <p:spPr>
          <a:xfrm>
            <a:off x="838200" y="365126"/>
            <a:ext cx="10515600" cy="413808"/>
          </a:xfrm>
        </p:spPr>
        <p:txBody>
          <a:bodyPr>
            <a:noAutofit/>
          </a:bodyPr>
          <a:lstStyle/>
          <a:p>
            <a:r>
              <a:rPr lang="ru-RU" sz="2800" b="1" dirty="0">
                <a:solidFill>
                  <a:srgbClr val="C00000"/>
                </a:solidFill>
              </a:rPr>
              <a:t>Литература</a:t>
            </a:r>
          </a:p>
        </p:txBody>
      </p:sp>
      <p:sp>
        <p:nvSpPr>
          <p:cNvPr id="3" name="Объект 2">
            <a:extLst>
              <a:ext uri="{FF2B5EF4-FFF2-40B4-BE49-F238E27FC236}">
                <a16:creationId xmlns:a16="http://schemas.microsoft.com/office/drawing/2014/main" id="{9212B7D1-492E-4537-908D-37A208D1E714}"/>
              </a:ext>
            </a:extLst>
          </p:cNvPr>
          <p:cNvSpPr>
            <a:spLocks noGrp="1"/>
          </p:cNvSpPr>
          <p:nvPr>
            <p:ph idx="1"/>
          </p:nvPr>
        </p:nvSpPr>
        <p:spPr>
          <a:xfrm>
            <a:off x="838200" y="1016000"/>
            <a:ext cx="10515600" cy="5476873"/>
          </a:xfrm>
        </p:spPr>
        <p:txBody>
          <a:bodyPr>
            <a:normAutofit fontScale="62500" lnSpcReduction="20000"/>
          </a:bodyPr>
          <a:lstStyle/>
          <a:p>
            <a:r>
              <a:rPr lang="ru-RU" b="1" dirty="0"/>
              <a:t>Технология: 8-9 </a:t>
            </a:r>
            <a:r>
              <a:rPr lang="ru-RU" b="1" dirty="0" err="1"/>
              <a:t>классыучебник</a:t>
            </a:r>
            <a:r>
              <a:rPr lang="ru-RU" b="1" dirty="0"/>
              <a:t>/АТ Тищенко, НВ </a:t>
            </a:r>
            <a:r>
              <a:rPr lang="ru-RU" b="1" dirty="0" err="1"/>
              <a:t>Синица_М</a:t>
            </a:r>
            <a:r>
              <a:rPr lang="ru-RU" b="1" dirty="0"/>
              <a:t>.: </a:t>
            </a:r>
            <a:r>
              <a:rPr lang="ru-RU" b="1" dirty="0" err="1"/>
              <a:t>Вентана</a:t>
            </a:r>
            <a:r>
              <a:rPr lang="ru-RU" b="1" dirty="0"/>
              <a:t>-Граф, 22020-222</a:t>
            </a:r>
          </a:p>
          <a:p>
            <a:r>
              <a:rPr lang="ru-RU" b="1" dirty="0"/>
              <a:t>1.Большакова, И.К. Свойства прокладочных и прикладных материалов и комплектование их в пакетах верхней одежды / И.К. Большакова, О.Н. Калина, Н.В. </a:t>
            </a:r>
            <a:r>
              <a:rPr lang="ru-RU" b="1" dirty="0" err="1"/>
              <a:t>Цаценко</a:t>
            </a:r>
            <a:r>
              <a:rPr lang="ru-RU" b="1" dirty="0"/>
              <a:t> // Швейная промышленность : Обзорная информация, - Вып.1. – Москва : </a:t>
            </a:r>
            <a:r>
              <a:rPr lang="ru-RU" b="1" dirty="0" err="1"/>
              <a:t>ЦНИИТЭИлегпром</a:t>
            </a:r>
            <a:r>
              <a:rPr lang="ru-RU" b="1" dirty="0"/>
              <a:t>, 1981. – 56 с.</a:t>
            </a:r>
          </a:p>
          <a:p>
            <a:r>
              <a:rPr lang="ru-RU" b="1" dirty="0"/>
              <a:t>2.ГОСТ 12807-2003. Изделия швейные. Классификация стежков, строчек и швов, Взамен ГОСТ 12807-89 ; </a:t>
            </a:r>
            <a:r>
              <a:rPr lang="ru-RU" b="1" dirty="0" err="1"/>
              <a:t>введ</a:t>
            </a:r>
            <a:r>
              <a:rPr lang="ru-RU" b="1" dirty="0"/>
              <a:t>. 2006-09-01. – Минск : Изд-во Госстандарта, 2006. – 115 с.</a:t>
            </a:r>
          </a:p>
          <a:p>
            <a:r>
              <a:rPr lang="ru-RU" b="1" dirty="0"/>
              <a:t>3.ГОСТ 20521-75. Технология швейного производства. Термины и определения. – </a:t>
            </a:r>
            <a:r>
              <a:rPr lang="ru-RU" b="1" dirty="0" err="1"/>
              <a:t>Введ</a:t>
            </a:r>
            <a:r>
              <a:rPr lang="ru-RU" b="1" dirty="0"/>
              <a:t>. 1986-07-01. – Москва : Изд-во стандартов, 1986. – 8 с.</a:t>
            </a:r>
          </a:p>
          <a:p>
            <a:r>
              <a:rPr lang="ru-RU" b="1" dirty="0"/>
              <a:t>4.Кокеткин, П.П. Одежда : Технология – техника, процессы – </a:t>
            </a:r>
            <a:r>
              <a:rPr lang="ru-RU" b="1" dirty="0" err="1"/>
              <a:t>акчество</a:t>
            </a:r>
            <a:r>
              <a:rPr lang="ru-RU" b="1" dirty="0"/>
              <a:t> / П.П. </a:t>
            </a:r>
            <a:r>
              <a:rPr lang="ru-RU" b="1" dirty="0" err="1"/>
              <a:t>Кокеткин</a:t>
            </a:r>
            <a:r>
              <a:rPr lang="ru-RU" b="1" dirty="0"/>
              <a:t>. – М. : Изд. МГУДТ, 2001. – 560 с.</a:t>
            </a:r>
          </a:p>
          <a:p>
            <a:r>
              <a:rPr lang="ru-RU" b="1" dirty="0"/>
              <a:t>5.Раздаточный материал на тему: «Детали кроя пиджака» подготовила Полещук Т.В.</a:t>
            </a:r>
          </a:p>
          <a:p>
            <a:r>
              <a:rPr lang="ru-RU" b="1" dirty="0"/>
              <a:t>6.Петров, А.С. Оборудование для влажно-тепловой обработки / А.С. Петров // Швейная промышленность. – 2003. - №5. – С. 36-37.</a:t>
            </a:r>
          </a:p>
          <a:p>
            <a:r>
              <a:rPr lang="ru-RU" b="1" dirty="0"/>
              <a:t>7.Силаева. М.А. Пошив изделий по индивидуальным заказам : Учебник для нач. проф. образования / М.А. Силаева. – М. : Издательский центр «Академия», 2003. – 528 с.</a:t>
            </a:r>
          </a:p>
          <a:p>
            <a:r>
              <a:rPr lang="ru-RU" b="1" dirty="0"/>
              <a:t>8.Справочник по швейному оборудованию / И.С. </a:t>
            </a:r>
            <a:r>
              <a:rPr lang="ru-RU" b="1" dirty="0" err="1"/>
              <a:t>Зак</a:t>
            </a:r>
            <a:r>
              <a:rPr lang="ru-RU" b="1" dirty="0"/>
              <a:t> [и др.] . – Москва : Лёгкая индустрия, 1981. – 272 с.</a:t>
            </a:r>
          </a:p>
          <a:p>
            <a:r>
              <a:rPr lang="ru-RU" b="1" dirty="0"/>
              <a:t>9.Технология швейного производства : </a:t>
            </a:r>
            <a:r>
              <a:rPr lang="ru-RU" b="1" dirty="0" err="1"/>
              <a:t>Учебн</a:t>
            </a:r>
            <a:r>
              <a:rPr lang="ru-RU" b="1" dirty="0"/>
              <a:t>. </a:t>
            </a:r>
            <a:r>
              <a:rPr lang="ru-RU" b="1" dirty="0" err="1"/>
              <a:t>пособ</a:t>
            </a:r>
            <a:r>
              <a:rPr lang="ru-RU" b="1" dirty="0"/>
              <a:t>. для средних профессиональных учебных заведений / Э.К. Амирова [и др.]; под общ. Ред. Э.К. </a:t>
            </a:r>
            <a:r>
              <a:rPr lang="ru-RU" b="1" dirty="0" err="1"/>
              <a:t>Амировой</a:t>
            </a:r>
            <a:r>
              <a:rPr lang="ru-RU" b="1" dirty="0"/>
              <a:t>. – М. : Издательский центр «Академия», 2004. – 480 с.</a:t>
            </a:r>
          </a:p>
          <a:p>
            <a:r>
              <a:rPr lang="ru-RU" b="1" dirty="0"/>
              <a:t>10.Шишова, В.А. Технология швейного производства : Учебник для техникумов / В.А. Шишова, Р.И. </a:t>
            </a:r>
            <a:r>
              <a:rPr lang="ru-RU" b="1" dirty="0" err="1"/>
              <a:t>Виданова</a:t>
            </a:r>
            <a:r>
              <a:rPr lang="ru-RU" b="1" dirty="0"/>
              <a:t>. – М. : </a:t>
            </a:r>
            <a:r>
              <a:rPr lang="ru-RU" b="1" dirty="0" err="1"/>
              <a:t>Легпромбытиздат</a:t>
            </a:r>
            <a:r>
              <a:rPr lang="ru-RU" b="1" dirty="0"/>
              <a:t>, 1985. – 376 с.</a:t>
            </a:r>
          </a:p>
          <a:p>
            <a:r>
              <a:rPr lang="en-US" b="1" dirty="0"/>
              <a:t>https://botana.biz/prepod/_bloks/slide/kfoxobi/slide_kfoxobi-031.jpg</a:t>
            </a:r>
            <a:endParaRPr lang="ru-RU" b="1" dirty="0"/>
          </a:p>
          <a:p>
            <a:endParaRPr lang="ru-RU" dirty="0"/>
          </a:p>
        </p:txBody>
      </p:sp>
    </p:spTree>
    <p:extLst>
      <p:ext uri="{BB962C8B-B14F-4D97-AF65-F5344CB8AC3E}">
        <p14:creationId xmlns:p14="http://schemas.microsoft.com/office/powerpoint/2010/main" val="39141905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24B7356-4A4F-4094-BA24-CB903985A49A}"/>
              </a:ext>
            </a:extLst>
          </p:cNvPr>
          <p:cNvSpPr>
            <a:spLocks noGrp="1"/>
          </p:cNvSpPr>
          <p:nvPr>
            <p:ph type="title"/>
          </p:nvPr>
        </p:nvSpPr>
        <p:spPr>
          <a:xfrm>
            <a:off x="838200" y="365125"/>
            <a:ext cx="10515600" cy="425097"/>
          </a:xfrm>
        </p:spPr>
        <p:txBody>
          <a:bodyPr>
            <a:normAutofit fontScale="90000"/>
          </a:bodyPr>
          <a:lstStyle/>
          <a:p>
            <a:r>
              <a:rPr lang="ru-RU" sz="3100" b="1" dirty="0">
                <a:solidFill>
                  <a:srgbClr val="C00000"/>
                </a:solidFill>
              </a:rPr>
              <a:t>Контроль знаний (повторение</a:t>
            </a:r>
            <a:r>
              <a:rPr lang="ru-RU" b="1" dirty="0">
                <a:solidFill>
                  <a:srgbClr val="C00000"/>
                </a:solidFill>
              </a:rPr>
              <a:t>)</a:t>
            </a:r>
          </a:p>
        </p:txBody>
      </p:sp>
      <p:pic>
        <p:nvPicPr>
          <p:cNvPr id="4" name="Picture 4" descr="Оцени свою работу Полуобхват груди Сг Длина изделия Ди Сш – полуобхват шеи Сг...">
            <a:extLst>
              <a:ext uri="{FF2B5EF4-FFF2-40B4-BE49-F238E27FC236}">
                <a16:creationId xmlns:a16="http://schemas.microsoft.com/office/drawing/2014/main" id="{DC4416D3-DC36-478F-B068-CF68E23C453A}"/>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19289" y="1056481"/>
            <a:ext cx="4176889" cy="543639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Построить чертеж">
            <a:extLst>
              <a:ext uri="{FF2B5EF4-FFF2-40B4-BE49-F238E27FC236}">
                <a16:creationId xmlns:a16="http://schemas.microsoft.com/office/drawing/2014/main" id="{47DDBDD4-3CB9-4C6A-8E51-226EC8E70A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6177" y="1056481"/>
            <a:ext cx="6976533" cy="54363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515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C4C9F33-ABED-490F-B9FC-08EF3EF4D09F}"/>
              </a:ext>
            </a:extLst>
          </p:cNvPr>
          <p:cNvSpPr>
            <a:spLocks noGrp="1"/>
          </p:cNvSpPr>
          <p:nvPr>
            <p:ph type="title"/>
          </p:nvPr>
        </p:nvSpPr>
        <p:spPr>
          <a:xfrm>
            <a:off x="838200" y="440268"/>
            <a:ext cx="10515600" cy="383822"/>
          </a:xfrm>
        </p:spPr>
        <p:txBody>
          <a:bodyPr>
            <a:noAutofit/>
          </a:bodyPr>
          <a:lstStyle/>
          <a:p>
            <a:r>
              <a:rPr lang="ru-RU" sz="2800" b="1" dirty="0">
                <a:solidFill>
                  <a:srgbClr val="C00000"/>
                </a:solidFill>
              </a:rPr>
              <a:t>Контроль знаний (повторение)</a:t>
            </a:r>
          </a:p>
        </p:txBody>
      </p:sp>
      <p:pic>
        <p:nvPicPr>
          <p:cNvPr id="50178" name="Picture 2" descr="Физминутка от Деда Мороза">
            <a:extLst>
              <a:ext uri="{FF2B5EF4-FFF2-40B4-BE49-F238E27FC236}">
                <a16:creationId xmlns:a16="http://schemas.microsoft.com/office/drawing/2014/main" id="{771DF374-4E24-4ED1-B2BA-B3D8C36A1797}"/>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96711" y="993422"/>
            <a:ext cx="11288889" cy="51835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10485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167B586-587E-4F7F-94B6-E38085FA90F3}"/>
              </a:ext>
            </a:extLst>
          </p:cNvPr>
          <p:cNvSpPr>
            <a:spLocks noGrp="1"/>
          </p:cNvSpPr>
          <p:nvPr>
            <p:ph type="title"/>
          </p:nvPr>
        </p:nvSpPr>
        <p:spPr>
          <a:xfrm>
            <a:off x="838200" y="338667"/>
            <a:ext cx="10515600" cy="474133"/>
          </a:xfrm>
        </p:spPr>
        <p:txBody>
          <a:bodyPr>
            <a:noAutofit/>
          </a:bodyPr>
          <a:lstStyle/>
          <a:p>
            <a:r>
              <a:rPr lang="ru-RU" sz="2800" b="1" dirty="0">
                <a:solidFill>
                  <a:srgbClr val="C00000"/>
                </a:solidFill>
              </a:rPr>
              <a:t>Контроль знаний (повторение)</a:t>
            </a:r>
          </a:p>
        </p:txBody>
      </p:sp>
      <p:pic>
        <p:nvPicPr>
          <p:cNvPr id="59396" name="Picture 4" descr="Пошив изделия">
            <a:extLst>
              <a:ext uri="{FF2B5EF4-FFF2-40B4-BE49-F238E27FC236}">
                <a16:creationId xmlns:a16="http://schemas.microsoft.com/office/drawing/2014/main" id="{7F37127E-2098-459C-B057-17D0415E96B2}"/>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62844" y="914400"/>
            <a:ext cx="11051823" cy="52625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4608879"/>
      </p:ext>
    </p:extLst>
  </p:cSld>
  <p:clrMapOvr>
    <a:masterClrMapping/>
  </p:clrMapOvr>
</p:sld>
</file>

<file path=ppt/theme/theme1.xml><?xml version="1.0" encoding="utf-8"?>
<a:theme xmlns:a="http://schemas.openxmlformats.org/drawingml/2006/main" name="Капля">
  <a:themeElements>
    <a:clrScheme name="Капля">
      <a:dk1>
        <a:sysClr val="windowText" lastClr="000000"/>
      </a:dk1>
      <a:lt1>
        <a:sysClr val="window" lastClr="FFFFFF"/>
      </a:lt1>
      <a:dk2>
        <a:srgbClr val="27537E"/>
      </a:dk2>
      <a:lt2>
        <a:srgbClr val="AABED7"/>
      </a:lt2>
      <a:accent1>
        <a:srgbClr val="E34B7A"/>
      </a:accent1>
      <a:accent2>
        <a:srgbClr val="AC339A"/>
      </a:accent2>
      <a:accent3>
        <a:srgbClr val="6953B7"/>
      </a:accent3>
      <a:accent4>
        <a:srgbClr val="1D7EAB"/>
      </a:accent4>
      <a:accent5>
        <a:srgbClr val="43AFD6"/>
      </a:accent5>
      <a:accent6>
        <a:srgbClr val="DE85E1"/>
      </a:accent6>
      <a:hlink>
        <a:srgbClr val="ED87A6"/>
      </a:hlink>
      <a:folHlink>
        <a:srgbClr val="C99EAC"/>
      </a:folHlink>
    </a:clrScheme>
    <a:fontScheme name="Капля">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Капля">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78000"/>
                <a:shade val="100000"/>
                <a:hueMod val="136000"/>
                <a:satMod val="160000"/>
                <a:lumMod val="105000"/>
              </a:schemeClr>
            </a:gs>
            <a:gs pos="100000">
              <a:schemeClr val="phClr">
                <a:shade val="92000"/>
                <a:satMod val="170000"/>
                <a:lumMod val="96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C71B277C-C29A-4BA0-A7BA-43502DF21AB3}"/>
    </a:ext>
  </a:extLst>
</a:theme>
</file>

<file path=docProps/app.xml><?xml version="1.0" encoding="utf-8"?>
<Properties xmlns="http://schemas.openxmlformats.org/officeDocument/2006/extended-properties" xmlns:vt="http://schemas.openxmlformats.org/officeDocument/2006/docPropsVTypes">
  <Template>Капля</Template>
  <TotalTime>475</TotalTime>
  <Words>3578</Words>
  <Application>Microsoft Office PowerPoint</Application>
  <PresentationFormat>Широкоэкранный</PresentationFormat>
  <Paragraphs>357</Paragraphs>
  <Slides>63</Slides>
  <Notes>0</Notes>
  <HiddenSlides>0</HiddenSlides>
  <MMClips>2</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63</vt:i4>
      </vt:variant>
    </vt:vector>
  </HeadingPairs>
  <TitlesOfParts>
    <vt:vector size="67" baseType="lpstr">
      <vt:lpstr>Arial</vt:lpstr>
      <vt:lpstr>Roboto</vt:lpstr>
      <vt:lpstr>Tw Cen MT</vt:lpstr>
      <vt:lpstr>Капля</vt:lpstr>
      <vt:lpstr>«Технологии в повседневной жизни: (Технология изготовления плечевого изделия/платья» ФГОС 8 класс</vt:lpstr>
      <vt:lpstr>Содержание </vt:lpstr>
      <vt:lpstr>Мобилизация «Сказочный зимний вечер»</vt:lpstr>
      <vt:lpstr>Актуализация </vt:lpstr>
      <vt:lpstr>Актуализация </vt:lpstr>
      <vt:lpstr>Тема, цель, задачи урока </vt:lpstr>
      <vt:lpstr>Контроль знаний (повторение)</vt:lpstr>
      <vt:lpstr>Контроль знаний (повторение)</vt:lpstr>
      <vt:lpstr>Контроль знаний (повторение)</vt:lpstr>
      <vt:lpstr>Презентация PowerPoint</vt:lpstr>
      <vt:lpstr>Обработка, соединение деталей и узлов</vt:lpstr>
      <vt:lpstr>Обработка вытачек </vt:lpstr>
      <vt:lpstr>Обработка кокеток</vt:lpstr>
      <vt:lpstr>Обработка кокеток</vt:lpstr>
      <vt:lpstr>Физминутка </vt:lpstr>
      <vt:lpstr>Сборка плечевого изделия </vt:lpstr>
      <vt:lpstr>Обработка плечевых швов  (смётывание)</vt:lpstr>
      <vt:lpstr>Стачивание плечевых швов и обработка срезов</vt:lpstr>
      <vt:lpstr>Обработка мелких деталей</vt:lpstr>
      <vt:lpstr>Обработка карманов </vt:lpstr>
      <vt:lpstr>Обработка карманов (Прорезные карманы)</vt:lpstr>
      <vt:lpstr>Обработка карманов (Прорезные карманы)</vt:lpstr>
      <vt:lpstr>Обработка карманов (Прорезные карманы)</vt:lpstr>
      <vt:lpstr>Обработка карманов (накладные карманы)</vt:lpstr>
      <vt:lpstr>Обработка карманов (накладные карманы)</vt:lpstr>
      <vt:lpstr>Обработка бортов</vt:lpstr>
      <vt:lpstr>Обработка бортов</vt:lpstr>
      <vt:lpstr>Обработка бортов </vt:lpstr>
      <vt:lpstr>Обработка бортов</vt:lpstr>
      <vt:lpstr>Обработка бортов</vt:lpstr>
      <vt:lpstr>Обработка застёжек </vt:lpstr>
      <vt:lpstr>Обработка застёжек</vt:lpstr>
      <vt:lpstr>Обработка застёжек </vt:lpstr>
      <vt:lpstr>Обработка застёжек </vt:lpstr>
      <vt:lpstr>Обработка воротников </vt:lpstr>
      <vt:lpstr>Обработка воротников </vt:lpstr>
      <vt:lpstr>Обработка воротников</vt:lpstr>
      <vt:lpstr>Соединение воротника с горловиной</vt:lpstr>
      <vt:lpstr>Соединение воротника с горловиной</vt:lpstr>
      <vt:lpstr>Обработка горловины в изделиях без воротника</vt:lpstr>
      <vt:lpstr>Обработка горловины в изделиях без воротника</vt:lpstr>
      <vt:lpstr>Обработка рукавов</vt:lpstr>
      <vt:lpstr>Обработка рукавов</vt:lpstr>
      <vt:lpstr>Обработка низа изделия</vt:lpstr>
      <vt:lpstr>Презентация PowerPoint</vt:lpstr>
      <vt:lpstr>Окончательная отделка плечевого изделия </vt:lpstr>
      <vt:lpstr>Окончательная отделка изделия</vt:lpstr>
      <vt:lpstr>Презентация PowerPoint</vt:lpstr>
      <vt:lpstr>Окончательная отделка изделия </vt:lpstr>
      <vt:lpstr>Окончательная отделка изделия </vt:lpstr>
      <vt:lpstr>Презентация PowerPoint</vt:lpstr>
      <vt:lpstr>Окончательная отделка изделия</vt:lpstr>
      <vt:lpstr>Практическая деятельность</vt:lpstr>
      <vt:lpstr> Практическая деятельность (продолжение)</vt:lpstr>
      <vt:lpstr>Практическая деятельность </vt:lpstr>
      <vt:lpstr>Практическая деятельность (продолжение)</vt:lpstr>
      <vt:lpstr>Практическая деятельность</vt:lpstr>
      <vt:lpstr>Практическая деятельность</vt:lpstr>
      <vt:lpstr>Итог урока. Домашнее задание</vt:lpstr>
      <vt:lpstr>Презентация PowerPoint</vt:lpstr>
      <vt:lpstr>Рефлексия</vt:lpstr>
      <vt:lpstr>Презентация PowerPoint</vt:lpstr>
      <vt:lpstr>Литература</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Nina</dc:creator>
  <cp:lastModifiedBy>Nina</cp:lastModifiedBy>
  <cp:revision>58</cp:revision>
  <dcterms:created xsi:type="dcterms:W3CDTF">2022-01-30T08:40:56Z</dcterms:created>
  <dcterms:modified xsi:type="dcterms:W3CDTF">2022-03-18T13:38:45Z</dcterms:modified>
</cp:coreProperties>
</file>