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  <p:sldId id="261" r:id="rId5"/>
    <p:sldId id="262" r:id="rId6"/>
    <p:sldId id="263" r:id="rId7"/>
    <p:sldId id="264" r:id="rId8"/>
    <p:sldId id="265" r:id="rId9"/>
    <p:sldId id="266" r:id="rId10"/>
    <p:sldId id="268" r:id="rId11"/>
    <p:sldId id="269" r:id="rId12"/>
    <p:sldId id="267" r:id="rId1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kotik" initials="k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162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dirty="0" smtClean="0"/>
              <a:t>Вставка рисунка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15.03.2021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1331640" y="1412776"/>
            <a:ext cx="6565645" cy="378565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pPr algn="ctr"/>
            <a:r>
              <a:rPr lang="ru-RU" sz="8000" b="1" cap="all" spc="0" dirty="0" smtClean="0">
                <a:ln/>
                <a:solidFill>
                  <a:schemeClr val="accent1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</a:rPr>
              <a:t>Химические </a:t>
            </a:r>
          </a:p>
          <a:p>
            <a:pPr algn="ctr"/>
            <a:r>
              <a:rPr lang="ru-RU" sz="8000" b="1" cap="all" spc="0" dirty="0" smtClean="0">
                <a:ln/>
                <a:solidFill>
                  <a:schemeClr val="accent1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</a:rPr>
              <a:t>свойства </a:t>
            </a:r>
          </a:p>
          <a:p>
            <a:pPr algn="ctr"/>
            <a:r>
              <a:rPr lang="ru-RU" sz="8000" b="1" cap="all" spc="0" dirty="0" smtClean="0">
                <a:ln/>
                <a:solidFill>
                  <a:schemeClr val="accent1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</a:rPr>
              <a:t>солей</a:t>
            </a:r>
            <a:endParaRPr lang="ru-RU" sz="8000" b="1" cap="all" spc="0" dirty="0">
              <a:ln/>
              <a:solidFill>
                <a:schemeClr val="accent1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3238661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850196"/>
            <a:ext cx="91440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4800" b="1" dirty="0">
                <a:solidFill>
                  <a:srgbClr val="FF0000"/>
                </a:solidFill>
              </a:rPr>
              <a:t>Вставь пропущенные слова или словосочетания</a:t>
            </a:r>
          </a:p>
          <a:p>
            <a:r>
              <a:rPr lang="ru-RU" sz="4800" dirty="0"/>
              <a:t>Реакции между кислотами и солями протекают только в том случае …</a:t>
            </a:r>
          </a:p>
        </p:txBody>
      </p:sp>
    </p:spTree>
    <p:extLst>
      <p:ext uri="{BB962C8B-B14F-4D97-AF65-F5344CB8AC3E}">
        <p14:creationId xmlns:p14="http://schemas.microsoft.com/office/powerpoint/2010/main" val="19116811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774383"/>
            <a:ext cx="9144000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4800" dirty="0"/>
              <a:t>Реакции между кислотами и солями протекают только в том </a:t>
            </a:r>
            <a:r>
              <a:rPr lang="ru-RU" sz="4800" dirty="0" smtClean="0"/>
              <a:t>случае, если </a:t>
            </a:r>
            <a:r>
              <a:rPr lang="ru-RU" sz="4800" smtClean="0"/>
              <a:t>выпадет осадок </a:t>
            </a:r>
            <a:endParaRPr lang="ru-RU" sz="4800" dirty="0"/>
          </a:p>
        </p:txBody>
      </p:sp>
    </p:spTree>
    <p:extLst>
      <p:ext uri="{BB962C8B-B14F-4D97-AF65-F5344CB8AC3E}">
        <p14:creationId xmlns:p14="http://schemas.microsoft.com/office/powerpoint/2010/main" val="2337243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8676456" cy="99759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 smtClean="0"/>
              <a:t>Вставь пропущенные слова или словосочетания</a:t>
            </a:r>
          </a:p>
          <a:p>
            <a:r>
              <a:rPr lang="ru-RU" sz="3200" dirty="0" smtClean="0"/>
              <a:t>Реакции между кислотами и солями протекают только в том случае …</a:t>
            </a:r>
          </a:p>
          <a:p>
            <a:r>
              <a:rPr lang="ru-RU" sz="3200" dirty="0" smtClean="0"/>
              <a:t>Реакции солей со щелочами протекают в … растворах.</a:t>
            </a:r>
          </a:p>
          <a:p>
            <a:r>
              <a:rPr lang="ru-RU" sz="3200" dirty="0" smtClean="0"/>
              <a:t>Взаимодействие между …  возможно если хотя бы один из продуктов реакции выпадает в осадок или разлагается водой.</a:t>
            </a:r>
          </a:p>
          <a:p>
            <a:r>
              <a:rPr lang="ru-RU" sz="3200" dirty="0"/>
              <a:t>Для протекания реакций металлов с солями должны выполняться три условия:</a:t>
            </a:r>
          </a:p>
          <a:p>
            <a:r>
              <a:rPr lang="ru-RU" sz="3200" dirty="0"/>
              <a:t>1) Вытесняемый из соли металл должен располагаться в ряду активности </a:t>
            </a:r>
            <a:r>
              <a:rPr lang="ru-RU" sz="3200" dirty="0" smtClean="0"/>
              <a:t>… </a:t>
            </a:r>
            <a:r>
              <a:rPr lang="ru-RU" sz="3200" dirty="0"/>
              <a:t>металла- реагента.</a:t>
            </a:r>
          </a:p>
          <a:p>
            <a:r>
              <a:rPr lang="ru-RU" sz="3200" dirty="0"/>
              <a:t>2) Обе соли- и реагирующая и продукт реакции- должны быть </a:t>
            </a:r>
            <a:r>
              <a:rPr lang="ru-RU" sz="3200" dirty="0" smtClean="0"/>
              <a:t>….</a:t>
            </a:r>
            <a:endParaRPr lang="ru-RU" sz="3200" dirty="0"/>
          </a:p>
          <a:p>
            <a:r>
              <a:rPr lang="ru-RU" sz="3200" dirty="0"/>
              <a:t>3) </a:t>
            </a:r>
            <a:r>
              <a:rPr lang="ru-RU" sz="3200" dirty="0" smtClean="0"/>
              <a:t>Металлы- </a:t>
            </a:r>
            <a:r>
              <a:rPr lang="ru-RU" sz="3200" dirty="0"/>
              <a:t>реагенты не должны взаимодействовать с </a:t>
            </a:r>
            <a:r>
              <a:rPr lang="ru-RU" sz="3200" dirty="0" smtClean="0"/>
              <a:t>... </a:t>
            </a:r>
            <a:endParaRPr lang="ru-RU" sz="3200" dirty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91510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вал 1"/>
          <p:cNvSpPr/>
          <p:nvPr/>
        </p:nvSpPr>
        <p:spPr>
          <a:xfrm>
            <a:off x="3347864" y="2276872"/>
            <a:ext cx="2520280" cy="1800200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179512" y="332656"/>
            <a:ext cx="3168352" cy="1584176"/>
          </a:xfrm>
          <a:prstGeom prst="rect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179512" y="2492896"/>
            <a:ext cx="3024336" cy="180020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179512" y="4869160"/>
            <a:ext cx="3024336" cy="1656184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5580112" y="476672"/>
            <a:ext cx="3384376" cy="1440160"/>
          </a:xfrm>
          <a:prstGeom prst="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6012160" y="2276872"/>
            <a:ext cx="2952328" cy="2016224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8" name="Прямоугольник 7"/>
          <p:cNvSpPr/>
          <p:nvPr/>
        </p:nvSpPr>
        <p:spPr>
          <a:xfrm>
            <a:off x="5103540" y="4941168"/>
            <a:ext cx="4032448" cy="1584176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9" name="TextBox 8"/>
          <p:cNvSpPr txBox="1"/>
          <p:nvPr/>
        </p:nvSpPr>
        <p:spPr>
          <a:xfrm>
            <a:off x="179512" y="5279141"/>
            <a:ext cx="302433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600" b="1" dirty="0" smtClean="0">
                <a:solidFill>
                  <a:schemeClr val="bg1"/>
                </a:solidFill>
              </a:rPr>
              <a:t>С металлами</a:t>
            </a:r>
            <a:endParaRPr lang="ru-RU" sz="3600" b="1" dirty="0">
              <a:solidFill>
                <a:schemeClr val="bg1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04131" y="769059"/>
            <a:ext cx="302433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600" b="1" dirty="0" smtClean="0">
                <a:solidFill>
                  <a:schemeClr val="bg1"/>
                </a:solidFill>
              </a:rPr>
              <a:t>С кислотами</a:t>
            </a:r>
            <a:endParaRPr lang="ru-RU" sz="3600" b="1" dirty="0">
              <a:solidFill>
                <a:schemeClr val="bg1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760132" y="832356"/>
            <a:ext cx="302433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600" b="1" dirty="0" smtClean="0">
                <a:solidFill>
                  <a:schemeClr val="bg1"/>
                </a:solidFill>
              </a:rPr>
              <a:t>Со щелочами</a:t>
            </a:r>
            <a:endParaRPr lang="ru-RU" sz="3600" b="1" dirty="0">
              <a:solidFill>
                <a:schemeClr val="bg1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11560" y="2960077"/>
            <a:ext cx="216024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600" b="1" dirty="0" smtClean="0">
                <a:solidFill>
                  <a:schemeClr val="bg1"/>
                </a:solidFill>
              </a:rPr>
              <a:t>С солями</a:t>
            </a:r>
            <a:endParaRPr lang="ru-RU" sz="3600" b="1" dirty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6156176" y="2492896"/>
            <a:ext cx="2987824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600" b="1" dirty="0" smtClean="0">
                <a:solidFill>
                  <a:schemeClr val="bg1"/>
                </a:solidFill>
              </a:rPr>
              <a:t>Разлагаются при нагревании</a:t>
            </a:r>
            <a:endParaRPr lang="ru-RU" sz="3600" b="1" dirty="0">
              <a:solidFill>
                <a:schemeClr val="bg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132115" y="5133091"/>
            <a:ext cx="403244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600" b="1" dirty="0" smtClean="0">
                <a:solidFill>
                  <a:schemeClr val="bg1"/>
                </a:solidFill>
              </a:rPr>
              <a:t>Образуют кристаллогидраты</a:t>
            </a:r>
            <a:endParaRPr lang="ru-RU" sz="3600" b="1" dirty="0">
              <a:solidFill>
                <a:schemeClr val="bg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581890" y="2638363"/>
            <a:ext cx="2052228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>
                <a:solidFill>
                  <a:schemeClr val="bg1"/>
                </a:solidFill>
              </a:rPr>
              <a:t>РЕАКЦИИ СОЛЕЙ</a:t>
            </a:r>
            <a:endParaRPr lang="ru-RU" sz="3200" b="1" dirty="0">
              <a:solidFill>
                <a:schemeClr val="bg1"/>
              </a:solidFill>
            </a:endParaRPr>
          </a:p>
        </p:txBody>
      </p:sp>
      <p:cxnSp>
        <p:nvCxnSpPr>
          <p:cNvPr id="17" name="Прямая соединительная линия 16"/>
          <p:cNvCxnSpPr>
            <a:stCxn id="3" idx="3"/>
          </p:cNvCxnSpPr>
          <p:nvPr/>
        </p:nvCxnSpPr>
        <p:spPr>
          <a:xfrm>
            <a:off x="3347864" y="1124744"/>
            <a:ext cx="864096" cy="115212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Прямая соединительная линия 18"/>
          <p:cNvCxnSpPr>
            <a:stCxn id="6" idx="1"/>
          </p:cNvCxnSpPr>
          <p:nvPr/>
        </p:nvCxnSpPr>
        <p:spPr>
          <a:xfrm flipH="1">
            <a:off x="5103540" y="1196752"/>
            <a:ext cx="476572" cy="10801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Прямая соединительная линия 20"/>
          <p:cNvCxnSpPr>
            <a:endCxn id="2" idx="2"/>
          </p:cNvCxnSpPr>
          <p:nvPr/>
        </p:nvCxnSpPr>
        <p:spPr>
          <a:xfrm>
            <a:off x="3203848" y="3176972"/>
            <a:ext cx="14401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единительная линия 22"/>
          <p:cNvCxnSpPr>
            <a:stCxn id="2" idx="6"/>
          </p:cNvCxnSpPr>
          <p:nvPr/>
        </p:nvCxnSpPr>
        <p:spPr>
          <a:xfrm>
            <a:off x="5868144" y="3176972"/>
            <a:ext cx="14401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единительная линия 24"/>
          <p:cNvCxnSpPr>
            <a:stCxn id="5" idx="3"/>
          </p:cNvCxnSpPr>
          <p:nvPr/>
        </p:nvCxnSpPr>
        <p:spPr>
          <a:xfrm flipV="1">
            <a:off x="3203848" y="4077072"/>
            <a:ext cx="1008112" cy="16201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Прямая соединительная линия 26"/>
          <p:cNvCxnSpPr>
            <a:stCxn id="8" idx="1"/>
          </p:cNvCxnSpPr>
          <p:nvPr/>
        </p:nvCxnSpPr>
        <p:spPr>
          <a:xfrm flipH="1" flipV="1">
            <a:off x="5004048" y="4005064"/>
            <a:ext cx="99492" cy="17281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95707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39552" y="620688"/>
            <a:ext cx="799288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800" b="1" dirty="0" smtClean="0">
                <a:solidFill>
                  <a:srgbClr val="7030A0"/>
                </a:solidFill>
              </a:rPr>
              <a:t>С КИСЛОТАМИ</a:t>
            </a:r>
          </a:p>
          <a:p>
            <a:pPr algn="ctr"/>
            <a:r>
              <a:rPr lang="en-US" sz="4800" b="1" dirty="0" smtClean="0">
                <a:solidFill>
                  <a:srgbClr val="7030A0"/>
                </a:solidFill>
              </a:rPr>
              <a:t>AgNO3 + </a:t>
            </a:r>
            <a:r>
              <a:rPr lang="en-US" sz="4800" b="1" dirty="0" err="1" smtClean="0">
                <a:solidFill>
                  <a:srgbClr val="7030A0"/>
                </a:solidFill>
              </a:rPr>
              <a:t>HCl</a:t>
            </a:r>
            <a:r>
              <a:rPr lang="en-US" sz="4800" b="1" dirty="0" smtClean="0">
                <a:solidFill>
                  <a:srgbClr val="7030A0"/>
                </a:solidFill>
              </a:rPr>
              <a:t> = </a:t>
            </a:r>
            <a:r>
              <a:rPr lang="en-US" sz="4800" b="1" dirty="0" err="1" smtClean="0">
                <a:solidFill>
                  <a:srgbClr val="7030A0"/>
                </a:solidFill>
              </a:rPr>
              <a:t>AgCl</a:t>
            </a:r>
            <a:r>
              <a:rPr lang="en-US" sz="4800" b="1" dirty="0" smtClean="0">
                <a:solidFill>
                  <a:srgbClr val="7030A0"/>
                </a:solidFill>
              </a:rPr>
              <a:t> + HNO3</a:t>
            </a:r>
          </a:p>
          <a:p>
            <a:pPr algn="ctr"/>
            <a:r>
              <a:rPr lang="en-US" sz="4800" b="1" dirty="0" smtClean="0">
                <a:solidFill>
                  <a:srgbClr val="7030A0"/>
                </a:solidFill>
              </a:rPr>
              <a:t>Ag + Cl = </a:t>
            </a:r>
            <a:r>
              <a:rPr lang="en-US" sz="4800" b="1" dirty="0" err="1" smtClean="0">
                <a:solidFill>
                  <a:srgbClr val="7030A0"/>
                </a:solidFill>
              </a:rPr>
              <a:t>AgCl</a:t>
            </a:r>
            <a:endParaRPr lang="ru-RU" sz="4800" b="1" dirty="0">
              <a:solidFill>
                <a:srgbClr val="7030A0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971600" y="3212976"/>
            <a:ext cx="662473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 smtClean="0">
                <a:solidFill>
                  <a:schemeClr val="bg2">
                    <a:lumMod val="25000"/>
                  </a:schemeClr>
                </a:solidFill>
              </a:rPr>
              <a:t>Реакции между кислотами и солями протекают только в том случае, если образуется осадок или газ</a:t>
            </a:r>
            <a:endParaRPr lang="ru-RU" b="1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755576" y="4077072"/>
            <a:ext cx="756084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b="1" dirty="0" smtClean="0">
                <a:solidFill>
                  <a:srgbClr val="7030A0"/>
                </a:solidFill>
              </a:rPr>
              <a:t>CaCO3 + </a:t>
            </a:r>
            <a:r>
              <a:rPr lang="ru-RU" sz="6000" b="1" dirty="0" smtClean="0">
                <a:solidFill>
                  <a:srgbClr val="7030A0"/>
                </a:solidFill>
              </a:rPr>
              <a:t>2</a:t>
            </a:r>
            <a:r>
              <a:rPr lang="en-US" sz="6000" b="1" dirty="0" err="1" smtClean="0">
                <a:solidFill>
                  <a:srgbClr val="7030A0"/>
                </a:solidFill>
              </a:rPr>
              <a:t>HCl</a:t>
            </a:r>
            <a:r>
              <a:rPr lang="en-US" sz="6000" b="1" dirty="0" smtClean="0">
                <a:solidFill>
                  <a:srgbClr val="7030A0"/>
                </a:solidFill>
              </a:rPr>
              <a:t> = CaCl2 + CO2 + H2O</a:t>
            </a:r>
            <a:r>
              <a:rPr lang="ru-RU" sz="6000" b="1" dirty="0" smtClean="0">
                <a:solidFill>
                  <a:srgbClr val="7030A0"/>
                </a:solidFill>
              </a:rPr>
              <a:t> </a:t>
            </a:r>
            <a:r>
              <a:rPr lang="en-US" sz="6000" b="1" dirty="0" smtClean="0">
                <a:solidFill>
                  <a:srgbClr val="7030A0"/>
                </a:solidFill>
              </a:rPr>
              <a:t> </a:t>
            </a:r>
            <a:endParaRPr lang="ru-RU" sz="6000" b="1" dirty="0">
              <a:solidFill>
                <a:srgbClr val="7030A0"/>
              </a:solidFill>
            </a:endParaRPr>
          </a:p>
        </p:txBody>
      </p:sp>
      <p:sp>
        <p:nvSpPr>
          <p:cNvPr id="18" name="Стрелка вверх 17"/>
          <p:cNvSpPr/>
          <p:nvPr/>
        </p:nvSpPr>
        <p:spPr>
          <a:xfrm>
            <a:off x="4067944" y="5157192"/>
            <a:ext cx="216024" cy="576064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трелка вниз 18"/>
          <p:cNvSpPr/>
          <p:nvPr/>
        </p:nvSpPr>
        <p:spPr>
          <a:xfrm>
            <a:off x="6012160" y="1340768"/>
            <a:ext cx="144016" cy="72008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Стрелка вниз 19"/>
          <p:cNvSpPr/>
          <p:nvPr/>
        </p:nvSpPr>
        <p:spPr>
          <a:xfrm>
            <a:off x="6300192" y="2060848"/>
            <a:ext cx="72008" cy="72008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Минус 20"/>
          <p:cNvSpPr/>
          <p:nvPr/>
        </p:nvSpPr>
        <p:spPr>
          <a:xfrm>
            <a:off x="2771800" y="5949280"/>
            <a:ext cx="3816424" cy="66784"/>
          </a:xfrm>
          <a:prstGeom prst="mathMin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TextBox 21"/>
          <p:cNvSpPr txBox="1"/>
          <p:nvPr/>
        </p:nvSpPr>
        <p:spPr>
          <a:xfrm>
            <a:off x="1187624" y="5914379"/>
            <a:ext cx="669674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b="1" dirty="0" smtClean="0">
                <a:solidFill>
                  <a:srgbClr val="7030A0"/>
                </a:solidFill>
              </a:rPr>
              <a:t>H2CO3</a:t>
            </a:r>
            <a:endParaRPr lang="ru-RU" sz="54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9260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23528" y="1124744"/>
            <a:ext cx="8352928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6000" b="1" dirty="0" smtClean="0">
                <a:solidFill>
                  <a:srgbClr val="FF0000"/>
                </a:solidFill>
              </a:rPr>
              <a:t>Со щелочами в водных растворах</a:t>
            </a:r>
            <a:endParaRPr lang="en-US" sz="6000" b="1" dirty="0" smtClean="0">
              <a:solidFill>
                <a:srgbClr val="FF0000"/>
              </a:solidFill>
            </a:endParaRPr>
          </a:p>
          <a:p>
            <a:pPr algn="ctr"/>
            <a:endParaRPr lang="ru-RU" sz="6000" b="1" dirty="0" smtClean="0">
              <a:solidFill>
                <a:srgbClr val="FF0000"/>
              </a:solidFill>
            </a:endParaRPr>
          </a:p>
          <a:p>
            <a:pPr algn="ctr"/>
            <a:r>
              <a:rPr lang="en-US" sz="6000" b="1" dirty="0" smtClean="0">
                <a:solidFill>
                  <a:srgbClr val="FF0000"/>
                </a:solidFill>
              </a:rPr>
              <a:t>CuSO4 + 2NaOH = Cu(OH)2 + Na2SO4</a:t>
            </a:r>
            <a:endParaRPr lang="ru-RU" sz="6000" b="1" dirty="0">
              <a:solidFill>
                <a:srgbClr val="FF0000"/>
              </a:solidFill>
            </a:endParaRPr>
          </a:p>
        </p:txBody>
      </p:sp>
      <p:sp>
        <p:nvSpPr>
          <p:cNvPr id="3" name="Стрелка вниз 2"/>
          <p:cNvSpPr/>
          <p:nvPr/>
        </p:nvSpPr>
        <p:spPr>
          <a:xfrm>
            <a:off x="4139952" y="4869160"/>
            <a:ext cx="360040" cy="964565"/>
          </a:xfrm>
          <a:prstGeom prst="downArrow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41632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9512" y="836712"/>
            <a:ext cx="8712968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800" b="1" dirty="0" smtClean="0">
                <a:solidFill>
                  <a:schemeClr val="accent4">
                    <a:lumMod val="50000"/>
                  </a:schemeClr>
                </a:solidFill>
              </a:rPr>
              <a:t>С металлами</a:t>
            </a:r>
          </a:p>
          <a:p>
            <a:pPr algn="ctr"/>
            <a:r>
              <a:rPr lang="en-US" sz="5400" b="1" dirty="0" smtClean="0">
                <a:solidFill>
                  <a:schemeClr val="accent3">
                    <a:lumMod val="50000"/>
                  </a:schemeClr>
                </a:solidFill>
              </a:rPr>
              <a:t>CuSO4 + Fe = FeSO4 + Cu</a:t>
            </a:r>
            <a:endParaRPr lang="ru-RU" sz="5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algn="ctr"/>
            <a:endParaRPr lang="en-US" sz="5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algn="ctr"/>
            <a:r>
              <a:rPr lang="ru-RU" sz="2400" b="1" dirty="0" smtClean="0"/>
              <a:t>Для протекания реакций металлов с солями должны выполняться три условия:</a:t>
            </a:r>
          </a:p>
          <a:p>
            <a:pPr algn="ctr"/>
            <a:r>
              <a:rPr lang="ru-RU" sz="2400" b="1" dirty="0" smtClean="0"/>
              <a:t>1) Вытесняемый из соли металл должен располагаться в ряду активности правее металла- реагента.</a:t>
            </a:r>
          </a:p>
          <a:p>
            <a:pPr algn="ctr"/>
            <a:r>
              <a:rPr lang="ru-RU" sz="2400" b="1" dirty="0" smtClean="0"/>
              <a:t>2) Обе соли- и реагирующая и продукт реакции- должны быть растворимы.</a:t>
            </a:r>
          </a:p>
          <a:p>
            <a:pPr algn="ctr"/>
            <a:r>
              <a:rPr lang="ru-RU" sz="2400" b="1" dirty="0" smtClean="0"/>
              <a:t>3) Металлы реагенты не должны взаимодействовать с водой. </a:t>
            </a:r>
            <a:endParaRPr lang="ru-RU" sz="2400" b="1" dirty="0"/>
          </a:p>
        </p:txBody>
      </p:sp>
    </p:spTree>
    <p:extLst>
      <p:ext uri="{BB962C8B-B14F-4D97-AF65-F5344CB8AC3E}">
        <p14:creationId xmlns:p14="http://schemas.microsoft.com/office/powerpoint/2010/main" val="2802842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23528" y="260648"/>
            <a:ext cx="8820472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 smtClean="0">
                <a:solidFill>
                  <a:schemeClr val="accent5">
                    <a:lumMod val="50000"/>
                  </a:schemeClr>
                </a:solidFill>
              </a:rPr>
              <a:t>С солями</a:t>
            </a:r>
          </a:p>
          <a:p>
            <a:pPr algn="ctr"/>
            <a:r>
              <a:rPr lang="en-US" sz="6000" b="1" dirty="0" smtClean="0">
                <a:solidFill>
                  <a:schemeClr val="accent5">
                    <a:lumMod val="50000"/>
                  </a:schemeClr>
                </a:solidFill>
              </a:rPr>
              <a:t>Na2CO3 + 2AgNO3 = Ag2CO3 + 2NaNO3</a:t>
            </a:r>
          </a:p>
          <a:p>
            <a:pPr algn="ctr"/>
            <a:r>
              <a:rPr lang="ru-RU" sz="4400" b="1" dirty="0" smtClean="0">
                <a:solidFill>
                  <a:schemeClr val="accent5">
                    <a:lumMod val="50000"/>
                  </a:schemeClr>
                </a:solidFill>
              </a:rPr>
              <a:t>Взаимодействие между двумя солями в растворе возможно, если хотя бы один из продуктов реакции выпадет в осадок или разлагается водой.  </a:t>
            </a:r>
            <a:endParaRPr lang="ru-RU" sz="4400" b="1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Стрелка вниз 2"/>
          <p:cNvSpPr/>
          <p:nvPr/>
        </p:nvSpPr>
        <p:spPr>
          <a:xfrm>
            <a:off x="4283968" y="1988840"/>
            <a:ext cx="216024" cy="64807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88470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39552" y="548680"/>
            <a:ext cx="7992888" cy="5170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6600" b="1" dirty="0" smtClean="0">
                <a:solidFill>
                  <a:schemeClr val="tx2">
                    <a:lumMod val="75000"/>
                  </a:schemeClr>
                </a:solidFill>
              </a:rPr>
              <a:t>Некоторые соли при нагревании разлагаются</a:t>
            </a:r>
            <a:endParaRPr lang="en-US" sz="6600" b="1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endParaRPr lang="ru-RU" sz="6600" b="1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en-US" sz="6600" b="1" dirty="0" smtClean="0">
                <a:solidFill>
                  <a:schemeClr val="tx2">
                    <a:lumMod val="75000"/>
                  </a:schemeClr>
                </a:solidFill>
              </a:rPr>
              <a:t>CaCO3 = </a:t>
            </a:r>
            <a:r>
              <a:rPr lang="en-US" sz="6600" b="1" dirty="0" err="1" smtClean="0">
                <a:solidFill>
                  <a:schemeClr val="tx2">
                    <a:lumMod val="75000"/>
                  </a:schemeClr>
                </a:solidFill>
              </a:rPr>
              <a:t>CaO</a:t>
            </a:r>
            <a:r>
              <a:rPr lang="en-US" sz="6600" b="1" dirty="0" smtClean="0">
                <a:solidFill>
                  <a:schemeClr val="tx2">
                    <a:lumMod val="75000"/>
                  </a:schemeClr>
                </a:solidFill>
              </a:rPr>
              <a:t> + CO2</a:t>
            </a:r>
            <a:endParaRPr lang="ru-RU" sz="66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Стрелка вверх 2"/>
          <p:cNvSpPr/>
          <p:nvPr/>
        </p:nvSpPr>
        <p:spPr>
          <a:xfrm>
            <a:off x="7956376" y="4797152"/>
            <a:ext cx="144016" cy="576064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TextBox 3"/>
          <p:cNvSpPr txBox="1"/>
          <p:nvPr/>
        </p:nvSpPr>
        <p:spPr>
          <a:xfrm>
            <a:off x="3635896" y="4506842"/>
            <a:ext cx="4320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/>
              <a:t>t</a:t>
            </a:r>
            <a:endParaRPr lang="ru-RU" sz="36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3851920" y="4506842"/>
            <a:ext cx="2160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0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96231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260648"/>
            <a:ext cx="9144000" cy="61247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800" b="1" dirty="0" smtClean="0"/>
              <a:t>Некоторые соли способны реагировать с водой и образовывать кристаллогидраты</a:t>
            </a:r>
          </a:p>
          <a:p>
            <a:pPr algn="ctr"/>
            <a:endParaRPr lang="ru-RU" sz="4800" b="1" dirty="0" smtClean="0"/>
          </a:p>
          <a:p>
            <a:r>
              <a:rPr lang="en-US" sz="4800" b="1" dirty="0" smtClean="0">
                <a:solidFill>
                  <a:schemeClr val="accent2">
                    <a:lumMod val="75000"/>
                  </a:schemeClr>
                </a:solidFill>
              </a:rPr>
              <a:t>CuSO4 + 5H2O = CuSO4 5H2O+Q   </a:t>
            </a:r>
            <a:r>
              <a:rPr lang="ru-RU" sz="2800" b="1" dirty="0" smtClean="0"/>
              <a:t>белого цвета                          сине- голубого цвета</a:t>
            </a:r>
          </a:p>
          <a:p>
            <a:r>
              <a:rPr lang="ru-RU" sz="2800" b="1" dirty="0"/>
              <a:t> </a:t>
            </a:r>
            <a:r>
              <a:rPr lang="ru-RU" sz="2800" b="1" dirty="0" smtClean="0"/>
              <a:t>                                                                                                  теплота</a:t>
            </a:r>
            <a:endParaRPr lang="en-US" sz="2800" b="1" dirty="0" smtClean="0"/>
          </a:p>
          <a:p>
            <a:endParaRPr lang="ru-RU" sz="4800" dirty="0"/>
          </a:p>
        </p:txBody>
      </p:sp>
      <p:sp>
        <p:nvSpPr>
          <p:cNvPr id="6" name="Блок-схема: узел 5"/>
          <p:cNvSpPr/>
          <p:nvPr/>
        </p:nvSpPr>
        <p:spPr>
          <a:xfrm>
            <a:off x="6156176" y="4221088"/>
            <a:ext cx="72008" cy="144016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92540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23528" y="404664"/>
            <a:ext cx="8496944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800" b="1" dirty="0" smtClean="0">
                <a:solidFill>
                  <a:schemeClr val="tx2">
                    <a:lumMod val="75000"/>
                  </a:schemeClr>
                </a:solidFill>
              </a:rPr>
              <a:t>Составьте уравнения химических реакций:</a:t>
            </a:r>
            <a:endParaRPr lang="en-US" sz="4800" b="1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endParaRPr lang="ru-RU" sz="4800" b="1" dirty="0" smtClean="0">
              <a:solidFill>
                <a:schemeClr val="tx2">
                  <a:lumMod val="75000"/>
                </a:schemeClr>
              </a:solidFill>
            </a:endParaRPr>
          </a:p>
          <a:p>
            <a:r>
              <a:rPr lang="en-US" sz="4800" b="1" dirty="0" smtClean="0">
                <a:solidFill>
                  <a:schemeClr val="accent3">
                    <a:lumMod val="75000"/>
                  </a:schemeClr>
                </a:solidFill>
              </a:rPr>
              <a:t>CuCO3 + 2HNO3 = </a:t>
            </a:r>
          </a:p>
          <a:p>
            <a:r>
              <a:rPr lang="en-US" sz="4800" b="1" dirty="0" smtClean="0">
                <a:solidFill>
                  <a:srgbClr val="C00000"/>
                </a:solidFill>
              </a:rPr>
              <a:t>CuCO4 + 2KOH =</a:t>
            </a:r>
          </a:p>
          <a:p>
            <a:r>
              <a:rPr lang="en-US" sz="4800" b="1" dirty="0" smtClean="0">
                <a:solidFill>
                  <a:schemeClr val="bg2">
                    <a:lumMod val="25000"/>
                  </a:schemeClr>
                </a:solidFill>
              </a:rPr>
              <a:t>CaNO3 + Na2CO3 =</a:t>
            </a:r>
          </a:p>
          <a:p>
            <a:r>
              <a:rPr lang="en-US" sz="4800" b="1" dirty="0">
                <a:solidFill>
                  <a:srgbClr val="FFC000"/>
                </a:solidFill>
              </a:rPr>
              <a:t>Cu+2AgNO3=</a:t>
            </a:r>
            <a:endParaRPr lang="ru-RU" sz="4800" b="1" dirty="0">
              <a:solidFill>
                <a:srgbClr val="FFC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3044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Волна">
  <a:themeElements>
    <a:clrScheme name="Волна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Волна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Волна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128</TotalTime>
  <Words>333</Words>
  <Application>Microsoft Office PowerPoint</Application>
  <PresentationFormat>Экран (4:3)</PresentationFormat>
  <Paragraphs>56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Волна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kotik</dc:creator>
  <cp:lastModifiedBy>kotik</cp:lastModifiedBy>
  <cp:revision>14</cp:revision>
  <dcterms:created xsi:type="dcterms:W3CDTF">2021-03-15T03:12:44Z</dcterms:created>
  <dcterms:modified xsi:type="dcterms:W3CDTF">2021-03-15T05:35:45Z</dcterms:modified>
</cp:coreProperties>
</file>

<file path=docProps/thumbnail.jpeg>
</file>