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8" r:id="rId11"/>
    <p:sldId id="269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otik" initials="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6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15.03.2021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15.03.2021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1640" y="1412776"/>
            <a:ext cx="6565645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8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Химические </a:t>
            </a:r>
          </a:p>
          <a:p>
            <a:pPr algn="ctr"/>
            <a:r>
              <a:rPr lang="ru-RU" sz="8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свойства </a:t>
            </a:r>
          </a:p>
          <a:p>
            <a:pPr algn="ctr"/>
            <a:r>
              <a:rPr lang="ru-RU" sz="8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солей</a:t>
            </a:r>
            <a:endParaRPr lang="ru-RU" sz="8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386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850196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rgbClr val="FF0000"/>
                </a:solidFill>
              </a:rPr>
              <a:t>Вставь пропущенные слова или словосочетания</a:t>
            </a:r>
          </a:p>
          <a:p>
            <a:r>
              <a:rPr lang="ru-RU" sz="4800" dirty="0"/>
              <a:t>Реакции между кислотами и солями протекают только в том случае …</a:t>
            </a:r>
          </a:p>
        </p:txBody>
      </p:sp>
    </p:spTree>
    <p:extLst>
      <p:ext uri="{BB962C8B-B14F-4D97-AF65-F5344CB8AC3E}">
        <p14:creationId xmlns:p14="http://schemas.microsoft.com/office/powerpoint/2010/main" val="1911681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74383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/>
              <a:t>Реакции между кислотами и солями протекают только в том </a:t>
            </a:r>
            <a:r>
              <a:rPr lang="ru-RU" sz="4800" dirty="0" smtClean="0"/>
              <a:t>случае, если </a:t>
            </a:r>
            <a:r>
              <a:rPr lang="ru-RU" sz="4800" smtClean="0"/>
              <a:t>выпадет осадок 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33724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8676456" cy="9975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Вставь пропущенные слова или словосочетания</a:t>
            </a:r>
          </a:p>
          <a:p>
            <a:r>
              <a:rPr lang="ru-RU" sz="3200" dirty="0" smtClean="0"/>
              <a:t>Реакции между кислотами и солями протекают только в том случае …</a:t>
            </a:r>
          </a:p>
          <a:p>
            <a:r>
              <a:rPr lang="ru-RU" sz="3200" dirty="0" smtClean="0"/>
              <a:t>Реакции солей со щелочами протекают в … растворах.</a:t>
            </a:r>
          </a:p>
          <a:p>
            <a:r>
              <a:rPr lang="ru-RU" sz="3200" dirty="0" smtClean="0"/>
              <a:t>Взаимодействие между …  возможно если хотя бы один из продуктов реакции выпадает в осадок или разлагается водой.</a:t>
            </a:r>
          </a:p>
          <a:p>
            <a:r>
              <a:rPr lang="ru-RU" sz="3200" dirty="0"/>
              <a:t>Для протекания реакций металлов с солями должны выполняться три условия:</a:t>
            </a:r>
          </a:p>
          <a:p>
            <a:r>
              <a:rPr lang="ru-RU" sz="3200" dirty="0"/>
              <a:t>1) Вытесняемый из соли металл должен располагаться в ряду активности </a:t>
            </a:r>
            <a:r>
              <a:rPr lang="ru-RU" sz="3200" dirty="0" smtClean="0"/>
              <a:t>… </a:t>
            </a:r>
            <a:r>
              <a:rPr lang="ru-RU" sz="3200" dirty="0"/>
              <a:t>металла- реагента.</a:t>
            </a:r>
          </a:p>
          <a:p>
            <a:r>
              <a:rPr lang="ru-RU" sz="3200" dirty="0"/>
              <a:t>2) Обе соли- и реагирующая и продукт реакции- должны быть </a:t>
            </a:r>
            <a:r>
              <a:rPr lang="ru-RU" sz="3200" dirty="0" smtClean="0"/>
              <a:t>….</a:t>
            </a:r>
            <a:endParaRPr lang="ru-RU" sz="3200" dirty="0"/>
          </a:p>
          <a:p>
            <a:r>
              <a:rPr lang="ru-RU" sz="3200" dirty="0"/>
              <a:t>3) </a:t>
            </a:r>
            <a:r>
              <a:rPr lang="ru-RU" sz="3200" dirty="0" smtClean="0"/>
              <a:t>Металлы- </a:t>
            </a:r>
            <a:r>
              <a:rPr lang="ru-RU" sz="3200" dirty="0"/>
              <a:t>реагенты не должны взаимодействовать с </a:t>
            </a:r>
            <a:r>
              <a:rPr lang="ru-RU" sz="3200" dirty="0" smtClean="0"/>
              <a:t>... </a:t>
            </a:r>
            <a:endParaRPr lang="ru-RU" sz="3200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1510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347864" y="2276872"/>
            <a:ext cx="2520280" cy="18002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332656"/>
            <a:ext cx="3168352" cy="158417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492896"/>
            <a:ext cx="3024336" cy="18002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4869160"/>
            <a:ext cx="3024336" cy="165618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580112" y="476672"/>
            <a:ext cx="3384376" cy="144016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012160" y="2276872"/>
            <a:ext cx="2952328" cy="201622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103540" y="4941168"/>
            <a:ext cx="4032448" cy="158417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79512" y="5279141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С металлами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131" y="769059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С кислотами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60132" y="832356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Со щелочами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1560" y="2960077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С солями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56176" y="2492896"/>
            <a:ext cx="29878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Разлагаются при нагревании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32115" y="5133091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Образуют кристаллогидраты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81890" y="2638363"/>
            <a:ext cx="20522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РЕАКЦИИ СОЛЕЙ</a:t>
            </a:r>
            <a:endParaRPr lang="ru-RU" sz="3200" b="1" dirty="0">
              <a:solidFill>
                <a:schemeClr val="bg1"/>
              </a:solidFill>
            </a:endParaRPr>
          </a:p>
        </p:txBody>
      </p:sp>
      <p:cxnSp>
        <p:nvCxnSpPr>
          <p:cNvPr id="17" name="Прямая соединительная линия 16"/>
          <p:cNvCxnSpPr>
            <a:stCxn id="3" idx="3"/>
          </p:cNvCxnSpPr>
          <p:nvPr/>
        </p:nvCxnSpPr>
        <p:spPr>
          <a:xfrm>
            <a:off x="3347864" y="1124744"/>
            <a:ext cx="864096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6" idx="1"/>
          </p:cNvCxnSpPr>
          <p:nvPr/>
        </p:nvCxnSpPr>
        <p:spPr>
          <a:xfrm flipH="1">
            <a:off x="5103540" y="1196752"/>
            <a:ext cx="476572" cy="10801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endCxn id="2" idx="2"/>
          </p:cNvCxnSpPr>
          <p:nvPr/>
        </p:nvCxnSpPr>
        <p:spPr>
          <a:xfrm>
            <a:off x="3203848" y="317697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2" idx="6"/>
          </p:cNvCxnSpPr>
          <p:nvPr/>
        </p:nvCxnSpPr>
        <p:spPr>
          <a:xfrm>
            <a:off x="5868144" y="317697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5" idx="3"/>
          </p:cNvCxnSpPr>
          <p:nvPr/>
        </p:nvCxnSpPr>
        <p:spPr>
          <a:xfrm flipV="1">
            <a:off x="3203848" y="4077072"/>
            <a:ext cx="1008112" cy="16201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stCxn id="8" idx="1"/>
          </p:cNvCxnSpPr>
          <p:nvPr/>
        </p:nvCxnSpPr>
        <p:spPr>
          <a:xfrm flipH="1" flipV="1">
            <a:off x="5004048" y="4005064"/>
            <a:ext cx="99492" cy="1728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570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620688"/>
            <a:ext cx="79928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7030A0"/>
                </a:solidFill>
              </a:rPr>
              <a:t>С КИСЛОТАМИ</a:t>
            </a:r>
          </a:p>
          <a:p>
            <a:pPr algn="ctr"/>
            <a:r>
              <a:rPr lang="en-US" sz="4800" b="1" dirty="0" smtClean="0">
                <a:solidFill>
                  <a:srgbClr val="7030A0"/>
                </a:solidFill>
              </a:rPr>
              <a:t>AgNO3 + </a:t>
            </a:r>
            <a:r>
              <a:rPr lang="en-US" sz="4800" b="1" dirty="0" err="1" smtClean="0">
                <a:solidFill>
                  <a:srgbClr val="7030A0"/>
                </a:solidFill>
              </a:rPr>
              <a:t>HCl</a:t>
            </a:r>
            <a:r>
              <a:rPr lang="en-US" sz="4800" b="1" dirty="0" smtClean="0">
                <a:solidFill>
                  <a:srgbClr val="7030A0"/>
                </a:solidFill>
              </a:rPr>
              <a:t> = </a:t>
            </a:r>
            <a:r>
              <a:rPr lang="en-US" sz="4800" b="1" dirty="0" err="1" smtClean="0">
                <a:solidFill>
                  <a:srgbClr val="7030A0"/>
                </a:solidFill>
              </a:rPr>
              <a:t>AgCl</a:t>
            </a:r>
            <a:r>
              <a:rPr lang="en-US" sz="4800" b="1" dirty="0" smtClean="0">
                <a:solidFill>
                  <a:srgbClr val="7030A0"/>
                </a:solidFill>
              </a:rPr>
              <a:t> + HNO3</a:t>
            </a:r>
          </a:p>
          <a:p>
            <a:pPr algn="ctr"/>
            <a:r>
              <a:rPr lang="en-US" sz="4800" b="1" dirty="0" smtClean="0">
                <a:solidFill>
                  <a:srgbClr val="7030A0"/>
                </a:solidFill>
              </a:rPr>
              <a:t>Ag + Cl = </a:t>
            </a:r>
            <a:r>
              <a:rPr lang="en-US" sz="4800" b="1" dirty="0" err="1" smtClean="0">
                <a:solidFill>
                  <a:srgbClr val="7030A0"/>
                </a:solidFill>
              </a:rPr>
              <a:t>AgCl</a:t>
            </a:r>
            <a:endParaRPr lang="ru-RU" sz="4800" b="1" dirty="0">
              <a:solidFill>
                <a:srgbClr val="7030A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71600" y="3212976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Реакции между кислотами и солями протекают только в том случае, если образуется осадок или газ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55576" y="4077072"/>
            <a:ext cx="75608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7030A0"/>
                </a:solidFill>
              </a:rPr>
              <a:t>CaCO3 + </a:t>
            </a:r>
            <a:r>
              <a:rPr lang="ru-RU" sz="6000" b="1" dirty="0" smtClean="0">
                <a:solidFill>
                  <a:srgbClr val="7030A0"/>
                </a:solidFill>
              </a:rPr>
              <a:t>2</a:t>
            </a:r>
            <a:r>
              <a:rPr lang="en-US" sz="6000" b="1" dirty="0" err="1" smtClean="0">
                <a:solidFill>
                  <a:srgbClr val="7030A0"/>
                </a:solidFill>
              </a:rPr>
              <a:t>HCl</a:t>
            </a:r>
            <a:r>
              <a:rPr lang="en-US" sz="6000" b="1" dirty="0" smtClean="0">
                <a:solidFill>
                  <a:srgbClr val="7030A0"/>
                </a:solidFill>
              </a:rPr>
              <a:t> = CaCl2 + CO2 + H2O</a:t>
            </a:r>
            <a:r>
              <a:rPr lang="ru-RU" sz="6000" b="1" dirty="0" smtClean="0">
                <a:solidFill>
                  <a:srgbClr val="7030A0"/>
                </a:solidFill>
              </a:rPr>
              <a:t> </a:t>
            </a:r>
            <a:r>
              <a:rPr lang="en-US" sz="6000" b="1" dirty="0" smtClean="0">
                <a:solidFill>
                  <a:srgbClr val="7030A0"/>
                </a:solidFill>
              </a:rPr>
              <a:t> </a:t>
            </a:r>
            <a:endParaRPr lang="ru-RU" sz="6000" b="1" dirty="0">
              <a:solidFill>
                <a:srgbClr val="7030A0"/>
              </a:solidFill>
            </a:endParaRPr>
          </a:p>
        </p:txBody>
      </p:sp>
      <p:sp>
        <p:nvSpPr>
          <p:cNvPr id="18" name="Стрелка вверх 17"/>
          <p:cNvSpPr/>
          <p:nvPr/>
        </p:nvSpPr>
        <p:spPr>
          <a:xfrm>
            <a:off x="4067944" y="5157192"/>
            <a:ext cx="216024" cy="57606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6012160" y="1340768"/>
            <a:ext cx="144016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300192" y="2060848"/>
            <a:ext cx="72008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Минус 20"/>
          <p:cNvSpPr/>
          <p:nvPr/>
        </p:nvSpPr>
        <p:spPr>
          <a:xfrm>
            <a:off x="2771800" y="5949280"/>
            <a:ext cx="3816424" cy="6678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1187624" y="5914379"/>
            <a:ext cx="66967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7030A0"/>
                </a:solidFill>
              </a:rPr>
              <a:t>H2CO3</a:t>
            </a:r>
            <a:endParaRPr lang="ru-RU" sz="5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260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124744"/>
            <a:ext cx="835292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Со щелочами в водных растворах</a:t>
            </a:r>
            <a:endParaRPr lang="en-US" sz="6000" b="1" dirty="0" smtClean="0">
              <a:solidFill>
                <a:srgbClr val="FF0000"/>
              </a:solidFill>
            </a:endParaRPr>
          </a:p>
          <a:p>
            <a:pPr algn="ctr"/>
            <a:endParaRPr lang="ru-RU" sz="60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6000" b="1" dirty="0" smtClean="0">
                <a:solidFill>
                  <a:srgbClr val="FF0000"/>
                </a:solidFill>
              </a:rPr>
              <a:t>CuSO4 + 2NaOH = Cu(OH)2 + Na2SO4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4139952" y="4869160"/>
            <a:ext cx="360040" cy="964565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63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836712"/>
            <a:ext cx="871296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4">
                    <a:lumMod val="50000"/>
                  </a:schemeClr>
                </a:solidFill>
              </a:rPr>
              <a:t>С металлами</a:t>
            </a:r>
          </a:p>
          <a:p>
            <a:pPr algn="ctr"/>
            <a:r>
              <a:rPr lang="en-US" sz="5400" b="1" dirty="0" smtClean="0">
                <a:solidFill>
                  <a:schemeClr val="accent3">
                    <a:lumMod val="50000"/>
                  </a:schemeClr>
                </a:solidFill>
              </a:rPr>
              <a:t>CuSO4 + Fe = FeSO4 + Cu</a:t>
            </a:r>
            <a:endParaRPr lang="ru-RU" sz="5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endParaRPr lang="en-US" sz="5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/>
              <a:t>Для протекания реакций металлов с солями должны выполняться три условия:</a:t>
            </a:r>
          </a:p>
          <a:p>
            <a:pPr algn="ctr"/>
            <a:r>
              <a:rPr lang="ru-RU" sz="2400" b="1" dirty="0" smtClean="0"/>
              <a:t>1) Вытесняемый из соли металл должен располагаться в ряду активности правее металла- реагента.</a:t>
            </a:r>
          </a:p>
          <a:p>
            <a:pPr algn="ctr"/>
            <a:r>
              <a:rPr lang="ru-RU" sz="2400" b="1" dirty="0" smtClean="0"/>
              <a:t>2) Обе соли- и реагирующая и продукт реакции- должны быть растворимы.</a:t>
            </a:r>
          </a:p>
          <a:p>
            <a:pPr algn="ctr"/>
            <a:r>
              <a:rPr lang="ru-RU" sz="2400" b="1" dirty="0" smtClean="0"/>
              <a:t>3) Металлы реагенты не должны взаимодействовать с водой.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80284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882047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</a:rPr>
              <a:t>С солями</a:t>
            </a:r>
          </a:p>
          <a:p>
            <a:pPr algn="ctr"/>
            <a:r>
              <a:rPr lang="en-US" sz="6000" b="1" dirty="0" smtClean="0">
                <a:solidFill>
                  <a:schemeClr val="accent5">
                    <a:lumMod val="50000"/>
                  </a:schemeClr>
                </a:solidFill>
              </a:rPr>
              <a:t>Na2CO3 + 2AgNO3 = Ag2CO3 + 2NaNO3</a:t>
            </a:r>
          </a:p>
          <a:p>
            <a:pPr algn="ctr"/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</a:rPr>
              <a:t>Взаимодействие между двумя солями в растворе возможно, если хотя бы один из продуктов реакции выпадет в осадок или разлагается водой.  </a:t>
            </a:r>
            <a:endParaRPr lang="ru-RU" sz="4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4283968" y="1988840"/>
            <a:ext cx="216024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470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548680"/>
            <a:ext cx="7992888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tx2">
                    <a:lumMod val="75000"/>
                  </a:schemeClr>
                </a:solidFill>
              </a:rPr>
              <a:t>Некоторые соли при нагревании разлагаются</a:t>
            </a:r>
            <a:endParaRPr lang="en-US" sz="6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endParaRPr lang="ru-RU" sz="6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en-US" sz="6600" b="1" dirty="0" smtClean="0">
                <a:solidFill>
                  <a:schemeClr val="tx2">
                    <a:lumMod val="75000"/>
                  </a:schemeClr>
                </a:solidFill>
              </a:rPr>
              <a:t>CaCO3 = </a:t>
            </a:r>
            <a:r>
              <a:rPr lang="en-US" sz="6600" b="1" dirty="0" err="1" smtClean="0">
                <a:solidFill>
                  <a:schemeClr val="tx2">
                    <a:lumMod val="75000"/>
                  </a:schemeClr>
                </a:solidFill>
              </a:rPr>
              <a:t>CaO</a:t>
            </a:r>
            <a:r>
              <a:rPr lang="en-US" sz="6600" b="1" dirty="0" smtClean="0">
                <a:solidFill>
                  <a:schemeClr val="tx2">
                    <a:lumMod val="75000"/>
                  </a:schemeClr>
                </a:solidFill>
              </a:rPr>
              <a:t> + CO2</a:t>
            </a:r>
            <a:endParaRPr lang="ru-RU" sz="6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трелка вверх 2"/>
          <p:cNvSpPr/>
          <p:nvPr/>
        </p:nvSpPr>
        <p:spPr>
          <a:xfrm>
            <a:off x="7956376" y="4797152"/>
            <a:ext cx="144016" cy="57606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635896" y="4506842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t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851920" y="4506842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623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60648"/>
            <a:ext cx="91440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Некоторые соли способны реагировать с водой и образовывать кристаллогидраты</a:t>
            </a:r>
          </a:p>
          <a:p>
            <a:pPr algn="ctr"/>
            <a:endParaRPr lang="ru-RU" sz="4800" b="1" dirty="0" smtClean="0"/>
          </a:p>
          <a:p>
            <a:r>
              <a:rPr lang="en-US" sz="4800" b="1" dirty="0" smtClean="0">
                <a:solidFill>
                  <a:schemeClr val="accent2">
                    <a:lumMod val="75000"/>
                  </a:schemeClr>
                </a:solidFill>
              </a:rPr>
              <a:t>CuSO4 + 5H2O = CuSO4 5H2O+Q   </a:t>
            </a:r>
            <a:r>
              <a:rPr lang="ru-RU" sz="2800" b="1" dirty="0" smtClean="0"/>
              <a:t>белого цвета                          сине- голубого цвета</a:t>
            </a:r>
          </a:p>
          <a:p>
            <a:r>
              <a:rPr lang="ru-RU" sz="2800" b="1" dirty="0"/>
              <a:t> </a:t>
            </a:r>
            <a:r>
              <a:rPr lang="ru-RU" sz="2800" b="1" dirty="0" smtClean="0"/>
              <a:t>                                                                                                  теплота</a:t>
            </a:r>
            <a:endParaRPr lang="en-US" sz="2800" b="1" dirty="0" smtClean="0"/>
          </a:p>
          <a:p>
            <a:endParaRPr lang="ru-RU" sz="4800" dirty="0"/>
          </a:p>
        </p:txBody>
      </p:sp>
      <p:sp>
        <p:nvSpPr>
          <p:cNvPr id="6" name="Блок-схема: узел 5"/>
          <p:cNvSpPr/>
          <p:nvPr/>
        </p:nvSpPr>
        <p:spPr>
          <a:xfrm>
            <a:off x="6156176" y="4221088"/>
            <a:ext cx="72008" cy="14401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54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04664"/>
            <a:ext cx="849694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Составьте уравнения химических реакций:</a:t>
            </a:r>
            <a:endParaRPr lang="en-US" sz="4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endParaRPr lang="ru-RU" sz="4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4800" b="1" dirty="0" smtClean="0">
                <a:solidFill>
                  <a:schemeClr val="accent3">
                    <a:lumMod val="75000"/>
                  </a:schemeClr>
                </a:solidFill>
              </a:rPr>
              <a:t>CuCO3 + 2HNO3 = </a:t>
            </a:r>
          </a:p>
          <a:p>
            <a:r>
              <a:rPr lang="en-US" sz="4800" b="1" dirty="0" smtClean="0">
                <a:solidFill>
                  <a:srgbClr val="C00000"/>
                </a:solidFill>
              </a:rPr>
              <a:t>CuCO4 + 2KOH =</a:t>
            </a:r>
          </a:p>
          <a:p>
            <a:r>
              <a:rPr lang="en-US" sz="4800" b="1" dirty="0" smtClean="0">
                <a:solidFill>
                  <a:schemeClr val="bg2">
                    <a:lumMod val="25000"/>
                  </a:schemeClr>
                </a:solidFill>
              </a:rPr>
              <a:t>CaNO3 + Na2CO3 =</a:t>
            </a:r>
          </a:p>
          <a:p>
            <a:r>
              <a:rPr lang="en-US" sz="4800" b="1" dirty="0">
                <a:solidFill>
                  <a:srgbClr val="FFC000"/>
                </a:solidFill>
              </a:rPr>
              <a:t>Cu+2AgNO3=</a:t>
            </a:r>
            <a:endParaRPr lang="ru-RU" sz="48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04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128</TotalTime>
  <Words>333</Words>
  <Application>Microsoft Office PowerPoint</Application>
  <PresentationFormat>Экран (4:3)</PresentationFormat>
  <Paragraphs>56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kotik</dc:creator>
  <cp:lastModifiedBy>kotik</cp:lastModifiedBy>
  <cp:revision>14</cp:revision>
  <dcterms:created xsi:type="dcterms:W3CDTF">2021-03-15T03:12:44Z</dcterms:created>
  <dcterms:modified xsi:type="dcterms:W3CDTF">2021-03-15T05:35:45Z</dcterms:modified>
</cp:coreProperties>
</file>