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5" r:id="rId4"/>
    <p:sldId id="264" r:id="rId5"/>
    <p:sldId id="265" r:id="rId6"/>
    <p:sldId id="266" r:id="rId7"/>
    <p:sldId id="267" r:id="rId8"/>
    <p:sldId id="257" r:id="rId9"/>
    <p:sldId id="258" r:id="rId10"/>
    <p:sldId id="259" r:id="rId11"/>
    <p:sldId id="268" r:id="rId12"/>
    <p:sldId id="273" r:id="rId13"/>
    <p:sldId id="260" r:id="rId14"/>
    <p:sldId id="261" r:id="rId15"/>
    <p:sldId id="262" r:id="rId16"/>
    <p:sldId id="271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BA1C5-3CDA-4CD2-8F34-1DD4275888D3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24DC-1B9F-4C58-98A9-6C6AB99ED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409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BA1C5-3CDA-4CD2-8F34-1DD4275888D3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24DC-1B9F-4C58-98A9-6C6AB99ED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889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BA1C5-3CDA-4CD2-8F34-1DD4275888D3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24DC-1B9F-4C58-98A9-6C6AB99ED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387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BA1C5-3CDA-4CD2-8F34-1DD4275888D3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24DC-1B9F-4C58-98A9-6C6AB99ED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283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BA1C5-3CDA-4CD2-8F34-1DD4275888D3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24DC-1B9F-4C58-98A9-6C6AB99ED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470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BA1C5-3CDA-4CD2-8F34-1DD4275888D3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24DC-1B9F-4C58-98A9-6C6AB99ED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919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BA1C5-3CDA-4CD2-8F34-1DD4275888D3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24DC-1B9F-4C58-98A9-6C6AB99ED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785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BA1C5-3CDA-4CD2-8F34-1DD4275888D3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24DC-1B9F-4C58-98A9-6C6AB99ED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724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BA1C5-3CDA-4CD2-8F34-1DD4275888D3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24DC-1B9F-4C58-98A9-6C6AB99ED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165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BA1C5-3CDA-4CD2-8F34-1DD4275888D3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24DC-1B9F-4C58-98A9-6C6AB99ED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860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BA1C5-3CDA-4CD2-8F34-1DD4275888D3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24DC-1B9F-4C58-98A9-6C6AB99ED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020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BA1C5-3CDA-4CD2-8F34-1DD4275888D3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A24DC-1B9F-4C58-98A9-6C6AB99ED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336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8062664" cy="3411811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/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Семинар-практикум по решению задач ОГЭ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0070C0"/>
                </a:solidFill>
              </a:rPr>
              <a:t/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2400" b="1" dirty="0">
                <a:solidFill>
                  <a:srgbClr val="0070C0"/>
                </a:solidFill>
              </a:rPr>
              <a:t/>
            </a:r>
            <a:br>
              <a:rPr lang="ru-RU" sz="2400" b="1" dirty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ЗАДАНИЯ</a:t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повышенного и высокого </a:t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уровней сложности</a:t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из КИМ ОГЭ по математике</a:t>
            </a:r>
            <a:r>
              <a:rPr lang="ru-RU" sz="2400" b="1" dirty="0" smtClean="0">
                <a:solidFill>
                  <a:srgbClr val="0070C0"/>
                </a:solidFill>
              </a:rPr>
              <a:t/>
            </a:r>
            <a:br>
              <a:rPr lang="ru-RU" sz="2400" b="1" dirty="0" smtClean="0">
                <a:solidFill>
                  <a:srgbClr val="0070C0"/>
                </a:solidFill>
              </a:rPr>
            </a:br>
            <a:endParaRPr lang="ru-RU" sz="3600" b="1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005064"/>
            <a:ext cx="8856984" cy="2423120"/>
          </a:xfrm>
        </p:spPr>
        <p:txBody>
          <a:bodyPr>
            <a:normAutofit fontScale="92500" lnSpcReduction="10000"/>
          </a:bodyPr>
          <a:lstStyle/>
          <a:p>
            <a:r>
              <a:rPr lang="ru-RU" sz="2600" b="1" dirty="0" smtClean="0">
                <a:solidFill>
                  <a:srgbClr val="0070C0"/>
                </a:solidFill>
              </a:rPr>
              <a:t>Иванова Татьяна Николаевна</a:t>
            </a:r>
          </a:p>
          <a:p>
            <a:r>
              <a:rPr lang="ru-RU" sz="2600" b="1" dirty="0" smtClean="0">
                <a:solidFill>
                  <a:srgbClr val="0070C0"/>
                </a:solidFill>
              </a:rPr>
              <a:t>МАОУ «СОШ №15» </a:t>
            </a:r>
          </a:p>
          <a:p>
            <a:r>
              <a:rPr lang="ru-RU" sz="2600" b="1" dirty="0" smtClean="0">
                <a:solidFill>
                  <a:srgbClr val="0070C0"/>
                </a:solidFill>
              </a:rPr>
              <a:t>Соликамского ГО</a:t>
            </a:r>
          </a:p>
          <a:p>
            <a:endParaRPr lang="ru-RU" sz="2400" b="1" dirty="0">
              <a:solidFill>
                <a:srgbClr val="0070C0"/>
              </a:solidFill>
            </a:endParaRPr>
          </a:p>
          <a:p>
            <a:endParaRPr lang="ru-RU" sz="2400" b="1" dirty="0" smtClean="0">
              <a:solidFill>
                <a:srgbClr val="0070C0"/>
              </a:solidFill>
            </a:endParaRPr>
          </a:p>
          <a:p>
            <a:r>
              <a:rPr lang="ru-RU" sz="2600" b="1" dirty="0">
                <a:solidFill>
                  <a:srgbClr val="0070C0"/>
                </a:solidFill>
              </a:rPr>
              <a:t> </a:t>
            </a:r>
            <a:r>
              <a:rPr lang="ru-RU" sz="2600" b="1" dirty="0" smtClean="0">
                <a:solidFill>
                  <a:srgbClr val="0070C0"/>
                </a:solidFill>
              </a:rPr>
              <a:t>   </a:t>
            </a:r>
            <a:r>
              <a:rPr lang="ru-RU" sz="2600" b="1" dirty="0" smtClean="0">
                <a:solidFill>
                  <a:srgbClr val="0070C0"/>
                </a:solidFill>
              </a:rPr>
              <a:t>20</a:t>
            </a:r>
            <a:r>
              <a:rPr lang="ru-RU" sz="2600" b="1" dirty="0" smtClean="0">
                <a:solidFill>
                  <a:srgbClr val="0070C0"/>
                </a:solidFill>
              </a:rPr>
              <a:t>21 </a:t>
            </a:r>
            <a:r>
              <a:rPr lang="ru-RU" sz="2600" b="1" dirty="0" smtClean="0">
                <a:solidFill>
                  <a:srgbClr val="0070C0"/>
                </a:solidFill>
              </a:rPr>
              <a:t>– 2022 </a:t>
            </a:r>
            <a:r>
              <a:rPr lang="ru-RU" sz="2600" b="1" dirty="0" err="1" smtClean="0">
                <a:solidFill>
                  <a:srgbClr val="0070C0"/>
                </a:solidFill>
              </a:rPr>
              <a:t>уч.г</a:t>
            </a:r>
            <a:r>
              <a:rPr lang="ru-RU" sz="2600" b="1" dirty="0" smtClean="0">
                <a:solidFill>
                  <a:srgbClr val="0070C0"/>
                </a:solidFill>
              </a:rPr>
              <a:t>.</a:t>
            </a:r>
            <a:endParaRPr lang="ru-RU" sz="2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25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5. </a:t>
            </a:r>
            <a:r>
              <a:rPr lang="ru-RU" sz="2400" b="1" dirty="0" smtClean="0"/>
              <a:t>Через точку О пересечения диагоналей параллелограмма </a:t>
            </a:r>
            <a:r>
              <a:rPr lang="en-US" sz="2400" b="1" dirty="0" smtClean="0"/>
              <a:t>ABCD</a:t>
            </a:r>
            <a:r>
              <a:rPr lang="ru-RU" sz="2400" b="1" dirty="0" smtClean="0"/>
              <a:t> проведена прямая, пересекающая стороны </a:t>
            </a:r>
            <a:r>
              <a:rPr lang="en-US" sz="2400" b="1" dirty="0" smtClean="0"/>
              <a:t>AB </a:t>
            </a:r>
            <a:r>
              <a:rPr lang="ru-RU" sz="2400" b="1" dirty="0" smtClean="0"/>
              <a:t>и</a:t>
            </a:r>
            <a:r>
              <a:rPr lang="en-US" sz="2400" b="1" dirty="0" smtClean="0"/>
              <a:t> CD </a:t>
            </a:r>
            <a:r>
              <a:rPr lang="ru-RU" sz="2400" b="1" dirty="0" smtClean="0"/>
              <a:t>в точках Р и М соответственно. Докажите, что </a:t>
            </a:r>
            <a:r>
              <a:rPr lang="en-US" sz="2400" b="1" dirty="0" smtClean="0"/>
              <a:t>BP=DM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600200"/>
                <a:ext cx="8856984" cy="499715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400" dirty="0" smtClean="0"/>
                  <a:t>                                                               </a:t>
                </a:r>
                <a:r>
                  <a:rPr lang="ru-RU" sz="2400" b="1" dirty="0" smtClean="0"/>
                  <a:t>Доказательство:</a:t>
                </a:r>
              </a:p>
              <a:p>
                <a:pPr marL="0" indent="0">
                  <a:buNone/>
                </a:pPr>
                <a:r>
                  <a:rPr lang="ru-RU" sz="2400" dirty="0"/>
                  <a:t> </a:t>
                </a:r>
                <a:r>
                  <a:rPr lang="ru-RU" sz="2400" dirty="0" smtClean="0"/>
                  <a:t>                                                         Рассмотрим </a:t>
                </a:r>
                <a14:m>
                  <m:oMath xmlns:m="http://schemas.openxmlformats.org/officeDocument/2006/math">
                    <m:r>
                      <a:rPr lang="ru-RU" sz="2400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𝐵𝑂𝑃</m:t>
                    </m:r>
                    <m:r>
                      <a:rPr lang="ru-RU" sz="2400" b="0" i="1" smtClean="0">
                        <a:latin typeface="Cambria Math"/>
                        <a:ea typeface="Cambria Math"/>
                      </a:rPr>
                      <m:t> и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 ∆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𝐷𝑂𝑀</m:t>
                    </m:r>
                  </m:oMath>
                </a14:m>
                <a:r>
                  <a:rPr lang="ru-RU" sz="2400" dirty="0" smtClean="0"/>
                  <a:t>:</a:t>
                </a:r>
              </a:p>
              <a:p>
                <a:pPr marL="0" indent="0">
                  <a:buNone/>
                </a:pPr>
                <a:r>
                  <a:rPr lang="ru-RU" sz="2400" dirty="0"/>
                  <a:t> </a:t>
                </a:r>
                <a:r>
                  <a:rPr lang="ru-RU" sz="2400" dirty="0" smtClean="0"/>
                  <a:t>                                               </a:t>
                </a:r>
                <a:r>
                  <a:rPr lang="en-US" sz="2400" dirty="0" smtClean="0"/>
                  <a:t>BO=OD</a:t>
                </a:r>
                <a:r>
                  <a:rPr lang="ru-RU" sz="2400" dirty="0" smtClean="0"/>
                  <a:t>, т.к. диагонали параллелограмма</a:t>
                </a:r>
              </a:p>
              <a:p>
                <a:pPr marL="0" indent="0">
                  <a:buNone/>
                </a:pPr>
                <a:r>
                  <a:rPr lang="ru-RU" sz="2400" dirty="0"/>
                  <a:t> </a:t>
                </a:r>
                <a:r>
                  <a:rPr lang="ru-RU" sz="2400" dirty="0" smtClean="0"/>
                  <a:t>                                                     точкой пересечения делятся пополам,</a:t>
                </a:r>
              </a:p>
              <a:p>
                <a:pPr marL="0" indent="0">
                  <a:buNone/>
                </a:pPr>
                <a:r>
                  <a:rPr lang="ru-RU" sz="2400" dirty="0"/>
                  <a:t> </a:t>
                </a:r>
                <a:r>
                  <a:rPr lang="ru-RU" sz="2400" dirty="0" smtClean="0"/>
                  <a:t>                                                    </a:t>
                </a:r>
                <a14:m>
                  <m:oMath xmlns:m="http://schemas.openxmlformats.org/officeDocument/2006/math">
                    <m:r>
                      <a:rPr lang="ru-RU" sz="2400" i="1" smtClean="0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𝐵𝑂𝑃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=∠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𝐷𝑂𝑀</m:t>
                    </m:r>
                  </m:oMath>
                </a14:m>
                <a:r>
                  <a:rPr lang="en-US" sz="2400" dirty="0" smtClean="0"/>
                  <a:t>- </a:t>
                </a:r>
                <a:r>
                  <a:rPr lang="ru-RU" sz="2400" dirty="0" smtClean="0"/>
                  <a:t>как вертикальные,</a:t>
                </a:r>
              </a:p>
              <a:p>
                <a:pPr marL="0" indent="0">
                  <a:buNone/>
                </a:pPr>
                <a:r>
                  <a:rPr lang="ru-RU" sz="2400" dirty="0"/>
                  <a:t> </a:t>
                </a:r>
                <a:r>
                  <a:rPr lang="ru-RU" sz="2400" dirty="0" smtClean="0"/>
                  <a:t>                                                    </a:t>
                </a:r>
                <a14:m>
                  <m:oMath xmlns:m="http://schemas.openxmlformats.org/officeDocument/2006/math">
                    <m:r>
                      <a:rPr lang="ru-RU" sz="2400" i="1" smtClean="0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𝑃𝐵𝑂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=∠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𝑀𝐷𝑂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ru-RU" sz="2400" dirty="0" smtClean="0"/>
                  <a:t>как накрест лежащие при параллельных прямых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𝐵𝐴</m:t>
                    </m:r>
                    <m:r>
                      <a:rPr lang="en-US" sz="2400" b="0" i="1" smtClean="0">
                        <a:latin typeface="Cambria Math"/>
                      </a:rPr>
                      <m:t> и </m:t>
                    </m:r>
                    <m:r>
                      <a:rPr lang="en-US" sz="2400" b="0" i="1" smtClean="0">
                        <a:latin typeface="Cambria Math"/>
                      </a:rPr>
                      <m:t>𝐶𝐷</m:t>
                    </m:r>
                    <m:r>
                      <a:rPr lang="en-US" sz="2400" b="0" i="1" smtClean="0">
                        <a:latin typeface="Cambria Math"/>
                      </a:rPr>
                      <m:t> и секущей </m:t>
                    </m:r>
                    <m:r>
                      <a:rPr lang="en-US" sz="2400" b="0" i="1" smtClean="0">
                        <a:latin typeface="Cambria Math"/>
                      </a:rPr>
                      <m:t>𝐵𝐷</m:t>
                    </m:r>
                    <m:r>
                      <a:rPr lang="en-US" sz="2400" b="0" i="1" smtClean="0">
                        <a:latin typeface="Cambria Math"/>
                      </a:rPr>
                      <m:t>.</m:t>
                    </m:r>
                  </m:oMath>
                </a14:m>
                <a:endParaRPr lang="en-US" sz="2400" b="0" dirty="0" smtClean="0"/>
              </a:p>
              <a:p>
                <a:pPr marL="0" indent="0">
                  <a:buNone/>
                </a:pPr>
                <a:r>
                  <a:rPr lang="ru-RU" sz="2400" dirty="0" smtClean="0"/>
                  <a:t>Значит,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𝐵𝑂𝑃</m:t>
                    </m:r>
                    <m:r>
                      <a:rPr lang="ru-RU" sz="24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 ∆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𝐷𝑂𝑀</m:t>
                    </m:r>
                  </m:oMath>
                </a14:m>
                <a:r>
                  <a:rPr lang="ru-RU" sz="2400" dirty="0" smtClean="0"/>
                  <a:t> по стороне и двум прилежащим к ней углам.</a:t>
                </a:r>
              </a:p>
              <a:p>
                <a:pPr marL="0" indent="0">
                  <a:buNone/>
                </a:pPr>
                <a:r>
                  <a:rPr lang="ru-RU" sz="2400" dirty="0" smtClean="0"/>
                  <a:t>Отсюда следует равенство соответствующих сторон</a:t>
                </a:r>
                <a:r>
                  <a:rPr lang="ru-RU" sz="2400" dirty="0"/>
                  <a:t>:</a:t>
                </a:r>
                <a:r>
                  <a:rPr lang="ru-RU" sz="2400" dirty="0" smtClean="0"/>
                  <a:t> </a:t>
                </a:r>
                <a:r>
                  <a:rPr lang="en-US" sz="2400" dirty="0" smtClean="0"/>
                  <a:t>BP=DM</a:t>
                </a:r>
                <a:r>
                  <a:rPr lang="ru-RU" sz="2400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sz="2400" dirty="0" smtClean="0"/>
                  <a:t>Что и требовалось доказать.</a:t>
                </a:r>
                <a:endParaRPr lang="ru-RU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600200"/>
                <a:ext cx="8856984" cy="4997152"/>
              </a:xfrm>
              <a:blipFill rotWithShape="1">
                <a:blip r:embed="rId2"/>
                <a:stretch>
                  <a:fillRect l="-1032" t="-977" r="-8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" name="Группа 30"/>
          <p:cNvGrpSpPr/>
          <p:nvPr/>
        </p:nvGrpSpPr>
        <p:grpSpPr>
          <a:xfrm>
            <a:off x="272253" y="1332915"/>
            <a:ext cx="3727313" cy="3024336"/>
            <a:chOff x="442665" y="791517"/>
            <a:chExt cx="5171510" cy="4093569"/>
          </a:xfrm>
        </p:grpSpPr>
        <p:sp>
          <p:nvSpPr>
            <p:cNvPr id="4" name="Параллелограмм 3"/>
            <p:cNvSpPr/>
            <p:nvPr/>
          </p:nvSpPr>
          <p:spPr>
            <a:xfrm>
              <a:off x="827777" y="1893817"/>
              <a:ext cx="4071189" cy="2160884"/>
            </a:xfrm>
            <a:prstGeom prst="parallelogram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" name="Прямая соединительная линия 5"/>
            <p:cNvCxnSpPr/>
            <p:nvPr/>
          </p:nvCxnSpPr>
          <p:spPr>
            <a:xfrm>
              <a:off x="1432954" y="1925698"/>
              <a:ext cx="2860835" cy="212494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827777" y="1893817"/>
              <a:ext cx="4071189" cy="216088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442665" y="2538169"/>
              <a:ext cx="5171510" cy="926093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8" name="Дуга 17"/>
            <p:cNvSpPr/>
            <p:nvPr/>
          </p:nvSpPr>
          <p:spPr>
            <a:xfrm rot="14185353">
              <a:off x="2104767" y="2401690"/>
              <a:ext cx="459691" cy="551599"/>
            </a:xfrm>
            <a:prstGeom prst="arc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Дуга 18"/>
            <p:cNvSpPr/>
            <p:nvPr/>
          </p:nvSpPr>
          <p:spPr>
            <a:xfrm rot="3380085">
              <a:off x="3116239" y="2942816"/>
              <a:ext cx="426947" cy="505497"/>
            </a:xfrm>
            <a:prstGeom prst="arc">
              <a:avLst>
                <a:gd name="adj1" fmla="val 16459077"/>
                <a:gd name="adj2" fmla="val 348061"/>
              </a:avLst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Дуга 24"/>
            <p:cNvSpPr/>
            <p:nvPr/>
          </p:nvSpPr>
          <p:spPr>
            <a:xfrm rot="5400000">
              <a:off x="735897" y="1048445"/>
              <a:ext cx="1551835" cy="1037980"/>
            </a:xfrm>
            <a:prstGeom prst="arc">
              <a:avLst>
                <a:gd name="adj1" fmla="val 20167734"/>
                <a:gd name="adj2" fmla="val 986006"/>
              </a:avLst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Дуга 26"/>
            <p:cNvSpPr/>
            <p:nvPr/>
          </p:nvSpPr>
          <p:spPr>
            <a:xfrm rot="7716195">
              <a:off x="1022636" y="1416962"/>
              <a:ext cx="987637" cy="1024128"/>
            </a:xfrm>
            <a:prstGeom prst="arc">
              <a:avLst>
                <a:gd name="adj1" fmla="val 16606388"/>
                <a:gd name="adj2" fmla="val 21107761"/>
              </a:avLst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Дуга 27"/>
            <p:cNvSpPr/>
            <p:nvPr/>
          </p:nvSpPr>
          <p:spPr>
            <a:xfrm rot="18128310">
              <a:off x="4039268" y="3333331"/>
              <a:ext cx="1207531" cy="1895979"/>
            </a:xfrm>
            <a:prstGeom prst="arc">
              <a:avLst>
                <a:gd name="adj1" fmla="val 16469044"/>
                <a:gd name="adj2" fmla="val 18880931"/>
              </a:avLst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Дуга 28"/>
            <p:cNvSpPr/>
            <p:nvPr/>
          </p:nvSpPr>
          <p:spPr>
            <a:xfrm rot="18251238">
              <a:off x="3958245" y="3269118"/>
              <a:ext cx="1224967" cy="1825381"/>
            </a:xfrm>
            <a:prstGeom prst="arc">
              <a:avLst>
                <a:gd name="adj1" fmla="val 16200000"/>
                <a:gd name="adj2" fmla="val 19112588"/>
              </a:avLst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06000" y="3559095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ru-RU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613352" y="1848081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ru-RU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500195" y="193947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</a:t>
            </a:r>
            <a:endParaRPr lang="ru-RU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158423" y="3559095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</a:t>
            </a:r>
            <a:endParaRPr lang="ru-RU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1886245" y="2507451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</a:t>
            </a:r>
            <a:endParaRPr lang="ru-RU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549819" y="235694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</a:t>
            </a:r>
            <a:endParaRPr lang="ru-RU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3294204" y="284004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9439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>6</a:t>
            </a:r>
            <a:r>
              <a:rPr lang="ru-RU" sz="2800" b="1" dirty="0" smtClean="0"/>
              <a:t>. В треугольнике АВС биссектриса ВЕ и медиана </a:t>
            </a:r>
            <a:r>
              <a:rPr lang="en-US" sz="2800" b="1" dirty="0" smtClean="0"/>
              <a:t>AD</a:t>
            </a:r>
            <a:r>
              <a:rPr lang="ru-RU" sz="2800" b="1" dirty="0" smtClean="0"/>
              <a:t> перпендикулярны и имеют одинаковую длину, равную 28. Найдите стороны треугольника </a:t>
            </a:r>
            <a:r>
              <a:rPr lang="en-US" sz="2800" b="1" dirty="0" smtClean="0"/>
              <a:t>ABC.</a:t>
            </a:r>
            <a:endParaRPr lang="ru-RU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25175" y="1579290"/>
                <a:ext cx="8918825" cy="5018062"/>
              </a:xfrm>
              <a:ln>
                <a:noFill/>
              </a:ln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                       </a:t>
                </a:r>
                <a:r>
                  <a:rPr lang="ru-RU" sz="2400" b="1" dirty="0" smtClean="0"/>
                  <a:t>Решение  (через дополнительное построение):</a:t>
                </a:r>
              </a:p>
              <a:p>
                <a:pPr marL="0" indent="0">
                  <a:buNone/>
                </a:pPr>
                <a:r>
                  <a:rPr lang="ru-RU" sz="2400" dirty="0"/>
                  <a:t> </a:t>
                </a:r>
                <a:r>
                  <a:rPr lang="ru-RU" sz="2400" dirty="0" smtClean="0"/>
                  <a:t>                                                     </a:t>
                </a:r>
                <a:r>
                  <a:rPr lang="ru-RU" sz="2400" dirty="0"/>
                  <a:t>1.</a:t>
                </a:r>
                <a:r>
                  <a:rPr lang="ru-RU" sz="2400" b="1" dirty="0"/>
                  <a:t>  </a:t>
                </a:r>
                <a:r>
                  <a:rPr lang="ru-RU" sz="2400" dirty="0"/>
                  <a:t>Рассмотрим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𝐴𝐵𝑂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 и ∆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𝐵𝑂𝐷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:</m:t>
                    </m:r>
                  </m:oMath>
                </a14:m>
                <a:endParaRPr lang="en-US" sz="2400" i="1" dirty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r>
                  <a:rPr lang="ru-RU" sz="2400" dirty="0">
                    <a:ea typeface="Cambria Math"/>
                  </a:rPr>
                  <a:t>                                                   </a:t>
                </a:r>
                <a:r>
                  <a:rPr lang="ru-RU" sz="2400" dirty="0" smtClean="0">
                    <a:ea typeface="Cambria Math"/>
                  </a:rPr>
                  <a:t>        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𝐴𝑂𝐵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=∠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𝐵𝑂𝐷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=90°,</m:t>
                    </m:r>
                  </m:oMath>
                </a14:m>
                <a:endParaRPr lang="ru-RU" sz="2400" i="1" dirty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r>
                  <a:rPr lang="ru-RU" sz="2400" dirty="0">
                    <a:ea typeface="Cambria Math"/>
                  </a:rPr>
                  <a:t>                                                   </a:t>
                </a:r>
                <a:r>
                  <a:rPr lang="ru-RU" sz="2400" dirty="0" smtClean="0">
                    <a:ea typeface="Cambria Math"/>
                  </a:rPr>
                  <a:t>        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𝐴𝐵𝑂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=∠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𝑂𝐵𝐷</m:t>
                    </m:r>
                  </m:oMath>
                </a14:m>
                <a:r>
                  <a:rPr lang="ru-RU" sz="2400" dirty="0"/>
                  <a:t> - </a:t>
                </a:r>
                <a:r>
                  <a:rPr lang="en-US" sz="2400" dirty="0"/>
                  <a:t> </a:t>
                </a:r>
                <a:r>
                  <a:rPr lang="ru-RU" sz="2400" dirty="0"/>
                  <a:t>по условию, </a:t>
                </a:r>
              </a:p>
              <a:p>
                <a:pPr marL="0" indent="0">
                  <a:buNone/>
                </a:pPr>
                <a:r>
                  <a:rPr lang="ru-RU" sz="2400" dirty="0"/>
                  <a:t>                                                      </a:t>
                </a:r>
                <a:r>
                  <a:rPr lang="ru-RU" sz="2400" dirty="0" smtClean="0"/>
                  <a:t>      ВО </a:t>
                </a:r>
                <a:r>
                  <a:rPr lang="ru-RU" sz="2400" dirty="0"/>
                  <a:t>– общая сторона.</a:t>
                </a:r>
              </a:p>
              <a:p>
                <a:pPr marL="0" indent="0">
                  <a:buNone/>
                </a:pPr>
                <a:r>
                  <a:rPr lang="ru-RU" sz="2400" dirty="0"/>
                  <a:t>                                                         </a:t>
                </a:r>
                <a:r>
                  <a:rPr lang="ru-RU" sz="2400" dirty="0" smtClean="0"/>
                  <a:t>   Значит</a:t>
                </a:r>
                <a:r>
                  <a:rPr lang="ru-RU" sz="2400" dirty="0"/>
                  <a:t>,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𝐴𝐵𝑂</m:t>
                    </m:r>
                    <m:r>
                      <a:rPr lang="ru-RU" sz="24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 ∆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𝐵𝑂𝐷</m:t>
                    </m:r>
                  </m:oMath>
                </a14:m>
                <a:r>
                  <a:rPr lang="ru-RU" sz="2400" dirty="0"/>
                  <a:t> по стороне </a:t>
                </a:r>
                <a:r>
                  <a:rPr lang="ru-RU" sz="2400" dirty="0" smtClean="0"/>
                  <a:t>и</a:t>
                </a:r>
              </a:p>
              <a:p>
                <a:pPr marL="0" indent="0">
                  <a:buNone/>
                </a:pPr>
                <a:r>
                  <a:rPr lang="ru-RU" sz="2400" dirty="0" smtClean="0"/>
                  <a:t>                                                           двум </a:t>
                </a:r>
                <a:r>
                  <a:rPr lang="ru-RU" sz="2400" dirty="0"/>
                  <a:t>прилежащим к ней углам. </a:t>
                </a:r>
              </a:p>
              <a:p>
                <a:pPr marL="0" indent="0">
                  <a:buNone/>
                </a:pPr>
                <a:r>
                  <a:rPr lang="ru-RU" sz="2400" dirty="0" smtClean="0"/>
                  <a:t>                                                Тогда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/>
                      </a:rPr>
                      <m:t>∠В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𝐴𝑂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=∠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𝐵𝐷</m:t>
                    </m:r>
                    <m:r>
                      <a:rPr lang="ru-RU" sz="2400" i="1">
                        <a:latin typeface="Cambria Math"/>
                        <a:ea typeface="Cambria Math"/>
                      </a:rPr>
                      <m:t>О</m:t>
                    </m:r>
                  </m:oMath>
                </a14:m>
                <a:r>
                  <a:rPr lang="ru-RU" sz="2400" dirty="0"/>
                  <a:t> и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𝐴𝐵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𝐵𝐷</m:t>
                    </m:r>
                    <m:r>
                      <a:rPr lang="en-US" sz="2400">
                        <a:latin typeface="Cambria Math"/>
                      </a:rPr>
                      <m:t>.</m:t>
                    </m:r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ru-RU" sz="2400" dirty="0"/>
                  <a:t>2. </a:t>
                </a:r>
                <a:r>
                  <a:rPr lang="en-US" sz="2400" dirty="0"/>
                  <a:t>BD=DC </a:t>
                </a:r>
                <a:r>
                  <a:rPr lang="ru-RU" sz="2400" dirty="0"/>
                  <a:t>– по условию, тогда ВС=2АВ.</a:t>
                </a:r>
              </a:p>
              <a:p>
                <a:pPr marL="0" indent="0">
                  <a:buNone/>
                </a:pPr>
                <a:r>
                  <a:rPr lang="ru-RU" sz="2400" dirty="0"/>
                  <a:t>3. Т.к.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𝐴𝐵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𝐵𝐷</m:t>
                    </m:r>
                  </m:oMath>
                </a14:m>
                <a:r>
                  <a:rPr lang="ru-RU" sz="2400" dirty="0"/>
                  <a:t>, то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𝐴𝐵𝐷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−  равнобедренный, значит ВО −биссектриса </m:t>
                    </m:r>
                  </m:oMath>
                </a14:m>
                <a:r>
                  <a:rPr lang="ru-RU" sz="2400" dirty="0" smtClean="0"/>
                  <a:t>и </a:t>
                </a:r>
                <a:r>
                  <a:rPr lang="ru-RU" sz="2400" dirty="0"/>
                  <a:t>медиана. </a:t>
                </a:r>
                <a:r>
                  <a:rPr lang="ru-RU" sz="2400" dirty="0" smtClean="0"/>
                  <a:t>Поэтому , </a:t>
                </a:r>
                <a:r>
                  <a:rPr lang="ru-RU" sz="2400" dirty="0"/>
                  <a:t>АО=О</a:t>
                </a:r>
                <a:r>
                  <a:rPr lang="en-US" sz="2400" dirty="0"/>
                  <a:t>D=</a:t>
                </a:r>
                <a:r>
                  <a:rPr lang="ru-RU" sz="2400" dirty="0"/>
                  <a:t>14 см.</a:t>
                </a:r>
              </a:p>
              <a:p>
                <a:pPr marL="0" indent="0">
                  <a:buNone/>
                </a:pPr>
                <a:r>
                  <a:rPr lang="ru-RU" sz="2400" dirty="0" smtClean="0"/>
                  <a:t>  </a:t>
                </a:r>
                <a:r>
                  <a:rPr lang="en-US" sz="2400" dirty="0"/>
                  <a:t>4. </a:t>
                </a:r>
                <a:r>
                  <a:rPr lang="ru-RU" sz="2400" dirty="0"/>
                  <a:t>Т.к. ВЕ – биссектриса, то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/>
                          </a:rPr>
                          <m:t>АВ</m:t>
                        </m:r>
                      </m:num>
                      <m:den>
                        <m:r>
                          <a:rPr lang="ru-RU" sz="2400" i="1">
                            <a:latin typeface="Cambria Math"/>
                          </a:rPr>
                          <m:t>ВС</m:t>
                        </m:r>
                      </m:den>
                    </m:f>
                    <m:r>
                      <a:rPr lang="ru-RU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/>
                          </a:rPr>
                          <m:t>АЕ</m:t>
                        </m:r>
                      </m:num>
                      <m:den>
                        <m:r>
                          <a:rPr lang="ru-RU" sz="2400" i="1">
                            <a:latin typeface="Cambria Math"/>
                          </a:rPr>
                          <m:t>ЕС</m:t>
                        </m:r>
                      </m:den>
                    </m:f>
                    <m:r>
                      <a:rPr lang="ru-RU" sz="2400" i="1">
                        <a:latin typeface="Cambria Math"/>
                      </a:rPr>
                      <m:t> </m:t>
                    </m:r>
                    <m:r>
                      <a:rPr lang="ru-RU" sz="2400" i="1">
                        <a:latin typeface="Cambria Math"/>
                        <a:ea typeface="Cambria Math"/>
                      </a:rPr>
                      <m:t>⇔</m:t>
                    </m:r>
                    <m:f>
                      <m:fPr>
                        <m:ctrlPr>
                          <a:rPr lang="ru-RU" sz="24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ru-RU" sz="2400" i="1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ru-RU" sz="2400" i="1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ru-RU" sz="24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/>
                            <a:ea typeface="Cambria Math"/>
                          </a:rPr>
                          <m:t>АЕ</m:t>
                        </m:r>
                      </m:num>
                      <m:den>
                        <m:r>
                          <a:rPr lang="ru-RU" sz="2400" i="1">
                            <a:latin typeface="Cambria Math"/>
                            <a:ea typeface="Cambria Math"/>
                          </a:rPr>
                          <m:t>ЕС</m:t>
                        </m:r>
                      </m:den>
                    </m:f>
                    <m:r>
                      <a:rPr lang="ru-RU" sz="2400" i="1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endParaRPr lang="ru-RU" sz="2400" i="1" dirty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r>
                  <a:rPr lang="ru-RU" sz="2400" dirty="0" smtClean="0">
                    <a:ea typeface="Cambria Math"/>
                  </a:rPr>
                  <a:t>                                                   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/>
                      </a:rPr>
                      <m:t>ЕС=2АЕ и АС=3АЕ</m:t>
                    </m:r>
                  </m:oMath>
                </a14:m>
                <a:r>
                  <a:rPr lang="ru-RU" sz="2400" dirty="0" smtClean="0"/>
                  <a:t>.</a:t>
                </a:r>
                <a:endParaRPr lang="en-US" sz="2400" dirty="0"/>
              </a:p>
              <a:p>
                <a:pPr marL="0" indent="0">
                  <a:buNone/>
                </a:pPr>
                <a:endParaRPr lang="ru-RU" sz="2400" dirty="0" smtClean="0"/>
              </a:p>
              <a:p>
                <a:pPr marL="0" indent="0">
                  <a:buNone/>
                </a:pPr>
                <a:endParaRPr lang="ru-RU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5175" y="1579290"/>
                <a:ext cx="8918825" cy="5018062"/>
              </a:xfrm>
              <a:blipFill rotWithShape="1">
                <a:blip r:embed="rId2"/>
                <a:stretch>
                  <a:fillRect l="-889" t="-48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/>
          <p:cNvSpPr txBox="1"/>
          <p:nvPr/>
        </p:nvSpPr>
        <p:spPr>
          <a:xfrm rot="10800000" flipH="1" flipV="1">
            <a:off x="225175" y="295060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1043608" y="1394624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</a:t>
            </a:r>
            <a:endParaRPr lang="ru-RU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2753983" y="3842603"/>
            <a:ext cx="452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</a:t>
            </a:r>
            <a:endParaRPr lang="ru-RU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2051788" y="2581274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</a:t>
            </a:r>
            <a:endParaRPr lang="ru-RU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1200863" y="2865871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</a:t>
            </a:r>
            <a:endParaRPr lang="ru-RU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1025636" y="331993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</a:t>
            </a:r>
            <a:endParaRPr lang="ru-RU" b="1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27787" y="1691190"/>
            <a:ext cx="1546152" cy="1171359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>
            <a:stCxn id="38" idx="2"/>
          </p:cNvCxnSpPr>
          <p:nvPr/>
        </p:nvCxnSpPr>
        <p:spPr>
          <a:xfrm>
            <a:off x="1200863" y="1763956"/>
            <a:ext cx="0" cy="149960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963618" y="2862549"/>
            <a:ext cx="780044" cy="116472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24302" y="2881014"/>
            <a:ext cx="2326196" cy="116472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1025636" y="2636912"/>
            <a:ext cx="14843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025636" y="2636912"/>
            <a:ext cx="0" cy="22895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5" idx="5"/>
            <a:endCxn id="5" idx="5"/>
          </p:cNvCxnSpPr>
          <p:nvPr/>
        </p:nvCxnSpPr>
        <p:spPr>
          <a:xfrm>
            <a:off x="1587401" y="227687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V="1">
            <a:off x="1537815" y="2348880"/>
            <a:ext cx="297881" cy="1648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V="1">
            <a:off x="2090965" y="3171232"/>
            <a:ext cx="262675" cy="18466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4" name="Дуга 53"/>
          <p:cNvSpPr/>
          <p:nvPr/>
        </p:nvSpPr>
        <p:spPr>
          <a:xfrm rot="7765628">
            <a:off x="829635" y="1777642"/>
            <a:ext cx="427945" cy="432045"/>
          </a:xfrm>
          <a:prstGeom prst="arc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Дуга 54"/>
          <p:cNvSpPr/>
          <p:nvPr/>
        </p:nvSpPr>
        <p:spPr>
          <a:xfrm rot="7765628">
            <a:off x="1123580" y="1850407"/>
            <a:ext cx="427945" cy="432045"/>
          </a:xfrm>
          <a:prstGeom prst="arc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0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579296" cy="288032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>6</a:t>
            </a:r>
            <a:r>
              <a:rPr lang="ru-RU" sz="2800" b="1" dirty="0" smtClean="0"/>
              <a:t>. (продолжение)</a:t>
            </a:r>
            <a:endParaRPr lang="ru-RU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" y="404664"/>
                <a:ext cx="9144000" cy="6408712"/>
              </a:xfrm>
              <a:ln>
                <a:noFill/>
              </a:ln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                                                                </a:t>
                </a:r>
                <a:r>
                  <a:rPr lang="ru-RU" sz="2000" dirty="0" smtClean="0"/>
                  <a:t>5. Проведем  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ВК</m:t>
                    </m:r>
                    <m:r>
                      <a:rPr lang="ru-RU" sz="2000" i="1">
                        <a:latin typeface="Cambria Math"/>
                        <a:ea typeface="Cambria Math"/>
                      </a:rPr>
                      <m:t>∥АС</m:t>
                    </m:r>
                  </m:oMath>
                </a14:m>
                <a:endParaRPr lang="ru-RU" sz="2000" dirty="0"/>
              </a:p>
              <a:p>
                <a:pPr marL="0" indent="0">
                  <a:buNone/>
                </a:pPr>
                <a:r>
                  <a:rPr lang="ru-RU" sz="2000" dirty="0"/>
                  <a:t>                                                          </a:t>
                </a:r>
                <a:r>
                  <a:rPr lang="ru-RU" sz="2000" dirty="0" smtClean="0"/>
                  <a:t>                               </a:t>
                </a:r>
                <a:r>
                  <a:rPr lang="ru-RU" sz="2000" dirty="0"/>
                  <a:t>и рассмотрим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𝐵𝐷𝐾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 и ∆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𝐴𝐷𝐶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:</m:t>
                    </m:r>
                  </m:oMath>
                </a14:m>
                <a:endParaRPr lang="en-US" sz="2000" i="1" dirty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r>
                  <a:rPr lang="ru-RU" sz="2000" dirty="0">
                    <a:ea typeface="Cambria Math"/>
                  </a:rPr>
                  <a:t>                                                      </a:t>
                </a:r>
                <a:r>
                  <a:rPr lang="ru-RU" sz="2000" dirty="0" smtClean="0">
                    <a:ea typeface="Cambria Math"/>
                  </a:rPr>
                  <a:t>          </a:t>
                </a:r>
                <a14:m>
                  <m:oMath xmlns:m="http://schemas.openxmlformats.org/officeDocument/2006/math">
                    <m:r>
                      <a:rPr lang="ru-RU" sz="2000">
                        <a:latin typeface="Cambria Math"/>
                        <a:ea typeface="Cambria Math"/>
                      </a:rPr>
                      <m:t>     </m:t>
                    </m:r>
                    <m:r>
                      <a:rPr lang="ru-RU" sz="2000" b="0" i="0" smtClean="0">
                        <a:latin typeface="Cambria Math"/>
                        <a:ea typeface="Cambria Math"/>
                      </a:rPr>
                      <m:t>         </m:t>
                    </m:r>
                    <m:r>
                      <a:rPr lang="ru-RU" sz="2000">
                        <a:latin typeface="Cambria Math"/>
                        <a:ea typeface="Cambria Math"/>
                      </a:rPr>
                      <m:t> </m:t>
                    </m:r>
                    <m:r>
                      <a:rPr lang="ru-RU" sz="2000" b="0" i="1" smtClean="0">
                        <a:latin typeface="Cambria Math"/>
                        <a:ea typeface="Cambria Math"/>
                      </a:rPr>
                      <m:t>          </m:t>
                    </m:r>
                    <m:r>
                      <a:rPr lang="ru-RU" sz="2000" i="1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𝐴𝐷𝐶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=∠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𝐵𝐷𝐾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 −как вертикальные,</m:t>
                    </m:r>
                  </m:oMath>
                </a14:m>
                <a:endParaRPr lang="ru-RU" sz="2000" i="1" dirty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r>
                  <a:rPr lang="ru-RU" sz="2000" dirty="0">
                    <a:ea typeface="Cambria Math"/>
                  </a:rPr>
                  <a:t>                                                           </a:t>
                </a:r>
                <a:r>
                  <a:rPr lang="ru-RU" sz="2000" dirty="0" smtClean="0">
                    <a:ea typeface="Cambria Math"/>
                  </a:rPr>
                  <a:t>                            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  <a:ea typeface="Cambria Math"/>
                      </a:rPr>
                      <m:t>∠К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𝐵𝐷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=∠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𝐷𝐶𝐴</m:t>
                    </m:r>
                  </m:oMath>
                </a14:m>
                <a:r>
                  <a:rPr lang="ru-RU" sz="2000" dirty="0"/>
                  <a:t> - </a:t>
                </a:r>
                <a:r>
                  <a:rPr lang="en-US" sz="2000" dirty="0"/>
                  <a:t> </a:t>
                </a:r>
                <a:r>
                  <a:rPr lang="ru-RU" sz="2000" dirty="0"/>
                  <a:t>как углы при </a:t>
                </a:r>
              </a:p>
              <a:p>
                <a:pPr marL="0" indent="0">
                  <a:buNone/>
                </a:pPr>
                <a:r>
                  <a:rPr lang="ru-RU" sz="2000" dirty="0"/>
                  <a:t>                                                    </a:t>
                </a:r>
                <a:r>
                  <a:rPr lang="ru-RU" sz="2000" dirty="0" smtClean="0"/>
                  <a:t>                                  параллельных </a:t>
                </a:r>
                <a:r>
                  <a:rPr lang="ru-RU" sz="2000" dirty="0"/>
                  <a:t>прямых ВК и АС и секущей ВС, </a:t>
                </a:r>
                <a:r>
                  <a:rPr lang="ru-RU" sz="2400" b="1" dirty="0" smtClean="0"/>
                  <a:t> </a:t>
                </a:r>
              </a:p>
              <a:p>
                <a:pPr marL="0" indent="0">
                  <a:buNone/>
                </a:pPr>
                <a:r>
                  <a:rPr lang="ru-RU" sz="2400" b="1" dirty="0"/>
                  <a:t> </a:t>
                </a:r>
                <a:r>
                  <a:rPr lang="ru-RU" sz="2400" b="1" dirty="0" smtClean="0"/>
                  <a:t>                                                                         </a:t>
                </a:r>
                <a:r>
                  <a:rPr lang="ru-RU" sz="2400" dirty="0" smtClean="0"/>
                  <a:t>В</a:t>
                </a:r>
                <a:r>
                  <a:rPr lang="en-US" sz="2400" dirty="0"/>
                  <a:t>D=DC</a:t>
                </a:r>
                <a:r>
                  <a:rPr lang="ru-RU" sz="2400" dirty="0"/>
                  <a:t> – по условию.</a:t>
                </a:r>
              </a:p>
              <a:p>
                <a:pPr marL="0" indent="0">
                  <a:buNone/>
                </a:pPr>
                <a:r>
                  <a:rPr lang="ru-RU" sz="2400" dirty="0"/>
                  <a:t>                                             </a:t>
                </a:r>
                <a:r>
                  <a:rPr lang="ru-RU" sz="2400" dirty="0" smtClean="0"/>
                  <a:t>           Значит</a:t>
                </a:r>
                <a:r>
                  <a:rPr lang="ru-RU" sz="2400" dirty="0"/>
                  <a:t>,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𝐵𝐷𝐾</m:t>
                    </m:r>
                    <m:r>
                      <a:rPr lang="ru-RU" sz="24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 ∆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𝐴𝐷𝐶</m:t>
                    </m:r>
                  </m:oMath>
                </a14:m>
                <a:r>
                  <a:rPr lang="ru-RU" sz="2400" dirty="0"/>
                  <a:t> по стороне и двум </a:t>
                </a: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                                                                              </a:t>
                </a:r>
                <a:r>
                  <a:rPr lang="ru-RU" sz="2400" dirty="0"/>
                  <a:t>прилежащим к ней углам. </a:t>
                </a:r>
              </a:p>
              <a:p>
                <a:pPr marL="0" indent="0">
                  <a:buNone/>
                </a:pPr>
                <a:r>
                  <a:rPr lang="ru-RU" sz="2400" dirty="0"/>
                  <a:t>                                       </a:t>
                </a:r>
                <a:r>
                  <a:rPr lang="ru-RU" sz="2400" dirty="0" smtClean="0"/>
                  <a:t>                  Тогда </a:t>
                </a:r>
                <a:r>
                  <a:rPr lang="ru-RU" sz="2000" dirty="0"/>
                  <a:t>ВК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ru-RU" sz="2000" i="1">
                        <a:latin typeface="Cambria Math"/>
                        <a:ea typeface="Cambria Math"/>
                      </a:rPr>
                      <m:t>АС</m:t>
                    </m:r>
                  </m:oMath>
                </a14:m>
                <a:r>
                  <a:rPr lang="ru-RU" sz="2000" dirty="0">
                    <a:ea typeface="Cambria Math"/>
                  </a:rPr>
                  <a:t>,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  <a:ea typeface="Cambria Math"/>
                      </a:rPr>
                      <m:t>∠ВК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𝐷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=∠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𝐷𝐴</m:t>
                    </m:r>
                    <m:r>
                      <a:rPr lang="ru-RU" sz="2000" i="1">
                        <a:latin typeface="Cambria Math"/>
                        <a:ea typeface="Cambria Math"/>
                      </a:rPr>
                      <m:t>С.</m:t>
                    </m:r>
                  </m:oMath>
                </a14:m>
                <a:r>
                  <a:rPr lang="ru-RU" sz="2000" dirty="0">
                    <a:ea typeface="Cambria Math"/>
                  </a:rPr>
                  <a:t> </a:t>
                </a:r>
              </a:p>
              <a:p>
                <a:pPr marL="0" indent="0">
                  <a:buNone/>
                </a:pPr>
                <a:r>
                  <a:rPr lang="ru-RU" sz="2400" dirty="0" smtClean="0"/>
                  <a:t>     6. </a:t>
                </a:r>
                <a:r>
                  <a:rPr lang="ru-RU" sz="2400" dirty="0"/>
                  <a:t>Т.к. ВЕ – биссектриса, то </a:t>
                </a:r>
                <a:r>
                  <a:rPr lang="ru-RU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АВ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ВС</m:t>
                        </m:r>
                      </m:den>
                    </m:f>
                    <m:r>
                      <a:rPr lang="ru-RU" sz="2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АЕ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ЕС</m:t>
                        </m:r>
                      </m:den>
                    </m:f>
                    <m:r>
                      <a:rPr lang="ru-RU" sz="2000" i="1">
                        <a:latin typeface="Cambria Math"/>
                      </a:rPr>
                      <m:t> </m:t>
                    </m:r>
                    <m:r>
                      <a:rPr lang="ru-RU" sz="2000" i="1">
                        <a:latin typeface="Cambria Math"/>
                        <a:ea typeface="Cambria Math"/>
                      </a:rPr>
                      <m:t>⇔</m:t>
                    </m:r>
                    <m:r>
                      <a:rPr lang="ru-RU" sz="2000" b="0" i="1" smtClean="0">
                        <a:latin typeface="Cambria Math"/>
                        <a:ea typeface="Cambria Math"/>
                      </a:rPr>
                      <m:t> </m:t>
                    </m:r>
                    <m:f>
                      <m:fPr>
                        <m:ctrlPr>
                          <a:rPr lang="ru-RU" sz="20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ru-RU" sz="2000" i="1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ru-RU" sz="20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АЕ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  <a:ea typeface="Cambria Math"/>
                          </a:rPr>
                          <m:t>ЕС</m:t>
                        </m:r>
                      </m:den>
                    </m:f>
                    <m:r>
                      <a:rPr lang="ru-RU" sz="2000" b="0" i="1" smtClean="0">
                        <a:latin typeface="Cambria Math"/>
                        <a:ea typeface="Cambria Math"/>
                      </a:rPr>
                      <m:t>    </m:t>
                    </m:r>
                    <m:r>
                      <a:rPr lang="ru-RU" sz="2000" i="1">
                        <a:latin typeface="Cambria Math"/>
                        <a:ea typeface="Cambria Math"/>
                      </a:rPr>
                      <m:t>⇒</m:t>
                    </m:r>
                    <m:r>
                      <a:rPr lang="ru-RU" sz="2000" b="0" i="1" smtClean="0">
                        <a:latin typeface="Cambria Math"/>
                        <a:ea typeface="Cambria Math"/>
                      </a:rPr>
                      <m:t>  </m:t>
                    </m:r>
                    <m:r>
                      <a:rPr lang="ru-RU" sz="2000" i="1">
                        <a:latin typeface="Cambria Math"/>
                        <a:ea typeface="Cambria Math"/>
                      </a:rPr>
                      <m:t>ЕС=2АЕ и АС=3АЕ</m:t>
                    </m:r>
                  </m:oMath>
                </a14:m>
                <a:r>
                  <a:rPr lang="ru-RU" sz="2400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sz="2400" dirty="0" smtClean="0"/>
                  <a:t>     7</a:t>
                </a:r>
                <a:r>
                  <a:rPr lang="ru-RU" sz="2200" dirty="0" smtClean="0"/>
                  <a:t>. </a:t>
                </a:r>
                <a14:m>
                  <m:oMath xmlns:m="http://schemas.openxmlformats.org/officeDocument/2006/math">
                    <m:r>
                      <a:rPr lang="ru-RU" sz="2200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ru-RU" sz="2200" b="0" i="1" smtClean="0">
                        <a:latin typeface="Cambria Math"/>
                        <a:ea typeface="Cambria Math"/>
                      </a:rPr>
                      <m:t>АОЕ~∆ВОК по углам:</m:t>
                    </m:r>
                    <m:r>
                      <a:rPr lang="ru-RU" sz="2200" i="1">
                        <a:latin typeface="Cambria Math"/>
                        <a:ea typeface="Cambria Math"/>
                      </a:rPr>
                      <m:t>∠</m:t>
                    </m:r>
                    <m:r>
                      <a:rPr lang="ru-RU" sz="2200" b="0" i="1" smtClean="0">
                        <a:latin typeface="Cambria Math"/>
                        <a:ea typeface="Cambria Math"/>
                      </a:rPr>
                      <m:t>АОЕ</m:t>
                    </m:r>
                    <m:r>
                      <a:rPr lang="en-US" sz="2200" i="1">
                        <a:latin typeface="Cambria Math"/>
                        <a:ea typeface="Cambria Math"/>
                      </a:rPr>
                      <m:t>=∠</m:t>
                    </m:r>
                    <m:r>
                      <a:rPr lang="ru-RU" sz="2200" b="0" i="1" smtClean="0">
                        <a:latin typeface="Cambria Math"/>
                        <a:ea typeface="Cambria Math"/>
                      </a:rPr>
                      <m:t>ВОК=90°, </m:t>
                    </m:r>
                    <m:r>
                      <a:rPr lang="ru-RU" sz="2200" i="1">
                        <a:latin typeface="Cambria Math"/>
                        <a:ea typeface="Cambria Math"/>
                      </a:rPr>
                      <m:t>∠К</m:t>
                    </m:r>
                    <m:r>
                      <a:rPr lang="en-US" sz="2200" i="1">
                        <a:latin typeface="Cambria Math"/>
                        <a:ea typeface="Cambria Math"/>
                      </a:rPr>
                      <m:t>𝐵𝐷</m:t>
                    </m:r>
                    <m:r>
                      <a:rPr lang="en-US" sz="2200" i="1">
                        <a:latin typeface="Cambria Math"/>
                        <a:ea typeface="Cambria Math"/>
                      </a:rPr>
                      <m:t>=∠</m:t>
                    </m:r>
                    <m:r>
                      <a:rPr lang="en-US" sz="2200" i="1">
                        <a:latin typeface="Cambria Math"/>
                        <a:ea typeface="Cambria Math"/>
                      </a:rPr>
                      <m:t>𝐷𝐶𝐴</m:t>
                    </m:r>
                  </m:oMath>
                </a14:m>
                <a:r>
                  <a:rPr lang="ru-RU" sz="2200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sz="2200" dirty="0" smtClean="0"/>
                  <a:t>          Следовательно,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200" b="0" i="1" smtClean="0">
                            <a:latin typeface="Cambria Math"/>
                          </a:rPr>
                          <m:t>ВК</m:t>
                        </m:r>
                      </m:num>
                      <m:den>
                        <m:r>
                          <a:rPr lang="ru-RU" sz="2200" b="0" i="1" smtClean="0">
                            <a:latin typeface="Cambria Math"/>
                          </a:rPr>
                          <m:t>АЕ</m:t>
                        </m:r>
                      </m:den>
                    </m:f>
                    <m:r>
                      <a:rPr lang="ru-RU" sz="22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200" b="0" i="1" smtClean="0">
                            <a:latin typeface="Cambria Math"/>
                          </a:rPr>
                          <m:t>ВО</m:t>
                        </m:r>
                      </m:num>
                      <m:den>
                        <m:r>
                          <a:rPr lang="ru-RU" sz="2200" b="0" i="1" smtClean="0">
                            <a:latin typeface="Cambria Math"/>
                          </a:rPr>
                          <m:t>ОЕ</m:t>
                        </m:r>
                      </m:den>
                    </m:f>
                    <m:r>
                      <a:rPr lang="ru-RU" sz="22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200" b="0" i="1" smtClean="0">
                            <a:latin typeface="Cambria Math"/>
                          </a:rPr>
                          <m:t>ОК</m:t>
                        </m:r>
                      </m:num>
                      <m:den>
                        <m:r>
                          <a:rPr lang="ru-RU" sz="2200" b="0" i="1" smtClean="0">
                            <a:latin typeface="Cambria Math"/>
                          </a:rPr>
                          <m:t>АО</m:t>
                        </m:r>
                      </m:den>
                    </m:f>
                    <m:r>
                      <a:rPr lang="ru-RU" sz="22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2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2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2200" b="0" i="1" smtClean="0">
                            <a:latin typeface="Cambria Math"/>
                          </a:rPr>
                          <m:t>1</m:t>
                        </m:r>
                      </m:den>
                    </m:f>
                    <m:r>
                      <a:rPr lang="ru-RU" sz="2200" i="1">
                        <a:latin typeface="Cambria Math"/>
                        <a:ea typeface="Cambria Math"/>
                      </a:rPr>
                      <m:t>⇒</m:t>
                    </m:r>
                    <m:f>
                      <m:fPr>
                        <m:ctrlPr>
                          <a:rPr lang="ru-RU" sz="22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200" i="1">
                            <a:latin typeface="Cambria Math"/>
                          </a:rPr>
                          <m:t>ВО</m:t>
                        </m:r>
                      </m:num>
                      <m:den>
                        <m:r>
                          <a:rPr lang="ru-RU" sz="2200" i="1">
                            <a:latin typeface="Cambria Math"/>
                          </a:rPr>
                          <m:t>ОЕ</m:t>
                        </m:r>
                      </m:den>
                    </m:f>
                  </m:oMath>
                </a14:m>
                <a:r>
                  <a:rPr lang="ru-RU" sz="22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2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2200" i="1">
                            <a:latin typeface="Cambria Math"/>
                          </a:rPr>
                          <m:t>1</m:t>
                        </m:r>
                      </m:den>
                    </m:f>
                    <m:r>
                      <a:rPr lang="ru-RU" sz="2200" i="1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r>
                  <a:rPr lang="ru-RU" sz="2200" dirty="0" smtClean="0"/>
                  <a:t>ВО=3ОЕ.</a:t>
                </a:r>
              </a:p>
              <a:p>
                <a:pPr marL="0" indent="0">
                  <a:buNone/>
                </a:pPr>
                <a:r>
                  <a:rPr lang="ru-RU" sz="2200" dirty="0" smtClean="0"/>
                  <a:t>          </a:t>
                </a:r>
              </a:p>
              <a:p>
                <a:pPr marL="0" indent="0">
                  <a:buNone/>
                </a:pPr>
                <a:r>
                  <a:rPr lang="ru-RU" sz="2200" dirty="0" smtClean="0"/>
                  <a:t>          По условию ВЕ=28, значит ОЕ=7, ВО=21.</a:t>
                </a:r>
              </a:p>
              <a:p>
                <a:pPr marL="0" indent="0">
                  <a:buNone/>
                </a:pPr>
                <a:endParaRPr lang="en-US" sz="2200" dirty="0"/>
              </a:p>
              <a:p>
                <a:pPr marL="0" indent="0">
                  <a:buNone/>
                </a:pPr>
                <a:r>
                  <a:rPr lang="ru-RU" sz="2200" dirty="0" smtClean="0"/>
                  <a:t>      8. По т. Пифагора </a:t>
                </a:r>
                <a14:m>
                  <m:oMath xmlns:m="http://schemas.openxmlformats.org/officeDocument/2006/math">
                    <m:r>
                      <a:rPr lang="ru-RU" sz="2200" b="0" i="1" smtClean="0">
                        <a:latin typeface="Cambria Math"/>
                      </a:rPr>
                      <m:t>АВ=</m:t>
                    </m:r>
                    <m:rad>
                      <m:radPr>
                        <m:degHide m:val="on"/>
                        <m:ctrlPr>
                          <a:rPr lang="ru-RU" sz="22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2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200" b="0" i="1" smtClean="0">
                                <a:latin typeface="Cambria Math"/>
                              </a:rPr>
                              <m:t>ВО</m:t>
                            </m:r>
                          </m:e>
                          <m:sup>
                            <m:r>
                              <a:rPr lang="ru-RU" sz="22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200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ru-RU" sz="2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200" b="0" i="1" smtClean="0">
                                <a:latin typeface="Cambria Math"/>
                              </a:rPr>
                              <m:t>АО</m:t>
                            </m:r>
                          </m:e>
                          <m:sup>
                            <m:r>
                              <a:rPr lang="ru-RU" sz="22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ru-RU" sz="22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sz="22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2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200" b="0" i="1" smtClean="0">
                                <a:latin typeface="Cambria Math"/>
                              </a:rPr>
                              <m:t>14</m:t>
                            </m:r>
                          </m:e>
                          <m:sup>
                            <m:r>
                              <a:rPr lang="ru-RU" sz="22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200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ru-RU" sz="2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200" b="0" i="1" smtClean="0">
                                <a:latin typeface="Cambria Math"/>
                              </a:rPr>
                              <m:t>21</m:t>
                            </m:r>
                          </m:e>
                          <m:sup>
                            <m:r>
                              <a:rPr lang="ru-RU" sz="22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ru-RU" sz="22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sz="22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200" b="0" i="1" smtClean="0">
                            <a:latin typeface="Cambria Math"/>
                          </a:rPr>
                          <m:t>637</m:t>
                        </m:r>
                      </m:e>
                    </m:rad>
                    <m:r>
                      <a:rPr lang="ru-RU" sz="2200" b="0" i="1" smtClean="0">
                        <a:latin typeface="Cambria Math"/>
                      </a:rPr>
                      <m:t>=7</m:t>
                    </m:r>
                    <m:rad>
                      <m:radPr>
                        <m:degHide m:val="on"/>
                        <m:ctrlPr>
                          <a:rPr lang="ru-RU" sz="22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200" b="0" i="1" smtClean="0">
                            <a:latin typeface="Cambria Math"/>
                          </a:rPr>
                          <m:t>13</m:t>
                        </m:r>
                      </m:e>
                    </m:rad>
                    <m:r>
                      <a:rPr lang="ru-RU" sz="2200" b="0" i="1" smtClean="0">
                        <a:latin typeface="Cambria Math"/>
                      </a:rPr>
                      <m:t>,</m:t>
                    </m:r>
                  </m:oMath>
                </a14:m>
                <a:endParaRPr lang="ru-RU" sz="2200" b="0" dirty="0" smtClean="0"/>
              </a:p>
              <a:p>
                <a:pPr marL="0" indent="0">
                  <a:buNone/>
                </a:pPr>
                <a:r>
                  <a:rPr lang="ru-RU" sz="2200" dirty="0"/>
                  <a:t> </a:t>
                </a:r>
                <a:r>
                  <a:rPr lang="ru-RU" sz="2200" dirty="0" smtClean="0"/>
                  <a:t>         </a:t>
                </a:r>
                <a14:m>
                  <m:oMath xmlns:m="http://schemas.openxmlformats.org/officeDocument/2006/math">
                    <m:r>
                      <a:rPr lang="ru-RU" sz="2200" b="0" i="1" smtClean="0">
                        <a:latin typeface="Cambria Math"/>
                      </a:rPr>
                      <m:t>ВС=2АВ=14</m:t>
                    </m:r>
                    <m:rad>
                      <m:radPr>
                        <m:degHide m:val="on"/>
                        <m:ctrlPr>
                          <a:rPr lang="ru-RU" sz="22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200" b="0" i="1" smtClean="0">
                            <a:latin typeface="Cambria Math"/>
                          </a:rPr>
                          <m:t>13</m:t>
                        </m:r>
                      </m:e>
                    </m:rad>
                    <m:r>
                      <a:rPr lang="ru-RU" sz="2200" b="0" i="1" smtClean="0">
                        <a:latin typeface="Cambria Math"/>
                      </a:rPr>
                      <m:t>, </m:t>
                    </m:r>
                  </m:oMath>
                </a14:m>
                <a:endParaRPr lang="ru-RU" sz="22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ru-RU" sz="2200" b="0" dirty="0" smtClean="0"/>
                  <a:t>          </a:t>
                </a:r>
                <a14:m>
                  <m:oMath xmlns:m="http://schemas.openxmlformats.org/officeDocument/2006/math">
                    <m:r>
                      <a:rPr lang="ru-RU" sz="2200" b="0" i="1" smtClean="0">
                        <a:latin typeface="Cambria Math"/>
                      </a:rPr>
                      <m:t>АС=3АЕ=3</m:t>
                    </m:r>
                    <m:rad>
                      <m:radPr>
                        <m:degHide m:val="on"/>
                        <m:ctrlPr>
                          <a:rPr lang="ru-RU" sz="22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2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200" b="0" i="1" smtClean="0">
                                <a:latin typeface="Cambria Math"/>
                              </a:rPr>
                              <m:t>АО</m:t>
                            </m:r>
                          </m:e>
                          <m:sup>
                            <m:r>
                              <a:rPr lang="ru-RU" sz="22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200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ru-RU" sz="2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200" b="0" i="1" smtClean="0">
                                <a:latin typeface="Cambria Math"/>
                              </a:rPr>
                              <m:t>ОЕ</m:t>
                            </m:r>
                          </m:e>
                          <m:sup>
                            <m:r>
                              <a:rPr lang="ru-RU" sz="22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ru-RU" sz="2200" b="0" i="1" smtClean="0">
                        <a:latin typeface="Cambria Math"/>
                      </a:rPr>
                      <m:t>=3</m:t>
                    </m:r>
                    <m:rad>
                      <m:radPr>
                        <m:degHide m:val="on"/>
                        <m:ctrlPr>
                          <a:rPr lang="ru-RU" sz="22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2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200" b="0" i="1" smtClean="0">
                                <a:latin typeface="Cambria Math"/>
                              </a:rPr>
                              <m:t>14</m:t>
                            </m:r>
                          </m:e>
                          <m:sup>
                            <m:r>
                              <a:rPr lang="ru-RU" sz="22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200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ru-RU" sz="2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200" b="0" i="1" smtClean="0">
                                <a:latin typeface="Cambria Math"/>
                              </a:rPr>
                              <m:t>7</m:t>
                            </m:r>
                          </m:e>
                          <m:sup>
                            <m:r>
                              <a:rPr lang="ru-RU" sz="22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ru-RU" sz="2200" b="0" i="1" smtClean="0">
                        <a:latin typeface="Cambria Math"/>
                      </a:rPr>
                      <m:t>=3</m:t>
                    </m:r>
                    <m:r>
                      <a:rPr lang="ru-RU" sz="2200" b="0" i="1" smtClean="0">
                        <a:latin typeface="Cambria Math"/>
                        <a:ea typeface="Cambria Math"/>
                      </a:rPr>
                      <m:t>∙</m:t>
                    </m:r>
                    <m:rad>
                      <m:radPr>
                        <m:degHide m:val="on"/>
                        <m:ctrlPr>
                          <a:rPr lang="ru-RU" sz="2200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ru-RU" sz="2200" b="0" i="1" smtClean="0">
                            <a:latin typeface="Cambria Math"/>
                            <a:ea typeface="Cambria Math"/>
                          </a:rPr>
                          <m:t>245</m:t>
                        </m:r>
                      </m:e>
                    </m:rad>
                    <m:r>
                      <a:rPr lang="ru-RU" sz="2200" b="0" i="1" smtClean="0">
                        <a:latin typeface="Cambria Math"/>
                        <a:ea typeface="Cambria Math"/>
                      </a:rPr>
                      <m:t>=21</m:t>
                    </m:r>
                    <m:rad>
                      <m:radPr>
                        <m:degHide m:val="on"/>
                        <m:ctrlPr>
                          <a:rPr lang="ru-RU" sz="2200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ru-RU" sz="22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e>
                    </m:rad>
                    <m:r>
                      <a:rPr lang="ru-RU" sz="2200" b="0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ru-RU" sz="2200" dirty="0" smtClean="0"/>
              </a:p>
              <a:p>
                <a:pPr marL="0" indent="0">
                  <a:buNone/>
                </a:pPr>
                <a:r>
                  <a:rPr lang="ru-RU" sz="2200" dirty="0"/>
                  <a:t> </a:t>
                </a:r>
                <a:r>
                  <a:rPr lang="ru-RU" sz="2200" dirty="0" smtClean="0"/>
                  <a:t>                                                                              Ответ:  </a:t>
                </a:r>
                <a14:m>
                  <m:oMath xmlns:m="http://schemas.openxmlformats.org/officeDocument/2006/math">
                    <m:r>
                      <a:rPr lang="ru-RU" sz="2200" i="1">
                        <a:latin typeface="Cambria Math"/>
                      </a:rPr>
                      <m:t>7</m:t>
                    </m:r>
                    <m:rad>
                      <m:radPr>
                        <m:degHide m:val="on"/>
                        <m:ctrlPr>
                          <a:rPr lang="ru-RU" sz="22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200" i="1">
                            <a:latin typeface="Cambria Math"/>
                          </a:rPr>
                          <m:t>13</m:t>
                        </m:r>
                      </m:e>
                    </m:rad>
                    <m:r>
                      <a:rPr lang="ru-RU" sz="2200" i="1">
                        <a:latin typeface="Cambria Math"/>
                      </a:rPr>
                      <m:t>,</m:t>
                    </m:r>
                  </m:oMath>
                </a14:m>
                <a:r>
                  <a:rPr lang="ru-RU" sz="2200" dirty="0" smtClean="0"/>
                  <a:t> </a:t>
                </a:r>
                <a14:m>
                  <m:oMath xmlns:m="http://schemas.openxmlformats.org/officeDocument/2006/math">
                    <m:r>
                      <a:rPr lang="ru-RU" sz="2200" i="1">
                        <a:latin typeface="Cambria Math"/>
                      </a:rPr>
                      <m:t>14</m:t>
                    </m:r>
                    <m:rad>
                      <m:radPr>
                        <m:degHide m:val="on"/>
                        <m:ctrlPr>
                          <a:rPr lang="ru-RU" sz="22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200" i="1">
                            <a:latin typeface="Cambria Math"/>
                          </a:rPr>
                          <m:t>13</m:t>
                        </m:r>
                      </m:e>
                    </m:rad>
                  </m:oMath>
                </a14:m>
                <a:r>
                  <a:rPr lang="ru-RU" sz="2200" dirty="0" smtClean="0"/>
                  <a:t>, </a:t>
                </a:r>
                <a14:m>
                  <m:oMath xmlns:m="http://schemas.openxmlformats.org/officeDocument/2006/math">
                    <m:r>
                      <a:rPr lang="ru-RU" sz="2200" i="1">
                        <a:latin typeface="Cambria Math"/>
                        <a:ea typeface="Cambria Math"/>
                      </a:rPr>
                      <m:t>21</m:t>
                    </m:r>
                    <m:rad>
                      <m:radPr>
                        <m:degHide m:val="on"/>
                        <m:ctrlPr>
                          <a:rPr lang="ru-RU" sz="2200" i="1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ru-RU" sz="2200" i="1">
                            <a:latin typeface="Cambria Math"/>
                            <a:ea typeface="Cambria Math"/>
                          </a:rPr>
                          <m:t>5</m:t>
                        </m:r>
                      </m:e>
                    </m:rad>
                    <m:r>
                      <a:rPr lang="ru-RU" sz="2200" i="1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ru-RU" sz="2200" dirty="0"/>
              </a:p>
              <a:p>
                <a:pPr marL="0" indent="0">
                  <a:buNone/>
                </a:pPr>
                <a:endParaRPr lang="ru-RU" sz="2200" dirty="0"/>
              </a:p>
              <a:p>
                <a:pPr marL="0" indent="0">
                  <a:buNone/>
                </a:pPr>
                <a:endParaRPr lang="ru-RU" sz="2200" b="0" dirty="0" smtClean="0"/>
              </a:p>
              <a:p>
                <a:pPr marL="0" indent="0">
                  <a:buNone/>
                </a:pPr>
                <a:endParaRPr lang="ru-RU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" y="404664"/>
                <a:ext cx="9144000" cy="6408712"/>
              </a:xfr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/>
          <p:cNvSpPr txBox="1"/>
          <p:nvPr/>
        </p:nvSpPr>
        <p:spPr>
          <a:xfrm rot="10800000" flipH="1" flipV="1">
            <a:off x="68170" y="1843201"/>
            <a:ext cx="323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1043608" y="1394624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</a:t>
            </a:r>
            <a:endParaRPr lang="ru-RU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2465925" y="2826012"/>
            <a:ext cx="452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</a:t>
            </a:r>
            <a:endParaRPr lang="ru-RU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1971008" y="1673760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</a:t>
            </a:r>
            <a:endParaRPr lang="ru-RU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1084382" y="1645300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</a:t>
            </a:r>
            <a:endParaRPr lang="ru-RU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812139" y="2127189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</a:t>
            </a:r>
            <a:endParaRPr lang="ru-RU" b="1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61720" y="503333"/>
            <a:ext cx="1546152" cy="1171359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>
            <a:stCxn id="5" idx="0"/>
          </p:cNvCxnSpPr>
          <p:nvPr/>
        </p:nvCxnSpPr>
        <p:spPr>
          <a:xfrm>
            <a:off x="1034796" y="503333"/>
            <a:ext cx="49586" cy="16048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781785" y="1662061"/>
            <a:ext cx="780044" cy="116472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28987" y="1657939"/>
            <a:ext cx="2326196" cy="116472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886358" y="1452296"/>
            <a:ext cx="14843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886358" y="1452296"/>
            <a:ext cx="0" cy="22895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5" idx="5"/>
            <a:endCxn id="5" idx="5"/>
          </p:cNvCxnSpPr>
          <p:nvPr/>
        </p:nvCxnSpPr>
        <p:spPr>
          <a:xfrm>
            <a:off x="1421334" y="1089013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V="1">
            <a:off x="1416623" y="1161419"/>
            <a:ext cx="297881" cy="1648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V="1">
            <a:off x="2067987" y="2108139"/>
            <a:ext cx="262675" cy="18466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4" name="Дуга 53"/>
          <p:cNvSpPr/>
          <p:nvPr/>
        </p:nvSpPr>
        <p:spPr>
          <a:xfrm rot="7765628">
            <a:off x="674001" y="570513"/>
            <a:ext cx="427945" cy="432045"/>
          </a:xfrm>
          <a:prstGeom prst="arc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Дуга 54"/>
          <p:cNvSpPr/>
          <p:nvPr/>
        </p:nvSpPr>
        <p:spPr>
          <a:xfrm rot="7765628">
            <a:off x="1004204" y="675805"/>
            <a:ext cx="427945" cy="432045"/>
          </a:xfrm>
          <a:prstGeom prst="arc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5" idx="0"/>
          </p:cNvCxnSpPr>
          <p:nvPr/>
        </p:nvCxnSpPr>
        <p:spPr>
          <a:xfrm>
            <a:off x="1034796" y="503333"/>
            <a:ext cx="2363025" cy="1171359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5" idx="4"/>
          </p:cNvCxnSpPr>
          <p:nvPr/>
        </p:nvCxnSpPr>
        <p:spPr>
          <a:xfrm>
            <a:off x="1807872" y="1674692"/>
            <a:ext cx="1589949" cy="332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432528" y="1525831"/>
            <a:ext cx="21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K</a:t>
            </a:r>
            <a:endParaRPr lang="ru-RU" b="1" dirty="0"/>
          </a:p>
        </p:txBody>
      </p:sp>
      <p:sp>
        <p:nvSpPr>
          <p:cNvPr id="10" name="Дуга 9"/>
          <p:cNvSpPr/>
          <p:nvPr/>
        </p:nvSpPr>
        <p:spPr>
          <a:xfrm>
            <a:off x="2086430" y="2368905"/>
            <a:ext cx="388768" cy="394372"/>
          </a:xfrm>
          <a:prstGeom prst="arc">
            <a:avLst>
              <a:gd name="adj1" fmla="val 10087916"/>
              <a:gd name="adj2" fmla="val 15735825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Дуга 26"/>
          <p:cNvSpPr/>
          <p:nvPr/>
        </p:nvSpPr>
        <p:spPr>
          <a:xfrm rot="10800000">
            <a:off x="1163734" y="620688"/>
            <a:ext cx="388768" cy="394372"/>
          </a:xfrm>
          <a:prstGeom prst="arc">
            <a:avLst>
              <a:gd name="adj1" fmla="val 10087916"/>
              <a:gd name="adj2" fmla="val 15689112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Дуга 27"/>
          <p:cNvSpPr/>
          <p:nvPr/>
        </p:nvSpPr>
        <p:spPr>
          <a:xfrm rot="10800000">
            <a:off x="1279247" y="694641"/>
            <a:ext cx="388768" cy="394372"/>
          </a:xfrm>
          <a:prstGeom prst="arc">
            <a:avLst>
              <a:gd name="adj1" fmla="val 9177608"/>
              <a:gd name="adj2" fmla="val 16543737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Дуга 28"/>
          <p:cNvSpPr/>
          <p:nvPr/>
        </p:nvSpPr>
        <p:spPr>
          <a:xfrm>
            <a:off x="2136278" y="2446510"/>
            <a:ext cx="388768" cy="394372"/>
          </a:xfrm>
          <a:prstGeom prst="arc">
            <a:avLst>
              <a:gd name="adj1" fmla="val 11371537"/>
              <a:gd name="adj2" fmla="val 15519437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>
            <a:off x="1524890" y="1532482"/>
            <a:ext cx="418415" cy="225637"/>
          </a:xfrm>
          <a:prstGeom prst="arc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Дуга 32"/>
          <p:cNvSpPr/>
          <p:nvPr/>
        </p:nvSpPr>
        <p:spPr>
          <a:xfrm rot="11322069">
            <a:off x="1639077" y="1599127"/>
            <a:ext cx="418415" cy="245476"/>
          </a:xfrm>
          <a:prstGeom prst="arc">
            <a:avLst>
              <a:gd name="adj1" fmla="val 14755829"/>
              <a:gd name="adj2" fmla="val 0"/>
            </a:avLst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 rot="15397153">
            <a:off x="2615264" y="1444056"/>
            <a:ext cx="490168" cy="393142"/>
          </a:xfrm>
          <a:prstGeom prst="arc">
            <a:avLst>
              <a:gd name="adj1" fmla="val 16200000"/>
              <a:gd name="adj2" fmla="val 545208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/>
          <p:cNvSpPr/>
          <p:nvPr/>
        </p:nvSpPr>
        <p:spPr>
          <a:xfrm rot="5726976">
            <a:off x="428029" y="1533402"/>
            <a:ext cx="314376" cy="354189"/>
          </a:xfrm>
          <a:prstGeom prst="arc">
            <a:avLst>
              <a:gd name="adj1" fmla="val 15151771"/>
              <a:gd name="adj2" fmla="val 2026988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990449" y="251356"/>
            <a:ext cx="21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4871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>6</a:t>
            </a:r>
            <a:r>
              <a:rPr lang="ru-RU" sz="2800" b="1" dirty="0" smtClean="0"/>
              <a:t>. В треугольнике АВС биссектриса ВЕ и медиана </a:t>
            </a:r>
            <a:r>
              <a:rPr lang="en-US" sz="2800" b="1" dirty="0" smtClean="0"/>
              <a:t>AD</a:t>
            </a:r>
            <a:r>
              <a:rPr lang="ru-RU" sz="2800" b="1" dirty="0" smtClean="0"/>
              <a:t> перпендикулярны и имеют одинаковую длину, равную 28. Найдите стороны треугольника </a:t>
            </a:r>
            <a:r>
              <a:rPr lang="en-US" sz="2800" b="1" dirty="0" smtClean="0"/>
              <a:t>ABC.</a:t>
            </a:r>
            <a:endParaRPr lang="ru-RU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25175" y="1579290"/>
                <a:ext cx="8739313" cy="5018062"/>
              </a:xfrm>
              <a:ln>
                <a:noFill/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                                    </a:t>
                </a:r>
                <a:r>
                  <a:rPr lang="ru-RU" sz="2400" b="1" dirty="0" smtClean="0"/>
                  <a:t>Решение  (по теореме </a:t>
                </a:r>
                <a:r>
                  <a:rPr lang="ru-RU" sz="2400" b="1" dirty="0" err="1" smtClean="0"/>
                  <a:t>Минелая</a:t>
                </a:r>
                <a:r>
                  <a:rPr lang="ru-RU" sz="2400" b="1" dirty="0" smtClean="0"/>
                  <a:t>):</a:t>
                </a:r>
              </a:p>
              <a:p>
                <a:pPr marL="0" indent="0">
                  <a:buNone/>
                </a:pPr>
                <a:r>
                  <a:rPr lang="ru-RU" sz="2400" dirty="0"/>
                  <a:t> </a:t>
                </a:r>
                <a:r>
                  <a:rPr lang="ru-RU" sz="2400" dirty="0" smtClean="0"/>
                  <a:t>                                                 1.</a:t>
                </a:r>
                <a:r>
                  <a:rPr lang="ru-RU" sz="2400" b="1" dirty="0" smtClean="0"/>
                  <a:t>  </a:t>
                </a:r>
                <a:r>
                  <a:rPr lang="ru-RU" sz="2400" dirty="0" smtClean="0"/>
                  <a:t>Рассмотрим </a:t>
                </a:r>
                <a14:m>
                  <m:oMath xmlns:m="http://schemas.openxmlformats.org/officeDocument/2006/math">
                    <m:r>
                      <a:rPr lang="ru-RU" sz="2400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𝐴𝐵𝑂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 и ∆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𝐵𝑂𝐷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:</m:t>
                    </m:r>
                  </m:oMath>
                </a14:m>
                <a:endParaRPr lang="en-US" sz="2400" b="0" i="1" dirty="0" smtClean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r>
                  <a:rPr lang="ru-RU" sz="2400" b="0" dirty="0" smtClean="0">
                    <a:ea typeface="Cambria Math"/>
                  </a:rPr>
                  <a:t>                                                   </a:t>
                </a:r>
                <a14:m>
                  <m:oMath xmlns:m="http://schemas.openxmlformats.org/officeDocument/2006/math">
                    <m:r>
                      <a:rPr lang="ru-RU" sz="2400" b="0" i="1" smtClean="0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𝐴𝑂𝐵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=∠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𝐵𝑂𝐷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=90°,</m:t>
                    </m:r>
                  </m:oMath>
                </a14:m>
                <a:endParaRPr lang="ru-RU" sz="2400" b="0" i="1" dirty="0" smtClean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r>
                  <a:rPr lang="ru-RU" sz="2400" dirty="0" smtClean="0">
                    <a:ea typeface="Cambria Math"/>
                  </a:rPr>
                  <a:t>                                                   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𝐵𝑂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=∠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𝑂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𝐵𝐷</m:t>
                    </m:r>
                  </m:oMath>
                </a14:m>
                <a:r>
                  <a:rPr lang="ru-RU" dirty="0" smtClean="0"/>
                  <a:t> - </a:t>
                </a:r>
                <a:r>
                  <a:rPr lang="en-US" dirty="0" smtClean="0"/>
                  <a:t> </a:t>
                </a:r>
                <a:r>
                  <a:rPr lang="ru-RU" sz="2400" dirty="0" smtClean="0"/>
                  <a:t>по условию, </a:t>
                </a:r>
              </a:p>
              <a:p>
                <a:pPr marL="0" indent="0">
                  <a:buNone/>
                </a:pPr>
                <a:r>
                  <a:rPr lang="ru-RU" sz="2400" dirty="0"/>
                  <a:t> </a:t>
                </a:r>
                <a:r>
                  <a:rPr lang="ru-RU" sz="2400" dirty="0" smtClean="0"/>
                  <a:t>                                                     ВО – общая сторона.</a:t>
                </a:r>
              </a:p>
              <a:p>
                <a:pPr marL="0" indent="0">
                  <a:buNone/>
                </a:pPr>
                <a:r>
                  <a:rPr lang="ru-RU" sz="2400" dirty="0"/>
                  <a:t> </a:t>
                </a:r>
                <a:r>
                  <a:rPr lang="ru-RU" sz="2400" dirty="0" smtClean="0"/>
                  <a:t>                                                        Значит,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𝐴𝐵𝑂</m:t>
                    </m:r>
                    <m:r>
                      <a:rPr lang="ru-RU" sz="24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 ∆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𝐵𝑂𝐷</m:t>
                    </m:r>
                  </m:oMath>
                </a14:m>
                <a:r>
                  <a:rPr lang="ru-RU" sz="2400" dirty="0" smtClean="0"/>
                  <a:t> по стороне и двум прилежащим к ней углам. </a:t>
                </a:r>
              </a:p>
              <a:p>
                <a:pPr marL="0" indent="0">
                  <a:buNone/>
                </a:pPr>
                <a:r>
                  <a:rPr lang="ru-RU" sz="2400" dirty="0" smtClean="0"/>
                  <a:t>Тогда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/>
                      </a:rPr>
                      <m:t>∠</m:t>
                    </m:r>
                    <m:r>
                      <a:rPr lang="ru-RU" sz="2400" b="0" i="1" smtClean="0">
                        <a:latin typeface="Cambria Math"/>
                        <a:ea typeface="Cambria Math"/>
                      </a:rPr>
                      <m:t>В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𝐴𝑂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=∠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𝐵𝐷</m:t>
                    </m:r>
                    <m:r>
                      <a:rPr lang="ru-RU" sz="2400" b="0" i="1" smtClean="0">
                        <a:latin typeface="Cambria Math"/>
                        <a:ea typeface="Cambria Math"/>
                      </a:rPr>
                      <m:t>О</m:t>
                    </m:r>
                  </m:oMath>
                </a14:m>
                <a:r>
                  <a:rPr lang="ru-RU" sz="2400" dirty="0" smtClean="0"/>
                  <a:t> и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𝐴𝐵</m:t>
                    </m:r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𝐵𝐷</m:t>
                    </m:r>
                    <m:r>
                      <a:rPr lang="en-US" sz="2400" b="0" i="0" smtClean="0">
                        <a:latin typeface="Cambria Math"/>
                      </a:rPr>
                      <m:t>.</m:t>
                    </m:r>
                  </m:oMath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ru-RU" sz="2400" dirty="0" smtClean="0"/>
                  <a:t>2. </a:t>
                </a:r>
                <a:r>
                  <a:rPr lang="en-US" sz="2400" dirty="0" smtClean="0"/>
                  <a:t>BD=DC </a:t>
                </a:r>
                <a:r>
                  <a:rPr lang="ru-RU" sz="2400" dirty="0" smtClean="0"/>
                  <a:t>– по условию, тогда ВС=2АВ.</a:t>
                </a:r>
              </a:p>
              <a:p>
                <a:pPr marL="0" indent="0">
                  <a:buNone/>
                </a:pPr>
                <a:r>
                  <a:rPr lang="ru-RU" sz="2400" dirty="0" smtClean="0"/>
                  <a:t>3. Т.к.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𝐴𝐵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𝐵𝐷</m:t>
                    </m:r>
                  </m:oMath>
                </a14:m>
                <a:r>
                  <a:rPr lang="ru-RU" sz="2400" dirty="0" smtClean="0"/>
                  <a:t>, то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𝐴𝐵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𝐷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−  равнобедренный, то ВО −бис</m:t>
                    </m:r>
                    <m:r>
                      <a:rPr lang="ru-RU" sz="2400" b="0" i="1" smtClean="0">
                        <a:latin typeface="Cambria Math"/>
                        <a:ea typeface="Cambria Math"/>
                      </a:rPr>
                      <m:t>сектриса, высота</m:t>
                    </m:r>
                  </m:oMath>
                </a14:m>
                <a:r>
                  <a:rPr lang="ru-RU" sz="2400" dirty="0" smtClean="0"/>
                  <a:t> и медиана. Значит, АО=О</a:t>
                </a:r>
                <a:r>
                  <a:rPr lang="en-US" sz="2400" dirty="0" smtClean="0"/>
                  <a:t>D=</a:t>
                </a:r>
                <a:r>
                  <a:rPr lang="ru-RU" sz="2400" dirty="0" smtClean="0"/>
                  <a:t>14 см.</a:t>
                </a:r>
                <a:endParaRPr lang="ru-RU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5175" y="1579290"/>
                <a:ext cx="8739313" cy="5018062"/>
              </a:xfrm>
              <a:blipFill rotWithShape="1">
                <a:blip r:embed="rId2"/>
                <a:stretch>
                  <a:fillRect l="-1116" r="-697" b="-182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/>
          <p:cNvSpPr txBox="1"/>
          <p:nvPr/>
        </p:nvSpPr>
        <p:spPr>
          <a:xfrm rot="10800000" flipH="1" flipV="1">
            <a:off x="225175" y="295060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1043608" y="1394624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</a:t>
            </a:r>
            <a:endParaRPr lang="ru-RU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2753983" y="3842603"/>
            <a:ext cx="452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</a:t>
            </a:r>
            <a:endParaRPr lang="ru-RU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2051788" y="2581274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</a:t>
            </a:r>
            <a:endParaRPr lang="ru-RU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1200863" y="2865871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</a:t>
            </a:r>
            <a:endParaRPr lang="ru-RU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1025636" y="331993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</a:t>
            </a:r>
            <a:endParaRPr lang="ru-RU" b="1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27787" y="1691190"/>
            <a:ext cx="1546152" cy="1171359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>
            <a:stCxn id="38" idx="2"/>
          </p:cNvCxnSpPr>
          <p:nvPr/>
        </p:nvCxnSpPr>
        <p:spPr>
          <a:xfrm>
            <a:off x="1200863" y="1763956"/>
            <a:ext cx="0" cy="149960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977423" y="2865871"/>
            <a:ext cx="780044" cy="116472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5" idx="2"/>
            <a:endCxn id="39" idx="1"/>
          </p:cNvCxnSpPr>
          <p:nvPr/>
        </p:nvCxnSpPr>
        <p:spPr>
          <a:xfrm>
            <a:off x="427787" y="2862549"/>
            <a:ext cx="2326196" cy="116472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1025636" y="2636912"/>
            <a:ext cx="14843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025636" y="2636912"/>
            <a:ext cx="0" cy="22895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5" idx="5"/>
            <a:endCxn id="5" idx="5"/>
          </p:cNvCxnSpPr>
          <p:nvPr/>
        </p:nvCxnSpPr>
        <p:spPr>
          <a:xfrm>
            <a:off x="1587401" y="227687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V="1">
            <a:off x="1537815" y="2348880"/>
            <a:ext cx="297881" cy="1648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V="1">
            <a:off x="2217058" y="3319939"/>
            <a:ext cx="262675" cy="18466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4" name="Дуга 53"/>
          <p:cNvSpPr/>
          <p:nvPr/>
        </p:nvSpPr>
        <p:spPr>
          <a:xfrm rot="7765628">
            <a:off x="829635" y="1777642"/>
            <a:ext cx="427945" cy="432045"/>
          </a:xfrm>
          <a:prstGeom prst="arc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Дуга 54"/>
          <p:cNvSpPr/>
          <p:nvPr/>
        </p:nvSpPr>
        <p:spPr>
          <a:xfrm rot="7765628">
            <a:off x="1123580" y="1850407"/>
            <a:ext cx="427945" cy="432045"/>
          </a:xfrm>
          <a:prstGeom prst="arc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10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88032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6</a:t>
            </a:r>
            <a:r>
              <a:rPr lang="ru-RU" sz="2400" b="1" dirty="0" smtClean="0"/>
              <a:t>. (продолжение)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04664"/>
                <a:ext cx="8229600" cy="6264696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sz="2400" dirty="0" smtClean="0"/>
                  <a:t>4. </a:t>
                </a:r>
                <a:r>
                  <a:rPr lang="ru-RU" sz="2400" dirty="0" smtClean="0"/>
                  <a:t>Т.к. ВЕ – биссектриса, то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</a:rPr>
                          <m:t>АВ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</a:rPr>
                          <m:t>ВС</m:t>
                        </m:r>
                      </m:den>
                    </m:f>
                    <m:r>
                      <a:rPr lang="ru-RU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</a:rPr>
                          <m:t>АЕ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</a:rPr>
                          <m:t>ЕС</m:t>
                        </m:r>
                      </m:den>
                    </m:f>
                    <m:r>
                      <a:rPr lang="ru-RU" sz="2400" b="0" i="1" smtClean="0">
                        <a:latin typeface="Cambria Math"/>
                      </a:rPr>
                      <m:t> </m:t>
                    </m:r>
                    <m:r>
                      <a:rPr lang="ru-RU" sz="2400" b="0" i="1" smtClean="0">
                        <a:latin typeface="Cambria Math"/>
                        <a:ea typeface="Cambria Math"/>
                      </a:rPr>
                      <m:t>⇔</m:t>
                    </m:r>
                    <m:f>
                      <m:fPr>
                        <m:ctrlPr>
                          <a:rPr lang="ru-RU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ru-RU" sz="24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ru-RU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ea typeface="Cambria Math"/>
                          </a:rPr>
                          <m:t>АЕ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ea typeface="Cambria Math"/>
                          </a:rPr>
                          <m:t>ЕС</m:t>
                        </m:r>
                      </m:den>
                    </m:f>
                    <m:r>
                      <a:rPr lang="ru-RU" sz="2400" b="0" i="1" smtClean="0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endParaRPr lang="ru-RU" sz="2400" b="0" i="1" dirty="0" smtClean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1" smtClean="0">
                          <a:latin typeface="Cambria Math"/>
                          <a:ea typeface="Cambria Math"/>
                        </a:rPr>
                        <m:t>ЕС=2АЕ и АС=3АЕ</m:t>
                      </m:r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5</a:t>
                </a:r>
                <a:r>
                  <a:rPr lang="ru-RU" sz="2400" dirty="0" smtClean="0"/>
                  <a:t>. Пусть ВО=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𝑥</m:t>
                    </m:r>
                    <m:r>
                      <a:rPr lang="ru-RU" sz="2400" b="0" i="1" smtClean="0">
                        <a:latin typeface="Cambria Math"/>
                      </a:rPr>
                      <m:t>, тогда ОЕ=28−</m:t>
                    </m:r>
                    <m:r>
                      <a:rPr lang="en-US" sz="2400" b="0" i="1" smtClean="0">
                        <a:latin typeface="Cambria Math"/>
                      </a:rPr>
                      <m:t>𝑥</m:t>
                    </m:r>
                    <m:r>
                      <a:rPr lang="en-US" sz="2400" b="0" i="1" smtClean="0">
                        <a:latin typeface="Cambria Math"/>
                      </a:rPr>
                      <m:t>.</m:t>
                    </m:r>
                  </m:oMath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ru-RU" sz="2400" dirty="0" smtClean="0"/>
                  <a:t>По теореме Пифагора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/>
                          </a:rPr>
                          <m:t>АВ</m:t>
                        </m:r>
                      </m:e>
                      <m:sup>
                        <m:r>
                          <a:rPr lang="ru-RU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4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/>
                          </a:rPr>
                          <m:t>АО</m:t>
                        </m:r>
                      </m:e>
                      <m:sup>
                        <m:r>
                          <a:rPr lang="ru-RU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4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ru-RU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/>
                          </a:rPr>
                          <m:t>ВО</m:t>
                        </m:r>
                      </m:e>
                      <m:sup>
                        <m:r>
                          <a:rPr lang="ru-RU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400" dirty="0" smtClean="0"/>
                  <a:t>.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sz="2400" b="0" i="1" smtClean="0">
                        <a:latin typeface="Cambria Math"/>
                      </a:rPr>
                      <m:t>АВ=</m:t>
                    </m:r>
                    <m:rad>
                      <m:radPr>
                        <m:degHide m:val="on"/>
                        <m:ctrlPr>
                          <a:rPr lang="ru-RU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400" i="1">
                                <a:latin typeface="Cambria Math"/>
                              </a:rPr>
                              <m:t>АО</m:t>
                            </m:r>
                          </m:e>
                          <m:sup>
                            <m:r>
                              <a:rPr lang="ru-RU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4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400" i="1">
                                <a:latin typeface="Cambria Math"/>
                              </a:rPr>
                              <m:t>ВО</m:t>
                            </m:r>
                          </m:e>
                          <m:sup>
                            <m:r>
                              <a:rPr lang="ru-RU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ru-RU" sz="24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400" b="0" i="1" smtClean="0">
                                <a:latin typeface="Cambria Math"/>
                              </a:rPr>
                              <m:t>14</m:t>
                            </m:r>
                          </m:e>
                          <m:sup>
                            <m:r>
                              <a:rPr lang="ru-RU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400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ru-RU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ru-RU" sz="2400" b="0" i="1" smtClean="0">
                        <a:latin typeface="Cambria Math"/>
                      </a:rPr>
                      <m:t>, тогда ВС=2</m:t>
                    </m:r>
                    <m:rad>
                      <m:radPr>
                        <m:degHide m:val="on"/>
                        <m:ctrlPr>
                          <a:rPr lang="ru-RU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400" b="0" i="1" smtClean="0">
                                <a:latin typeface="Cambria Math"/>
                              </a:rPr>
                              <m:t>14</m:t>
                            </m:r>
                          </m:e>
                          <m:sup>
                            <m:r>
                              <a:rPr lang="ru-RU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400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ru-RU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ru-RU" sz="2400" dirty="0" smtClean="0"/>
                  <a:t>,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400" b="0" i="1" smtClean="0">
                              <a:latin typeface="Cambria Math"/>
                            </a:rPr>
                            <m:t>АЕ</m:t>
                          </m:r>
                        </m:e>
                        <m:sup>
                          <m:r>
                            <a:rPr lang="ru-RU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24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ru-RU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400" b="0" i="1" smtClean="0">
                              <a:latin typeface="Cambria Math"/>
                            </a:rPr>
                            <m:t>АО</m:t>
                          </m:r>
                        </m:e>
                        <m:sup>
                          <m:r>
                            <a:rPr lang="ru-RU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2400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ru-RU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400" b="0" i="1" smtClean="0">
                              <a:latin typeface="Cambria Math"/>
                            </a:rPr>
                            <m:t>ОЕ</m:t>
                          </m:r>
                        </m:e>
                        <m:sup>
                          <m:r>
                            <a:rPr lang="ru-RU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2400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1" smtClean="0">
                          <a:latin typeface="Cambria Math"/>
                        </a:rPr>
                        <m:t>АЕ=</m:t>
                      </m:r>
                      <m:rad>
                        <m:radPr>
                          <m:degHide m:val="on"/>
                          <m:ctrlPr>
                            <a:rPr lang="ru-RU" sz="24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АО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4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ОЕ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ru-RU" sz="24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ru-RU" sz="2400" i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14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4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ru-RU" sz="24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(28−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400" b="0" i="1" smtClean="0">
                          <a:latin typeface="Cambria Math"/>
                        </a:rPr>
                        <m:t>,  </m:t>
                      </m:r>
                      <m:r>
                        <a:rPr lang="en-US" sz="2400" b="0" i="1" smtClean="0">
                          <a:latin typeface="Cambria Math"/>
                        </a:rPr>
                        <m:t>𝐴𝐶</m:t>
                      </m:r>
                      <m:r>
                        <a:rPr lang="en-US" sz="2400" b="0" i="1" smtClean="0">
                          <a:latin typeface="Cambria Math"/>
                        </a:rPr>
                        <m:t>=3</m:t>
                      </m:r>
                      <m:rad>
                        <m:radPr>
                          <m:degHide m:val="on"/>
                          <m:ctrlPr>
                            <a:rPr lang="ru-RU" sz="2400" i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14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4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ru-RU" sz="24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(28−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400" b="0" i="0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en-US" sz="2400" b="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6.</a:t>
                </a:r>
                <a:r>
                  <a:rPr lang="ru-RU" sz="2400" dirty="0" smtClean="0"/>
                  <a:t> По теореме </a:t>
                </a:r>
                <a:r>
                  <a:rPr lang="ru-RU" sz="2400" dirty="0" err="1" smtClean="0"/>
                  <a:t>Минелая</a:t>
                </a:r>
                <a:r>
                  <a:rPr lang="en-US" sz="2400" dirty="0" smtClean="0"/>
                  <a:t>       </a:t>
                </a:r>
                <a:r>
                  <a:rPr lang="ru-RU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</a:rPr>
                          <m:t>ЕО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</a:rPr>
                          <m:t>ОВ</m:t>
                        </m:r>
                      </m:den>
                    </m:f>
                    <m:r>
                      <a:rPr lang="ru-RU" sz="240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ru-RU" sz="24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ea typeface="Cambria Math"/>
                          </a:rPr>
                          <m:t>В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𝐷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𝐷𝐶</m:t>
                        </m:r>
                      </m:den>
                    </m:f>
                    <m:r>
                      <a:rPr lang="ru-RU" sz="240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ru-RU" sz="24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𝐶𝐴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𝐴𝐸</m:t>
                        </m:r>
                      </m:den>
                    </m:f>
                    <m:r>
                      <a:rPr lang="ru-RU" sz="2400" b="0" i="1" smtClean="0">
                        <a:latin typeface="Cambria Math"/>
                        <a:ea typeface="Cambria Math"/>
                      </a:rPr>
                      <m:t>=1</m:t>
                    </m:r>
                    <m:r>
                      <a:rPr lang="en-US" sz="2400" b="0" i="0" smtClean="0">
                        <a:latin typeface="Cambria Math"/>
                        <a:ea typeface="Cambria Math"/>
                      </a:rPr>
                      <m:t>. </m:t>
                    </m:r>
                    <m:r>
                      <a:rPr lang="ru-RU" sz="2400" b="0" i="0" smtClean="0">
                        <a:latin typeface="Cambria Math"/>
                        <a:ea typeface="Cambria Math"/>
                      </a:rPr>
                      <m:t>Значит</m:t>
                    </m:r>
                  </m:oMath>
                </a14:m>
                <a:endParaRPr lang="en-US" sz="24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28−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ru-RU" sz="240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den>
                      </m:f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ru-RU" sz="240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ru-RU" sz="2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sz="2400" i="1">
                                      <a:latin typeface="Cambria Math"/>
                                    </a:rPr>
                                    <m:t>14</m:t>
                                  </m:r>
                                </m:e>
                                <m:sup>
                                  <m:r>
                                    <a:rPr lang="ru-RU" sz="24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ru-RU" sz="2400" i="1"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ru-RU" sz="24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(28−</m:t>
                                  </m:r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ru-RU" sz="2400" i="1" smtClean="0"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ru-RU" sz="24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/>
                                      <a:ea typeface="Cambria Math"/>
                                    </a:rPr>
                                    <m:t>14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/>
                                      <a:ea typeface="Cambria Math"/>
                                    </a:rPr>
                                    <m:t>(28−</m:t>
                                  </m:r>
                                  <m:r>
                                    <a:rPr lang="en-US" sz="2400" b="0" i="1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  <m:r>
                                    <a:rPr lang="en-US" sz="2400" b="0" i="1" smtClean="0">
                                      <a:latin typeface="Cambria Math"/>
                                      <a:ea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=1</m:t>
                      </m:r>
                    </m:oMath>
                  </m:oMathPara>
                </a14:m>
                <a:endParaRPr lang="ru-RU" sz="24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28−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ru-RU" sz="2400" i="1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ru-RU" sz="24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1</m:t>
                        </m:r>
                      </m:den>
                    </m:f>
                    <m:r>
                      <a:rPr lang="ru-RU" sz="2400" i="1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ru-RU" sz="24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den>
                    </m:f>
                    <m:r>
                      <a:rPr lang="en-US" sz="2400" i="1">
                        <a:latin typeface="Cambria Math"/>
                        <a:ea typeface="Cambria Math"/>
                      </a:rPr>
                      <m:t>=1</m:t>
                    </m:r>
                  </m:oMath>
                </a14:m>
                <a:r>
                  <a:rPr lang="ru-RU" sz="2400" dirty="0" smtClean="0"/>
                  <a:t> </a:t>
                </a:r>
                <a14:m>
                  <m:oMath xmlns:m="http://schemas.openxmlformats.org/officeDocument/2006/math">
                    <m:r>
                      <a:rPr lang="ru-RU" sz="2400" i="1" dirty="0" smtClean="0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r>
                  <a:rPr lang="ru-RU" sz="2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28−</m:t>
                        </m:r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ru-RU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4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400" dirty="0" smtClean="0"/>
                  <a:t> </a:t>
                </a:r>
                <a14:m>
                  <m:oMath xmlns:m="http://schemas.openxmlformats.org/officeDocument/2006/math">
                    <m:r>
                      <a:rPr lang="ru-RU" sz="2400" i="1" dirty="0">
                        <a:latin typeface="Cambria Math"/>
                        <a:ea typeface="Cambria Math"/>
                      </a:rPr>
                      <m:t>⇒</m:t>
                    </m:r>
                    <m:r>
                      <a:rPr lang="ru-RU" sz="2400" b="0" i="1" dirty="0" smtClean="0">
                        <a:latin typeface="Cambria Math"/>
                        <a:ea typeface="Cambria Math"/>
                      </a:rPr>
                      <m:t>3∙</m:t>
                    </m:r>
                    <m:r>
                      <a:rPr lang="ru-RU" sz="2400" b="0" i="1" dirty="0" smtClean="0">
                        <a:latin typeface="Cambria Math"/>
                      </a:rPr>
                      <m:t>28−3</m:t>
                    </m:r>
                    <m:r>
                      <a:rPr lang="en-US" sz="2400" b="0" i="1" dirty="0" smtClean="0">
                        <a:latin typeface="Cambria Math"/>
                      </a:rPr>
                      <m:t>𝑥</m:t>
                    </m:r>
                    <m:r>
                      <a:rPr lang="en-US" sz="2400" b="0" i="1" dirty="0" smtClean="0">
                        <a:latin typeface="Cambria Math"/>
                      </a:rPr>
                      <m:t>=</m:t>
                    </m:r>
                    <m:r>
                      <a:rPr lang="en-US" sz="2400" b="0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ru-RU" sz="2400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ru-RU" sz="2400" i="1" dirty="0">
                        <a:latin typeface="Cambria Math"/>
                        <a:ea typeface="Cambria Math"/>
                      </a:rPr>
                      <m:t>⇒</m:t>
                    </m:r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=21.</m:t>
                    </m:r>
                  </m:oMath>
                </a14:m>
                <a:endParaRPr lang="ru-RU" sz="2400" dirty="0"/>
              </a:p>
              <a:p>
                <a:pPr marL="0" indent="0">
                  <a:buNone/>
                </a:pPr>
                <a:r>
                  <a:rPr lang="en-US" sz="2400" dirty="0" smtClean="0"/>
                  <a:t>      </a:t>
                </a:r>
                <a:r>
                  <a:rPr lang="ru-RU" sz="2400" dirty="0" smtClean="0"/>
                  <a:t>Следовательно, 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ВО=</m:t>
                    </m:r>
                    <m:r>
                      <a:rPr lang="en-US" sz="2400" i="1">
                        <a:latin typeface="Cambria Math"/>
                      </a:rPr>
                      <m:t>𝑥</m:t>
                    </m:r>
                    <m:r>
                      <a:rPr lang="en-US" sz="2400" i="1">
                        <a:latin typeface="Cambria Math"/>
                      </a:rPr>
                      <m:t>=21, </m:t>
                    </m:r>
                    <m:r>
                      <a:rPr lang="en-US" sz="2400" i="1">
                        <a:latin typeface="Cambria Math"/>
                      </a:rPr>
                      <m:t>𝑂𝐸</m:t>
                    </m:r>
                    <m:r>
                      <a:rPr lang="en-US" sz="2400" i="1">
                        <a:latin typeface="Cambria Math"/>
                      </a:rPr>
                      <m:t>=28−</m:t>
                    </m:r>
                    <m:r>
                      <a:rPr lang="en-US" sz="2400" i="1">
                        <a:latin typeface="Cambria Math"/>
                      </a:rPr>
                      <m:t>𝑥</m:t>
                    </m:r>
                    <m:r>
                      <a:rPr lang="en-US" sz="2400" i="1">
                        <a:latin typeface="Cambria Math"/>
                      </a:rPr>
                      <m:t>=7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.</a:t>
                </a:r>
                <a:endParaRPr lang="ru-RU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04664"/>
                <a:ext cx="8229600" cy="6264696"/>
              </a:xfrm>
              <a:blipFill rotWithShape="1">
                <a:blip r:embed="rId2"/>
                <a:stretch>
                  <a:fillRect l="-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907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6. (продолжение)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764704"/>
                <a:ext cx="8856984" cy="536145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ru-RU" sz="2400" dirty="0" smtClean="0"/>
              </a:p>
              <a:p>
                <a:pPr marL="0" indent="0">
                  <a:buNone/>
                </a:pPr>
                <a:r>
                  <a:rPr lang="en-US" sz="2400" dirty="0" smtClean="0"/>
                  <a:t>7.</a:t>
                </a:r>
                <a:r>
                  <a:rPr lang="ru-RU" sz="2400" dirty="0" smtClean="0"/>
                  <a:t> Находим стороны треугольника АВС</a:t>
                </a:r>
                <a:r>
                  <a:rPr lang="en-US" sz="2400" dirty="0" smtClean="0"/>
                  <a:t> </a:t>
                </a:r>
                <a:r>
                  <a:rPr lang="ru-RU" sz="2400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latin typeface="Cambria Math"/>
                        </a:rPr>
                        <m:t>АВ=</m:t>
                      </m:r>
                      <m:rad>
                        <m:radPr>
                          <m:degHide m:val="on"/>
                          <m:ctrlPr>
                            <a:rPr lang="ru-RU" sz="2400" i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АО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4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ВО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ru-RU" sz="24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ru-RU" sz="2400" i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14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4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b="0" i="1" smtClean="0">
                                  <a:latin typeface="Cambria Math"/>
                                </a:rPr>
                                <m:t>21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ru-RU" sz="24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ru-RU" sz="24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2400" b="0" i="1" smtClean="0">
                              <a:latin typeface="Cambria Math"/>
                            </a:rPr>
                            <m:t>196+441</m:t>
                          </m:r>
                        </m:e>
                      </m:rad>
                      <m:r>
                        <a:rPr lang="ru-RU" sz="24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ru-RU" sz="24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2400" b="0" i="1" smtClean="0">
                              <a:latin typeface="Cambria Math"/>
                            </a:rPr>
                            <m:t>637</m:t>
                          </m:r>
                        </m:e>
                      </m:rad>
                      <m:r>
                        <a:rPr lang="ru-RU" sz="2400" b="0" i="1" smtClean="0">
                          <a:latin typeface="Cambria Math"/>
                        </a:rPr>
                        <m:t>=7</m:t>
                      </m:r>
                      <m:rad>
                        <m:radPr>
                          <m:degHide m:val="on"/>
                          <m:ctrlPr>
                            <a:rPr lang="ru-RU" sz="24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2400" b="0" i="1" smtClean="0">
                              <a:latin typeface="Cambria Math"/>
                            </a:rPr>
                            <m:t>13</m:t>
                          </m:r>
                        </m:e>
                      </m:rad>
                      <m:r>
                        <a:rPr lang="ru-RU" sz="2400" b="0" i="1" smtClean="0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ru-RU" sz="24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ru-RU" sz="240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i="1">
                          <a:latin typeface="Cambria Math"/>
                        </a:rPr>
                        <m:t>ВС=2</m:t>
                      </m:r>
                      <m:r>
                        <a:rPr lang="ru-RU" sz="2400" b="0" i="1" smtClean="0">
                          <a:latin typeface="Cambria Math"/>
                        </a:rPr>
                        <m:t>АВ=14</m:t>
                      </m:r>
                      <m:rad>
                        <m:radPr>
                          <m:degHide m:val="on"/>
                          <m:ctrlPr>
                            <a:rPr lang="ru-RU" sz="24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2400" b="0" i="1" smtClean="0">
                              <a:latin typeface="Cambria Math"/>
                            </a:rPr>
                            <m:t>13</m:t>
                          </m:r>
                        </m:e>
                      </m:rad>
                      <m:r>
                        <a:rPr lang="ru-RU" sz="2400" b="0" i="1" smtClean="0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ru-RU" sz="2400" b="0" dirty="0" smtClean="0"/>
              </a:p>
              <a:p>
                <a:pPr marL="0" indent="0">
                  <a:buNone/>
                </a:pPr>
                <a:endParaRPr lang="ru-RU" sz="2400" i="1" dirty="0" smtClean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/>
                      </a:rPr>
                      <m:t>АС=3АЕ</m:t>
                    </m:r>
                    <m:r>
                      <a:rPr lang="ru-RU" sz="2400" b="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ru-RU" sz="2400" dirty="0" smtClean="0"/>
                  <a:t>3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400" i="1">
                                <a:latin typeface="Cambria Math"/>
                              </a:rPr>
                              <m:t>АО</m:t>
                            </m:r>
                          </m:e>
                          <m:sup>
                            <m:r>
                              <a:rPr lang="ru-RU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4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400" i="1">
                                <a:latin typeface="Cambria Math"/>
                              </a:rPr>
                              <m:t>ОЕ</m:t>
                            </m:r>
                          </m:e>
                          <m:sup>
                            <m:r>
                              <a:rPr lang="ru-RU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ru-RU" sz="2400" i="1">
                        <a:latin typeface="Cambria Math"/>
                      </a:rPr>
                      <m:t>=</m:t>
                    </m:r>
                    <m:r>
                      <a:rPr lang="ru-RU" sz="2400" b="0" i="1" smtClean="0">
                        <a:latin typeface="Cambria Math"/>
                      </a:rPr>
                      <m:t>3</m:t>
                    </m:r>
                    <m:rad>
                      <m:radPr>
                        <m:degHide m:val="on"/>
                        <m:ctrlPr>
                          <a:rPr lang="ru-RU" sz="2400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400" i="1">
                                <a:latin typeface="Cambria Math"/>
                              </a:rPr>
                              <m:t>14</m:t>
                            </m:r>
                          </m:e>
                          <m:sup>
                            <m:r>
                              <a:rPr lang="ru-RU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4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(28−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ru-RU" sz="2400" b="0" i="1" smtClean="0">
                        <a:latin typeface="Cambria Math"/>
                      </a:rPr>
                      <m:t>=3</m:t>
                    </m:r>
                    <m:rad>
                      <m:radPr>
                        <m:degHide m:val="on"/>
                        <m:ctrlPr>
                          <a:rPr lang="ru-RU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400" b="0" i="1" smtClean="0">
                            <a:latin typeface="Cambria Math"/>
                          </a:rPr>
                          <m:t>196+49</m:t>
                        </m:r>
                      </m:e>
                    </m:rad>
                    <m:r>
                      <a:rPr lang="ru-RU" sz="2400" b="0" i="1" smtClean="0">
                        <a:latin typeface="Cambria Math"/>
                      </a:rPr>
                      <m:t>=</m:t>
                    </m:r>
                  </m:oMath>
                </a14:m>
                <a:endParaRPr lang="ru-RU" sz="2400" b="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sz="2400" b="0" i="1" smtClean="0">
                        <a:latin typeface="Cambria Math"/>
                      </a:rPr>
                      <m:t>=3</m:t>
                    </m:r>
                    <m:rad>
                      <m:radPr>
                        <m:degHide m:val="on"/>
                        <m:ctrlPr>
                          <a:rPr lang="ru-RU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400" b="0" i="1" smtClean="0">
                            <a:latin typeface="Cambria Math"/>
                          </a:rPr>
                          <m:t>245</m:t>
                        </m:r>
                      </m:e>
                    </m:rad>
                    <m:r>
                      <a:rPr lang="ru-RU" sz="2400" b="0" i="1" smtClean="0">
                        <a:latin typeface="Cambria Math"/>
                      </a:rPr>
                      <m:t>=21</m:t>
                    </m:r>
                    <m:rad>
                      <m:radPr>
                        <m:degHide m:val="on"/>
                        <m:ctrlPr>
                          <a:rPr lang="ru-RU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400" b="0" i="1" smtClean="0">
                            <a:latin typeface="Cambria Math"/>
                          </a:rPr>
                          <m:t>5</m:t>
                        </m:r>
                      </m:e>
                    </m:rad>
                  </m:oMath>
                </a14:m>
                <a:r>
                  <a:rPr lang="ru-RU" sz="2400" dirty="0" smtClean="0"/>
                  <a:t>.</a:t>
                </a:r>
                <a:endParaRPr lang="en-US" sz="2400" dirty="0"/>
              </a:p>
              <a:p>
                <a:pPr marL="0" indent="0">
                  <a:buNone/>
                </a:pPr>
                <a:endParaRPr lang="ru-RU" sz="2400" dirty="0" smtClean="0"/>
              </a:p>
              <a:p>
                <a:pPr marL="0" indent="0">
                  <a:buNone/>
                </a:pPr>
                <a:r>
                  <a:rPr lang="ru-RU" sz="2400" dirty="0"/>
                  <a:t> </a:t>
                </a:r>
                <a:r>
                  <a:rPr lang="ru-RU" sz="2400" dirty="0" smtClean="0"/>
                  <a:t>                                            Ответ: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7</m:t>
                    </m:r>
                    <m:rad>
                      <m:radPr>
                        <m:degHide m:val="on"/>
                        <m:ctrlPr>
                          <a:rPr lang="ru-RU" sz="24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latin typeface="Cambria Math"/>
                          </a:rPr>
                          <m:t>13</m:t>
                        </m:r>
                      </m:e>
                    </m:rad>
                  </m:oMath>
                </a14:m>
                <a:r>
                  <a:rPr lang="ru-RU" sz="2400" dirty="0" smtClean="0"/>
                  <a:t>, </a:t>
                </a:r>
                <a14:m>
                  <m:oMath xmlns:m="http://schemas.openxmlformats.org/officeDocument/2006/math">
                    <m:r>
                      <a:rPr lang="ru-RU" sz="2400" b="0" i="0" smtClean="0">
                        <a:latin typeface="Cambria Math"/>
                      </a:rPr>
                      <m:t>1</m:t>
                    </m:r>
                    <m:r>
                      <a:rPr lang="ru-RU" sz="2400" i="1">
                        <a:latin typeface="Cambria Math"/>
                      </a:rPr>
                      <m:t>4</m:t>
                    </m:r>
                    <m:rad>
                      <m:radPr>
                        <m:degHide m:val="on"/>
                        <m:ctrlPr>
                          <a:rPr lang="ru-RU" sz="24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latin typeface="Cambria Math"/>
                          </a:rPr>
                          <m:t>13</m:t>
                        </m:r>
                      </m:e>
                    </m:rad>
                  </m:oMath>
                </a14:m>
                <a:r>
                  <a:rPr lang="ru-RU" sz="2400" dirty="0" smtClean="0"/>
                  <a:t>,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21</m:t>
                    </m:r>
                    <m:rad>
                      <m:radPr>
                        <m:degHide m:val="on"/>
                        <m:ctrlPr>
                          <a:rPr lang="ru-RU" sz="24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latin typeface="Cambria Math"/>
                          </a:rPr>
                          <m:t>5</m:t>
                        </m:r>
                      </m:e>
                    </m:rad>
                  </m:oMath>
                </a14:m>
                <a:r>
                  <a:rPr lang="ru-RU" sz="2400" dirty="0" smtClean="0"/>
                  <a:t>.</a:t>
                </a:r>
                <a:endParaRPr lang="ru-RU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764704"/>
                <a:ext cx="8856984" cy="5361459"/>
              </a:xfrm>
              <a:blipFill rotWithShape="1">
                <a:blip r:embed="rId2"/>
                <a:stretch>
                  <a:fillRect l="-11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159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>6</a:t>
            </a:r>
            <a:r>
              <a:rPr lang="ru-RU" sz="2800" b="1" dirty="0" smtClean="0"/>
              <a:t>. В треугольнике АВС биссектриса ВЕ и медиана </a:t>
            </a:r>
            <a:r>
              <a:rPr lang="en-US" sz="2800" b="1" dirty="0" smtClean="0"/>
              <a:t>AD</a:t>
            </a:r>
            <a:r>
              <a:rPr lang="ru-RU" sz="2800" b="1" dirty="0" smtClean="0"/>
              <a:t> перпендикулярны и имеют одинаковую длину, равную 28. Найдите стороны треугольника </a:t>
            </a:r>
            <a:r>
              <a:rPr lang="en-US" sz="2800" b="1" dirty="0" smtClean="0"/>
              <a:t>ABC.</a:t>
            </a:r>
            <a:endParaRPr lang="ru-RU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25175" y="1579290"/>
                <a:ext cx="8918825" cy="5018062"/>
              </a:xfrm>
              <a:ln>
                <a:noFill/>
              </a:ln>
            </p:spPr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                                      </a:t>
                </a:r>
                <a:r>
                  <a:rPr lang="ru-RU" sz="2400" b="1" dirty="0" smtClean="0"/>
                  <a:t>Решение  (метод площадей):</a:t>
                </a:r>
              </a:p>
              <a:p>
                <a:pPr marL="0" indent="0">
                  <a:buNone/>
                </a:pPr>
                <a:r>
                  <a:rPr lang="ru-RU" sz="2400" dirty="0" smtClean="0"/>
                  <a:t>                                               1.</a:t>
                </a:r>
                <a:r>
                  <a:rPr lang="ru-RU" sz="2400" b="1" dirty="0" smtClean="0"/>
                  <a:t>  </a:t>
                </a:r>
                <a:r>
                  <a:rPr lang="ru-RU" sz="2400" dirty="0" smtClean="0"/>
                  <a:t>Т</a:t>
                </a:r>
                <a14:m>
                  <m:oMath xmlns:m="http://schemas.openxmlformats.org/officeDocument/2006/math">
                    <m:r>
                      <a:rPr lang="ru-RU" sz="2400" b="0" i="0" smtClean="0">
                        <a:latin typeface="Cambria Math"/>
                        <a:ea typeface="Cambria Math"/>
                      </a:rPr>
                      <m:t>.к.</m:t>
                    </m:r>
                    <m:r>
                      <a:rPr lang="ru-RU" sz="2400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𝐴𝐵𝑂</m:t>
                    </m:r>
                    <m:r>
                      <a:rPr lang="ru-RU" sz="24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 ∆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𝐵𝑂𝐷</m:t>
                    </m:r>
                  </m:oMath>
                </a14:m>
                <a:r>
                  <a:rPr lang="ru-RU" sz="2400" b="0" i="1" dirty="0" smtClean="0">
                    <a:ea typeface="Cambria Math"/>
                  </a:rPr>
                  <a:t> </a:t>
                </a:r>
                <a:r>
                  <a:rPr lang="ru-RU" sz="2400" dirty="0"/>
                  <a:t>по стороне и </a:t>
                </a:r>
                <a:endParaRPr lang="ru-RU" sz="2400" dirty="0" smtClean="0"/>
              </a:p>
              <a:p>
                <a:pPr marL="0" indent="0">
                  <a:buNone/>
                </a:pPr>
                <a:r>
                  <a:rPr lang="ru-RU" sz="2400" dirty="0"/>
                  <a:t> </a:t>
                </a:r>
                <a:r>
                  <a:rPr lang="ru-RU" sz="2400" dirty="0" smtClean="0"/>
                  <a:t>                                                       двум </a:t>
                </a:r>
                <a:r>
                  <a:rPr lang="ru-RU" sz="2400" dirty="0"/>
                  <a:t>прилежащим к ней </a:t>
                </a:r>
                <a:r>
                  <a:rPr lang="ru-RU" sz="2400" dirty="0" smtClean="0"/>
                  <a:t>углам, </a:t>
                </a:r>
              </a:p>
              <a:p>
                <a:pPr marL="0" indent="0">
                  <a:buNone/>
                </a:pPr>
                <a:r>
                  <a:rPr lang="ru-RU" sz="2400" dirty="0"/>
                  <a:t> </a:t>
                </a:r>
                <a:r>
                  <a:rPr lang="ru-RU" sz="2400" dirty="0" smtClean="0"/>
                  <a:t>                                                       то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𝐴𝐵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𝐷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sz="2400" dirty="0" smtClean="0"/>
                  <a:t>– </a:t>
                </a:r>
                <a:r>
                  <a:rPr lang="ru-RU" sz="2400" dirty="0" smtClean="0"/>
                  <a:t>равнобедренный (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𝐴𝐵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𝐵𝐷</m:t>
                    </m:r>
                  </m:oMath>
                </a14:m>
                <a:r>
                  <a:rPr lang="ru-RU" sz="2400" dirty="0" smtClean="0"/>
                  <a:t>) </a:t>
                </a:r>
              </a:p>
              <a:p>
                <a:pPr marL="0" indent="0">
                  <a:buNone/>
                </a:pPr>
                <a:r>
                  <a:rPr lang="ru-RU" sz="2400" dirty="0"/>
                  <a:t> </a:t>
                </a:r>
                <a:r>
                  <a:rPr lang="ru-RU" sz="2400" dirty="0" smtClean="0"/>
                  <a:t>                                                       и </a:t>
                </a:r>
                <a:r>
                  <a:rPr lang="ru-RU" sz="2400" dirty="0"/>
                  <a:t>АО=О</a:t>
                </a:r>
                <a:r>
                  <a:rPr lang="en-US" sz="2400" dirty="0"/>
                  <a:t>D=</a:t>
                </a:r>
                <a:r>
                  <a:rPr lang="ru-RU" sz="2400" dirty="0"/>
                  <a:t>14 см.</a:t>
                </a:r>
              </a:p>
              <a:p>
                <a:pPr marL="0" indent="0">
                  <a:buNone/>
                </a:pPr>
                <a:r>
                  <a:rPr lang="ru-RU" sz="2400" b="0" i="1" dirty="0" smtClean="0">
                    <a:ea typeface="Cambria Math"/>
                  </a:rPr>
                  <a:t>                                      </a:t>
                </a:r>
                <a:r>
                  <a:rPr lang="en-US" sz="2400" b="0" i="1" dirty="0" smtClean="0">
                    <a:ea typeface="Cambria Math"/>
                  </a:rPr>
                  <a:t>                </a:t>
                </a:r>
                <a:r>
                  <a:rPr lang="ru-RU" sz="2400" b="0" i="1" dirty="0" smtClean="0">
                    <a:ea typeface="Cambria Math"/>
                  </a:rPr>
                  <a:t>2. Т.к. </a:t>
                </a:r>
                <a:r>
                  <a:rPr lang="ru-RU" sz="2400" dirty="0"/>
                  <a:t>АО=О</a:t>
                </a:r>
                <a:r>
                  <a:rPr lang="en-US" sz="2400" dirty="0" smtClean="0"/>
                  <a:t>D</a:t>
                </a:r>
                <a:r>
                  <a:rPr lang="ru-RU" sz="2400" dirty="0" smtClean="0"/>
                  <a:t> , 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ru-RU" sz="2400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𝐴𝑂𝐵</m:t>
                        </m:r>
                      </m:sub>
                    </m:sSub>
                    <m:r>
                      <a:rPr lang="ru-RU" sz="24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ru-RU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ru-RU" sz="2400" b="0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𝐵𝑂𝐷</m:t>
                        </m:r>
                      </m:sub>
                    </m:sSub>
                  </m:oMath>
                </a14:m>
                <a:r>
                  <a:rPr lang="en-US" sz="2400" b="0" i="1" dirty="0" smtClean="0">
                    <a:ea typeface="Cambria Math"/>
                  </a:rPr>
                  <a:t>  </a:t>
                </a:r>
                <a:r>
                  <a:rPr lang="ru-RU" sz="2400" b="0" i="1" dirty="0" smtClean="0">
                    <a:ea typeface="Cambria Math"/>
                  </a:rPr>
                  <a:t>и </a:t>
                </a:r>
                <a:endParaRPr lang="en-US" sz="2400" b="0" i="1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en-US" sz="2400" i="1" dirty="0">
                    <a:ea typeface="Cambria Math"/>
                  </a:rPr>
                  <a:t> </a:t>
                </a:r>
                <a:r>
                  <a:rPr lang="en-US" sz="2400" i="1" dirty="0" smtClean="0">
                    <a:ea typeface="Cambria Math"/>
                  </a:rPr>
                  <a:t>                                                            </a:t>
                </a:r>
                <a:r>
                  <a:rPr lang="en-US" sz="2400" b="0" i="1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ru-RU" sz="2400" i="1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𝐴𝑂</m:t>
                        </m:r>
                        <m:r>
                          <a:rPr lang="ru-RU" sz="2400" b="0" i="1" smtClean="0">
                            <a:latin typeface="Cambria Math"/>
                            <a:ea typeface="Cambria Math"/>
                          </a:rPr>
                          <m:t>Е</m:t>
                        </m:r>
                      </m:sub>
                    </m:sSub>
                    <m:r>
                      <a:rPr lang="ru-RU" sz="24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ru-RU" sz="2400" i="1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𝑂𝐷</m:t>
                        </m:r>
                        <m:r>
                          <a:rPr lang="ru-RU" sz="2400" b="0" i="1" smtClean="0">
                            <a:latin typeface="Cambria Math"/>
                            <a:ea typeface="Cambria Math"/>
                          </a:rPr>
                          <m:t>Е</m:t>
                        </m:r>
                      </m:sub>
                    </m:sSub>
                  </m:oMath>
                </a14:m>
                <a:r>
                  <a:rPr lang="ru-RU" sz="2400" b="0" i="1" dirty="0" smtClean="0">
                    <a:ea typeface="Cambria Math"/>
                  </a:rPr>
                  <a:t>=</a:t>
                </a:r>
                <a:r>
                  <a:rPr lang="en-US" sz="2400" b="0" i="1" dirty="0" smtClean="0">
                    <a:ea typeface="Cambria Math"/>
                  </a:rPr>
                  <a:t>S.</a:t>
                </a:r>
              </a:p>
              <a:p>
                <a:pPr marL="0" indent="0">
                  <a:buNone/>
                </a:pPr>
                <a:r>
                  <a:rPr lang="en-US" sz="2400" i="1" dirty="0">
                    <a:ea typeface="Cambria Math"/>
                  </a:rPr>
                  <a:t> </a:t>
                </a:r>
                <a:r>
                  <a:rPr lang="en-US" sz="2400" i="1" dirty="0" smtClean="0">
                    <a:ea typeface="Cambria Math"/>
                  </a:rPr>
                  <a:t>                                                         </a:t>
                </a:r>
                <a:r>
                  <a:rPr lang="ru-RU" sz="2400" i="1" dirty="0" smtClean="0">
                    <a:ea typeface="Cambria Math"/>
                  </a:rPr>
                  <a:t>Тогда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ru-RU" sz="2400" i="1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𝐴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𝐷𝐸</m:t>
                        </m:r>
                      </m:sub>
                    </m:sSub>
                    <m:r>
                      <a:rPr lang="ru-RU" sz="24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ru-RU" sz="2400" i="1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𝐴𝑂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𝐸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ru-RU" sz="2400" i="1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𝑂𝐷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𝐸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=2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𝑆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en-US" sz="2400" b="0" i="1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en-US" sz="2400" b="0" i="1" dirty="0" smtClean="0">
                    <a:ea typeface="Cambria Math"/>
                  </a:rPr>
                  <a:t>                                                    3. BE  </a:t>
                </a:r>
                <a:r>
                  <a:rPr lang="ru-RU" sz="2400" b="0" i="1" dirty="0" smtClean="0">
                    <a:ea typeface="Cambria Math"/>
                  </a:rPr>
                  <a:t>- биссектриса </a:t>
                </a:r>
                <a14:m>
                  <m:oMath xmlns:m="http://schemas.openxmlformats.org/officeDocument/2006/math">
                    <m:r>
                      <a:rPr lang="ru-RU" sz="2400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ru-RU" sz="2400" i="1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r>
                  <a:rPr lang="ru-RU" sz="2400" b="0" i="1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0" i="1" dirty="0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400" b="0" i="1" dirty="0" smtClean="0">
                            <a:latin typeface="Cambria Math"/>
                            <a:ea typeface="Cambria Math"/>
                          </a:rPr>
                          <m:t>АВ</m:t>
                        </m:r>
                      </m:num>
                      <m:den>
                        <m:r>
                          <a:rPr lang="ru-RU" sz="2400" b="0" i="1" dirty="0" smtClean="0">
                            <a:latin typeface="Cambria Math"/>
                            <a:ea typeface="Cambria Math"/>
                          </a:rPr>
                          <m:t>ВС</m:t>
                        </m:r>
                      </m:den>
                    </m:f>
                    <m:r>
                      <a:rPr lang="ru-RU" sz="2400" b="0" i="1" dirty="0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ru-RU" sz="2400" b="0" i="1" dirty="0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400" b="0" i="1" dirty="0" smtClean="0">
                            <a:latin typeface="Cambria Math"/>
                            <a:ea typeface="Cambria Math"/>
                          </a:rPr>
                          <m:t>АЕ</m:t>
                        </m:r>
                      </m:num>
                      <m:den>
                        <m:r>
                          <a:rPr lang="ru-RU" sz="2400" b="0" i="1" dirty="0" smtClean="0">
                            <a:latin typeface="Cambria Math"/>
                            <a:ea typeface="Cambria Math"/>
                          </a:rPr>
                          <m:t>ЕС</m:t>
                        </m:r>
                      </m:den>
                    </m:f>
                    <m:r>
                      <a:rPr lang="ru-RU" sz="2400" b="0" i="1" dirty="0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ru-RU" sz="2400" b="0" i="1" dirty="0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400" b="0" i="1" dirty="0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ru-RU" sz="2400" b="0" i="1" dirty="0" smtClean="0">
                            <a:latin typeface="Cambria Math"/>
                            <a:ea typeface="Cambria Math"/>
                          </a:rPr>
                          <m:t>2.</m:t>
                        </m:r>
                      </m:den>
                    </m:f>
                  </m:oMath>
                </a14:m>
                <a:endParaRPr lang="ru-RU" sz="2400" b="0" i="1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ru-RU" sz="2400" b="0" i="1" dirty="0" smtClean="0">
                    <a:ea typeface="Cambria Math"/>
                  </a:rPr>
                  <a:t>                                                            Тогда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ru-RU" sz="2400" i="1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𝐷𝐸</m:t>
                        </m:r>
                        <m:r>
                          <a:rPr lang="ru-RU" sz="2400" b="0" i="1" smtClean="0">
                            <a:latin typeface="Cambria Math"/>
                            <a:ea typeface="Cambria Math"/>
                          </a:rPr>
                          <m:t>С</m:t>
                        </m:r>
                      </m:sub>
                    </m:sSub>
                    <m:r>
                      <a:rPr lang="ru-RU" sz="24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b="0" i="1" smtClean="0">
                            <a:latin typeface="Cambria Math"/>
                          </a:rPr>
                          <m:t>2</m:t>
                        </m:r>
                        <m:r>
                          <a:rPr lang="en-US" sz="24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ru-RU" sz="2400" i="1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𝐴𝐸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𝐷</m:t>
                        </m:r>
                      </m:sub>
                    </m:sSub>
                    <m:r>
                      <a:rPr lang="en-US" sz="24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2∙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2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𝑆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=4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𝑆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en-US" sz="2400" i="1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en-US" sz="2400" i="1" dirty="0">
                    <a:ea typeface="Cambria Math"/>
                  </a:rPr>
                  <a:t> </a:t>
                </a:r>
                <a:r>
                  <a:rPr lang="en-US" sz="2400" i="1" dirty="0" smtClean="0">
                    <a:ea typeface="Cambria Math"/>
                  </a:rPr>
                  <a:t>                                                      4.  BD=DC  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r>
                  <a:rPr lang="en-US" sz="2400" i="1" dirty="0" smtClean="0">
                    <a:ea typeface="Cambria Math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ru-RU" sz="2400" i="1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𝐴𝐵𝐷</m:t>
                        </m:r>
                      </m:sub>
                    </m:sSub>
                    <m:r>
                      <a:rPr lang="ru-RU" sz="24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ru-RU" sz="2400" i="1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𝐷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ru-RU" sz="2400" i="1" dirty="0">
                    <a:ea typeface="Cambria Math"/>
                  </a:rPr>
                  <a:t>=</a:t>
                </a:r>
                <a:r>
                  <a:rPr lang="en-US" sz="2400" i="1" dirty="0" smtClean="0">
                    <a:ea typeface="Cambria Math"/>
                  </a:rPr>
                  <a:t>6</a:t>
                </a:r>
                <a:r>
                  <a:rPr lang="en-US" sz="2400" i="1" dirty="0">
                    <a:ea typeface="Cambria Math"/>
                  </a:rPr>
                  <a:t>S</a:t>
                </a:r>
                <a:r>
                  <a:rPr lang="en-US" sz="2400" i="1" dirty="0" smtClean="0">
                    <a:ea typeface="Cambria Math"/>
                  </a:rPr>
                  <a:t>.</a:t>
                </a:r>
              </a:p>
              <a:p>
                <a:pPr marL="0" indent="0">
                  <a:buNone/>
                </a:pPr>
                <a:r>
                  <a:rPr lang="en-US" sz="2400" i="1" dirty="0" smtClean="0">
                    <a:ea typeface="Cambria Math"/>
                  </a:rPr>
                  <a:t> 5.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𝐴𝑂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𝑂𝐷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𝐴𝐷</m:t>
                    </m:r>
                  </m:oMath>
                </a14:m>
                <a:r>
                  <a:rPr lang="en-US" sz="2400" i="1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r>
                  <a:rPr lang="en-US" sz="2400" i="1" dirty="0" smtClean="0">
                    <a:ea typeface="Cambria Math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ru-RU" sz="2400" i="1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𝐴𝐵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𝑂</m:t>
                        </m:r>
                      </m:sub>
                    </m:sSub>
                    <m:r>
                      <a:rPr lang="ru-RU" sz="24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ru-RU" sz="2400" i="1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𝐵𝑂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𝐷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𝑆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𝐴𝐵𝐷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∙6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𝑆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=3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𝑆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=3∙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𝑆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𝐴𝑂𝐸</m:t>
                        </m:r>
                      </m:sub>
                    </m:sSub>
                  </m:oMath>
                </a14:m>
                <a:r>
                  <a:rPr lang="en-US" sz="2400" i="1" dirty="0">
                    <a:ea typeface="Cambria Math"/>
                  </a:rPr>
                  <a:t>.</a:t>
                </a:r>
                <a:endParaRPr lang="en-US" sz="2400" i="1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en-US" sz="2400" i="1" dirty="0" smtClean="0">
                    <a:ea typeface="Cambria Math"/>
                  </a:rPr>
                  <a:t>6.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𝑆</m:t>
                        </m:r>
                      </m:e>
                      <m:sub>
                        <m:r>
                          <a:rPr lang="en-US" sz="2400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𝐴𝑂𝐵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𝐴𝑂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𝑂𝐵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=3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𝑆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,        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𝑆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𝐴𝑂𝐸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𝐴𝑂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𝑂𝐸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𝑆</m:t>
                    </m:r>
                  </m:oMath>
                </a14:m>
                <a:r>
                  <a:rPr lang="en-US" sz="2400" i="1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r>
                  <a:rPr lang="en-US" sz="2400" i="1" dirty="0" smtClean="0">
                    <a:ea typeface="Cambria Math"/>
                  </a:rPr>
                  <a:t> 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𝑂𝐵</m:t>
                    </m:r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=3∙</m:t>
                    </m:r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𝑂𝐸</m:t>
                    </m:r>
                    <m:r>
                      <a:rPr lang="en-US" sz="2400" b="0" i="1" dirty="0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en-US" sz="2400" i="1" dirty="0">
                  <a:ea typeface="Cambria Math"/>
                </a:endParaRPr>
              </a:p>
              <a:p>
                <a:pPr marL="0" indent="0">
                  <a:buNone/>
                </a:pPr>
                <a:endParaRPr lang="en-US" sz="2400" i="1" dirty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endParaRPr lang="en-US" sz="2400" i="1" dirty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endParaRPr lang="ru-RU" sz="2400" b="0" i="1" dirty="0" smtClean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5175" y="1579290"/>
                <a:ext cx="8918825" cy="5018062"/>
              </a:xfrm>
              <a:blipFill rotWithShape="1">
                <a:blip r:embed="rId2"/>
                <a:stretch>
                  <a:fillRect l="-75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/>
          <p:cNvSpPr txBox="1"/>
          <p:nvPr/>
        </p:nvSpPr>
        <p:spPr>
          <a:xfrm rot="10800000" flipH="1" flipV="1">
            <a:off x="225175" y="295060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1043608" y="1394624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</a:t>
            </a:r>
            <a:endParaRPr lang="ru-RU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2753983" y="3842603"/>
            <a:ext cx="452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</a:t>
            </a:r>
            <a:endParaRPr lang="ru-RU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2051788" y="2581274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</a:t>
            </a:r>
            <a:endParaRPr lang="ru-RU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1189711" y="2840769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025636" y="331993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</a:t>
            </a:r>
            <a:endParaRPr lang="ru-RU" b="1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31271" y="1724265"/>
            <a:ext cx="1546152" cy="1171359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>
            <a:stCxn id="5" idx="0"/>
          </p:cNvCxnSpPr>
          <p:nvPr/>
        </p:nvCxnSpPr>
        <p:spPr>
          <a:xfrm>
            <a:off x="1204347" y="1724265"/>
            <a:ext cx="0" cy="159567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977423" y="2865871"/>
            <a:ext cx="780044" cy="116472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5" idx="2"/>
            <a:endCxn id="39" idx="1"/>
          </p:cNvCxnSpPr>
          <p:nvPr/>
        </p:nvCxnSpPr>
        <p:spPr>
          <a:xfrm>
            <a:off x="431271" y="2895624"/>
            <a:ext cx="2322712" cy="113164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1025636" y="2636912"/>
            <a:ext cx="14843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025636" y="2636912"/>
            <a:ext cx="0" cy="22895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5" idx="5"/>
            <a:endCxn id="5" idx="5"/>
          </p:cNvCxnSpPr>
          <p:nvPr/>
        </p:nvCxnSpPr>
        <p:spPr>
          <a:xfrm>
            <a:off x="1590885" y="230994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V="1">
            <a:off x="1589143" y="2309944"/>
            <a:ext cx="123276" cy="19338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V="1">
            <a:off x="2217058" y="3296602"/>
            <a:ext cx="165270" cy="16484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4" name="Дуга 53"/>
          <p:cNvSpPr/>
          <p:nvPr/>
        </p:nvSpPr>
        <p:spPr>
          <a:xfrm rot="7765628">
            <a:off x="829635" y="1777642"/>
            <a:ext cx="427945" cy="432045"/>
          </a:xfrm>
          <a:prstGeom prst="arc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Дуга 54"/>
          <p:cNvSpPr/>
          <p:nvPr/>
        </p:nvSpPr>
        <p:spPr>
          <a:xfrm rot="7765628">
            <a:off x="1123580" y="1850407"/>
            <a:ext cx="427945" cy="432045"/>
          </a:xfrm>
          <a:prstGeom prst="arc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endCxn id="49" idx="1"/>
          </p:cNvCxnSpPr>
          <p:nvPr/>
        </p:nvCxnSpPr>
        <p:spPr>
          <a:xfrm>
            <a:off x="625476" y="2359312"/>
            <a:ext cx="115375" cy="18466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56225" y="2765940"/>
            <a:ext cx="0" cy="18466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40851" y="2765940"/>
            <a:ext cx="0" cy="18466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537815" y="2765940"/>
            <a:ext cx="0" cy="18466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640309" y="2765940"/>
            <a:ext cx="0" cy="18466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1200863" y="2865871"/>
            <a:ext cx="776560" cy="3976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172282" y="2537339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О</a:t>
            </a:r>
            <a:endParaRPr lang="ru-RU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896041" y="2865871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88861" y="3111936"/>
            <a:ext cx="463588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3"/>
                </a:solidFill>
              </a:rPr>
              <a:t>4 S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225273" y="2368905"/>
            <a:ext cx="46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S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40851" y="2359312"/>
            <a:ext cx="46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S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6490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360040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6</a:t>
            </a:r>
            <a:r>
              <a:rPr lang="ru-RU" sz="2000" b="1" dirty="0" smtClean="0"/>
              <a:t>.</a:t>
            </a:r>
            <a:r>
              <a:rPr lang="en-US" sz="2000" b="1" dirty="0" smtClean="0"/>
              <a:t> </a:t>
            </a:r>
            <a:r>
              <a:rPr lang="ru-RU" sz="2000" b="1" dirty="0" smtClean="0"/>
              <a:t>(продолжение)</a:t>
            </a:r>
            <a:endParaRPr lang="ru-RU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08720"/>
                <a:ext cx="8507288" cy="521744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000" dirty="0" smtClean="0"/>
                  <a:t>7.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</a:rPr>
                      <m:t>BE</m:t>
                    </m:r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𝑂𝐸</m:t>
                    </m:r>
                    <m:r>
                      <a:rPr lang="en-US" sz="2000" b="0" i="1" smtClean="0">
                        <a:latin typeface="Cambria Math"/>
                      </a:rPr>
                      <m:t>+</m:t>
                    </m:r>
                    <m:r>
                      <a:rPr lang="en-US" sz="2000" b="0" i="1" smtClean="0">
                        <a:latin typeface="Cambria Math"/>
                      </a:rPr>
                      <m:t>𝐵𝑂</m:t>
                    </m:r>
                    <m:r>
                      <a:rPr lang="en-US" sz="2000" b="0" i="1" smtClean="0">
                        <a:latin typeface="Cambria Math"/>
                      </a:rPr>
                      <m:t>=4</m:t>
                    </m:r>
                    <m:r>
                      <a:rPr lang="en-US" sz="2000" b="0" i="1" smtClean="0">
                        <a:latin typeface="Cambria Math"/>
                      </a:rPr>
                      <m:t>𝑂𝐸</m:t>
                    </m:r>
                    <m:r>
                      <a:rPr lang="en-US" sz="2000" b="0" i="1" smtClean="0">
                        <a:latin typeface="Cambria Math"/>
                      </a:rPr>
                      <m:t>=28   ⇒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𝑂𝐸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=7,    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𝐵𝑂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=21.</m:t>
                    </m:r>
                  </m:oMath>
                </a14:m>
                <a:endParaRPr lang="en-US" sz="2000" dirty="0" smtClean="0"/>
              </a:p>
              <a:p>
                <a:pPr marL="0" indent="0">
                  <a:buNone/>
                </a:pPr>
                <a:r>
                  <a:rPr lang="en-US" sz="2000" dirty="0" smtClean="0"/>
                  <a:t>8. </a:t>
                </a:r>
                <a:r>
                  <a:rPr lang="ru-RU" sz="2000" dirty="0" smtClean="0"/>
                  <a:t>По теореме Пифагора для</a:t>
                </a:r>
              </a:p>
              <a:p>
                <a:pPr marL="0" indent="0">
                  <a:buNone/>
                </a:pPr>
                <a:r>
                  <a:rPr lang="ru-RU" sz="2000" dirty="0"/>
                  <a:t> </a:t>
                </a:r>
                <a:r>
                  <a:rPr lang="ru-RU" sz="2000" dirty="0" smtClean="0"/>
                  <a:t> </a:t>
                </a:r>
                <a14:m>
                  <m:oMath xmlns:m="http://schemas.openxmlformats.org/officeDocument/2006/math">
                    <m:r>
                      <a:rPr lang="ru-RU" sz="2000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𝐴𝑂𝐸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:     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𝐴𝐸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𝐴𝑂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𝑂𝐸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sz="2000" b="0" i="1" smtClean="0"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14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7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sz="2000" b="0" i="1" smtClean="0"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245</m:t>
                        </m:r>
                      </m:e>
                    </m:rad>
                    <m:r>
                      <a:rPr lang="en-US" sz="2000" b="0" i="1" smtClean="0">
                        <a:latin typeface="Cambria Math"/>
                        <a:ea typeface="Cambria Math"/>
                      </a:rPr>
                      <m:t>=7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e>
                    </m:rad>
                    <m:r>
                      <a:rPr lang="en-US" sz="2000" b="0" i="1" smtClean="0"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endParaRPr lang="en-US" sz="2000" b="0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en-US" sz="2000" dirty="0" smtClean="0"/>
                  <a:t>                  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𝐴𝐶</m:t>
                    </m:r>
                    <m:r>
                      <a:rPr lang="en-US" sz="2000" b="0" i="1" smtClean="0">
                        <a:latin typeface="Cambria Math"/>
                      </a:rPr>
                      <m:t>=3</m:t>
                    </m:r>
                    <m:r>
                      <a:rPr lang="en-US" sz="2000" b="0" i="1" smtClean="0">
                        <a:latin typeface="Cambria Math"/>
                      </a:rPr>
                      <m:t>𝐴𝐸</m:t>
                    </m:r>
                    <m:r>
                      <a:rPr lang="en-US" sz="2000" b="0" i="1" smtClean="0">
                        <a:latin typeface="Cambria Math"/>
                      </a:rPr>
                      <m:t>=3∙7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e>
                    </m:rad>
                    <m:r>
                      <a:rPr lang="en-US" sz="2000" b="0" i="1" smtClean="0">
                        <a:latin typeface="Cambria Math"/>
                        <a:ea typeface="Cambria Math"/>
                      </a:rPr>
                      <m:t>=21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e>
                    </m:rad>
                    <m:r>
                      <a:rPr lang="en-US" sz="2000" b="0" i="1" smtClean="0">
                        <a:latin typeface="Cambria Math"/>
                        <a:ea typeface="Cambria Math"/>
                      </a:rPr>
                      <m:t>;</m:t>
                    </m:r>
                  </m:oMath>
                </a14:m>
                <a:endParaRPr lang="en-US" sz="2000" b="0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en-US" sz="2000" dirty="0" smtClean="0"/>
                  <a:t>  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𝐴𝑂𝐵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:     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𝐴𝐵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𝐴𝑂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𝑂𝐵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sz="2000" b="0" i="1" smtClean="0"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14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21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sz="2000" b="0" i="1" smtClean="0"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637</m:t>
                        </m:r>
                      </m:e>
                    </m:rad>
                    <m:r>
                      <a:rPr lang="en-US" sz="2000" b="0" i="1" smtClean="0">
                        <a:latin typeface="Cambria Math"/>
                        <a:ea typeface="Cambria Math"/>
                      </a:rPr>
                      <m:t>=7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13</m:t>
                        </m:r>
                      </m:e>
                    </m:rad>
                  </m:oMath>
                </a14:m>
                <a:r>
                  <a:rPr lang="en-US" sz="2000" dirty="0" smtClean="0"/>
                  <a:t>;</a:t>
                </a:r>
              </a:p>
              <a:p>
                <a:pPr marL="0" indent="0">
                  <a:buNone/>
                </a:pPr>
                <a:r>
                  <a:rPr lang="en-US" sz="2000" dirty="0"/>
                  <a:t> </a:t>
                </a:r>
                <a:r>
                  <a:rPr lang="en-US" sz="2000" dirty="0" smtClean="0"/>
                  <a:t>                   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𝐵𝐶</m:t>
                    </m:r>
                    <m:r>
                      <a:rPr lang="en-US" sz="2000" b="0" i="1" smtClean="0">
                        <a:latin typeface="Cambria Math"/>
                      </a:rPr>
                      <m:t>=2</m:t>
                    </m:r>
                    <m:r>
                      <a:rPr lang="en-US" sz="2000" b="0" i="1" smtClean="0">
                        <a:latin typeface="Cambria Math"/>
                      </a:rPr>
                      <m:t>𝐴𝐵</m:t>
                    </m:r>
                    <m:r>
                      <a:rPr lang="en-US" sz="2000" b="0" i="1" smtClean="0">
                        <a:latin typeface="Cambria Math"/>
                      </a:rPr>
                      <m:t>=14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000" b="0" i="1" smtClean="0">
                            <a:latin typeface="Cambria Math"/>
                          </a:rPr>
                          <m:t>13</m:t>
                        </m:r>
                      </m:e>
                    </m:rad>
                    <m:r>
                      <a:rPr lang="en-US" sz="2000" b="0" i="0" smtClean="0">
                        <a:latin typeface="Cambria Math"/>
                      </a:rPr>
                      <m:t>.</m:t>
                    </m:r>
                  </m:oMath>
                </a14:m>
                <a:endParaRPr lang="en-US" sz="2000" b="0" dirty="0" smtClean="0"/>
              </a:p>
              <a:p>
                <a:pPr marL="0" indent="0">
                  <a:buNone/>
                </a:pPr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𝐴𝐵</m:t>
                    </m:r>
                    <m:r>
                      <a:rPr lang="en-US" sz="2000" b="0" i="1" smtClean="0">
                        <a:latin typeface="Cambria Math"/>
                      </a:rPr>
                      <m:t>=7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000" b="0" i="1" smtClean="0">
                            <a:latin typeface="Cambria Math"/>
                          </a:rPr>
                          <m:t>13</m:t>
                        </m:r>
                      </m:e>
                    </m:rad>
                    <m:r>
                      <a:rPr lang="en-US" sz="2000" b="0" i="1" smtClean="0">
                        <a:latin typeface="Cambria Math"/>
                      </a:rPr>
                      <m:t>,     </m:t>
                    </m:r>
                    <m:r>
                      <a:rPr lang="en-US" sz="2000" b="0" i="1" smtClean="0">
                        <a:latin typeface="Cambria Math"/>
                      </a:rPr>
                      <m:t>𝐵𝐶</m:t>
                    </m:r>
                    <m:r>
                      <a:rPr lang="en-US" sz="2000" b="0" i="1" smtClean="0">
                        <a:latin typeface="Cambria Math"/>
                      </a:rPr>
                      <m:t>=14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000" b="0" i="1" smtClean="0">
                            <a:latin typeface="Cambria Math"/>
                          </a:rPr>
                          <m:t>13</m:t>
                        </m:r>
                      </m:e>
                    </m:rad>
                    <m:r>
                      <a:rPr lang="en-US" sz="2000" b="0" i="1" smtClean="0">
                        <a:latin typeface="Cambria Math"/>
                      </a:rPr>
                      <m:t>,         </m:t>
                    </m:r>
                    <m:r>
                      <a:rPr lang="en-US" sz="2000" b="0" i="1" smtClean="0">
                        <a:latin typeface="Cambria Math"/>
                      </a:rPr>
                      <m:t>𝐴𝐶</m:t>
                    </m:r>
                    <m:r>
                      <a:rPr lang="en-US" sz="2000" b="0" i="1" smtClean="0">
                        <a:latin typeface="Cambria Math"/>
                      </a:rPr>
                      <m:t>=21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000" b="0" i="1" smtClean="0">
                            <a:latin typeface="Cambria Math"/>
                          </a:rPr>
                          <m:t>5</m:t>
                        </m:r>
                      </m:e>
                    </m:rad>
                    <m:r>
                      <a:rPr lang="en-US" sz="2000" b="0" i="1" smtClean="0">
                        <a:latin typeface="Cambria Math"/>
                      </a:rPr>
                      <m:t>.</m:t>
                    </m:r>
                  </m:oMath>
                </a14:m>
                <a:endParaRPr lang="en-US" sz="2000" b="0" dirty="0" smtClean="0"/>
              </a:p>
              <a:p>
                <a:pPr marL="0" indent="0">
                  <a:buNone/>
                </a:pPr>
                <a:endParaRPr lang="en-US" sz="2000" dirty="0" smtClean="0"/>
              </a:p>
              <a:p>
                <a:pPr marL="0" indent="0">
                  <a:buNone/>
                </a:pPr>
                <a:r>
                  <a:rPr lang="en-US" sz="2000" dirty="0"/>
                  <a:t> </a:t>
                </a:r>
                <a:r>
                  <a:rPr lang="en-US" sz="2000" dirty="0" smtClean="0"/>
                  <a:t>                                                  </a:t>
                </a:r>
                <a:r>
                  <a:rPr lang="ru-RU" sz="2000" dirty="0" smtClean="0"/>
                  <a:t>Ответ: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7</m:t>
                    </m:r>
                    <m:rad>
                      <m:radPr>
                        <m:degHide m:val="on"/>
                        <m:ctrlPr>
                          <a:rPr lang="en-US" sz="20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000" i="1">
                            <a:latin typeface="Cambria Math"/>
                          </a:rPr>
                          <m:t>13</m:t>
                        </m:r>
                      </m:e>
                    </m:rad>
                    <m:r>
                      <a:rPr lang="en-US" sz="2000" i="1">
                        <a:latin typeface="Cambria Math"/>
                      </a:rPr>
                      <m:t>,   14</m:t>
                    </m:r>
                    <m:rad>
                      <m:radPr>
                        <m:degHide m:val="on"/>
                        <m:ctrlPr>
                          <a:rPr lang="en-US" sz="20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000" i="1">
                            <a:latin typeface="Cambria Math"/>
                          </a:rPr>
                          <m:t>13</m:t>
                        </m:r>
                      </m:e>
                    </m:rad>
                    <m:r>
                      <a:rPr lang="en-US" sz="2000" i="1">
                        <a:latin typeface="Cambria Math"/>
                      </a:rPr>
                      <m:t>, </m:t>
                    </m:r>
                    <m:r>
                      <a:rPr lang="ru-RU" sz="2000" b="0" i="1" smtClean="0">
                        <a:latin typeface="Cambria Math"/>
                      </a:rPr>
                      <m:t>  </m:t>
                    </m:r>
                    <m:r>
                      <a:rPr lang="en-US" sz="2000" i="1">
                        <a:latin typeface="Cambria Math"/>
                      </a:rPr>
                      <m:t>21</m:t>
                    </m:r>
                    <m:rad>
                      <m:radPr>
                        <m:degHide m:val="on"/>
                        <m:ctrlPr>
                          <a:rPr lang="en-US" sz="20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000" i="1">
                            <a:latin typeface="Cambria Math"/>
                          </a:rPr>
                          <m:t>5</m:t>
                        </m:r>
                      </m:e>
                    </m:rad>
                    <m:r>
                      <a:rPr lang="en-US" sz="2000" i="1">
                        <a:latin typeface="Cambria Math"/>
                      </a:rPr>
                      <m:t>.</m:t>
                    </m:r>
                  </m:oMath>
                </a14:m>
                <a:endParaRPr lang="en-US" sz="2000" dirty="0"/>
              </a:p>
              <a:p>
                <a:pPr marL="0" indent="0">
                  <a:buNone/>
                </a:pPr>
                <a:r>
                  <a:rPr lang="ru-RU" sz="2400" dirty="0" smtClean="0"/>
                  <a:t> </a:t>
                </a:r>
                <a:r>
                  <a:rPr lang="en-US" sz="2400" dirty="0" smtClean="0"/>
                  <a:t> </a:t>
                </a:r>
                <a:endParaRPr lang="ru-RU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08720"/>
                <a:ext cx="8507288" cy="5217443"/>
              </a:xfrm>
              <a:blipFill rotWithShape="1">
                <a:blip r:embed="rId2"/>
                <a:stretch>
                  <a:fillRect l="-716" t="-5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926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Вариант 8</a:t>
            </a:r>
            <a:endParaRPr lang="ru-RU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980728"/>
                <a:ext cx="8424936" cy="5688632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sz="2800" b="1" dirty="0" smtClean="0"/>
                  <a:t> </a:t>
                </a:r>
              </a:p>
              <a:p>
                <a:pPr marL="0" indent="0">
                  <a:buNone/>
                </a:pPr>
                <a:r>
                  <a:rPr lang="ru-RU" sz="2800" dirty="0" smtClean="0"/>
                  <a:t>1. </a:t>
                </a:r>
                <a:r>
                  <a:rPr lang="ru-RU" sz="2800" dirty="0"/>
                  <a:t>Решите уравнение </a:t>
                </a:r>
                <a:r>
                  <a:rPr lang="ru-RU" sz="28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800" b="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800" b="0" i="1">
                        <a:latin typeface="Cambria Math"/>
                      </a:rPr>
                      <m:t>−6</m:t>
                    </m:r>
                    <m:r>
                      <a:rPr lang="en-US" sz="2800" b="0" i="1">
                        <a:latin typeface="Cambria Math"/>
                      </a:rPr>
                      <m:t>𝑥</m:t>
                    </m:r>
                    <m:r>
                      <a:rPr lang="en-US" sz="2800" b="0" i="1">
                        <a:latin typeface="Cambria Math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800" b="0" i="1">
                            <a:latin typeface="Cambria Math"/>
                          </a:rPr>
                          <m:t>6−</m:t>
                        </m:r>
                        <m:r>
                          <a:rPr lang="en-US" sz="2800" b="0" i="1">
                            <a:latin typeface="Cambria Math"/>
                          </a:rPr>
                          <m:t>𝑥</m:t>
                        </m:r>
                      </m:e>
                    </m:rad>
                    <m:r>
                      <a:rPr lang="en-US" sz="2800" b="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800" b="0" i="1">
                            <a:latin typeface="Cambria Math"/>
                          </a:rPr>
                          <m:t>6−</m:t>
                        </m:r>
                        <m:r>
                          <a:rPr lang="en-US" sz="2800" b="0" i="1">
                            <a:latin typeface="Cambria Math"/>
                          </a:rPr>
                          <m:t>𝑥</m:t>
                        </m:r>
                      </m:e>
                    </m:rad>
                    <m:r>
                      <a:rPr lang="en-US" sz="2800" b="0" i="1">
                        <a:latin typeface="Cambria Math"/>
                      </a:rPr>
                      <m:t>+7</m:t>
                    </m:r>
                    <m:r>
                      <a:rPr lang="ru-RU" sz="2800" b="0" i="1" smtClean="0">
                        <a:latin typeface="Cambria Math"/>
                      </a:rPr>
                      <m:t>.</m:t>
                    </m:r>
                  </m:oMath>
                </a14:m>
                <a:endParaRPr lang="ru-RU" sz="2800" dirty="0" smtClean="0"/>
              </a:p>
              <a:p>
                <a:pPr marL="0" indent="0" algn="just">
                  <a:buNone/>
                </a:pPr>
                <a:r>
                  <a:rPr lang="ru-RU" sz="2800" dirty="0" smtClean="0"/>
                  <a:t> 2</a:t>
                </a:r>
                <a:r>
                  <a:rPr lang="ru-RU" sz="2800" dirty="0"/>
                  <a:t>. Из пунктов А и В одновременно выехали два автомобиля. 1-й проехал с постоянной скоростью весь путь. 2-й проехал первую половину пути со скоростью, меньшей скорости 1-го автомобиля на 6 км/ч, а вторую половину – со скоростью 56 км/ч, после чего он прибыл в </a:t>
                </a:r>
                <a:r>
                  <a:rPr lang="ru-RU" sz="2800" dirty="0" err="1"/>
                  <a:t>В</a:t>
                </a:r>
                <a:r>
                  <a:rPr lang="ru-RU" sz="2800" dirty="0"/>
                  <a:t> одновременно с первым автомобилем. Найдите скорость 1-го </a:t>
                </a:r>
                <a:r>
                  <a:rPr lang="ru-RU" sz="2800" dirty="0" smtClean="0"/>
                  <a:t>автомобиля</a:t>
                </a:r>
                <a:r>
                  <a:rPr lang="ru-RU" sz="2800" dirty="0"/>
                  <a:t>, если она больше 45 км/ч. </a:t>
                </a:r>
                <a:endParaRPr lang="ru-RU" sz="2800" dirty="0" smtClean="0"/>
              </a:p>
              <a:p>
                <a:pPr marL="0" indent="0" algn="just">
                  <a:buNone/>
                </a:pPr>
                <a:r>
                  <a:rPr lang="ru-RU" sz="2800" dirty="0"/>
                  <a:t>3. Постройте график функции </a:t>
                </a:r>
                <a14:m>
                  <m:oMath xmlns:m="http://schemas.openxmlformats.org/officeDocument/2006/math">
                    <m:r>
                      <a:rPr lang="en-US" sz="2800" b="0" i="1">
                        <a:latin typeface="Cambria Math"/>
                      </a:rPr>
                      <m:t>𝑦</m:t>
                    </m:r>
                    <m:r>
                      <a:rPr lang="en-US" sz="2800" b="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>
                            <a:latin typeface="Cambria Math"/>
                          </a:rPr>
                          <m:t>7</m:t>
                        </m:r>
                        <m:r>
                          <a:rPr lang="en-US" sz="2800" b="0" i="1">
                            <a:latin typeface="Cambria Math"/>
                          </a:rPr>
                          <m:t>𝑥</m:t>
                        </m:r>
                        <m:r>
                          <a:rPr lang="en-US" sz="2800" b="0" i="1">
                            <a:latin typeface="Cambria Math"/>
                          </a:rPr>
                          <m:t>−10</m:t>
                        </m:r>
                      </m:num>
                      <m:den>
                        <m:r>
                          <a:rPr lang="en-US" sz="2800" b="0" i="1">
                            <a:latin typeface="Cambria Math"/>
                          </a:rPr>
                          <m:t>7</m:t>
                        </m:r>
                        <m:sSup>
                          <m:sSup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800" b="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800" b="0" i="1">
                            <a:latin typeface="Cambria Math"/>
                          </a:rPr>
                          <m:t>−10</m:t>
                        </m:r>
                        <m:r>
                          <a:rPr lang="en-US" sz="2800" b="0" i="1"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ru-RU" sz="2800" b="0">
                        <a:latin typeface="Cambria Math"/>
                      </a:rPr>
                      <m:t>. </m:t>
                    </m:r>
                  </m:oMath>
                </a14:m>
                <a:r>
                  <a:rPr lang="ru-RU" sz="2800" dirty="0"/>
                  <a:t/>
                </a:r>
                <a:br>
                  <a:rPr lang="ru-RU" sz="2800" dirty="0"/>
                </a:br>
                <a:r>
                  <a:rPr lang="ru-RU" sz="2800" dirty="0"/>
                  <a:t>При каких значениях </a:t>
                </a:r>
                <a:r>
                  <a:rPr lang="en-US" sz="2800" dirty="0"/>
                  <a:t>k</a:t>
                </a:r>
                <a:r>
                  <a:rPr lang="ru-RU" sz="2800" dirty="0"/>
                  <a:t> прямая </a:t>
                </a:r>
                <a:r>
                  <a:rPr lang="en-US" sz="2800" dirty="0"/>
                  <a:t>y=</a:t>
                </a:r>
                <a:r>
                  <a:rPr lang="en-US" sz="2800" dirty="0" err="1"/>
                  <a:t>kx</a:t>
                </a:r>
                <a:r>
                  <a:rPr lang="ru-RU" sz="2800" dirty="0"/>
                  <a:t> </a:t>
                </a:r>
                <a:br>
                  <a:rPr lang="ru-RU" sz="2800" dirty="0"/>
                </a:br>
                <a:r>
                  <a:rPr lang="ru-RU" sz="2800" dirty="0"/>
                  <a:t>имеет с графиком ровно одну общую точку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980728"/>
                <a:ext cx="8424936" cy="5688632"/>
              </a:xfrm>
              <a:blipFill rotWithShape="1">
                <a:blip r:embed="rId2"/>
                <a:stretch>
                  <a:fillRect l="-1520" r="-1447" b="-117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608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2800" b="1" dirty="0" smtClean="0"/>
          </a:p>
          <a:p>
            <a:pPr marL="0" indent="0" algn="just">
              <a:buNone/>
            </a:pPr>
            <a:r>
              <a:rPr lang="en-US" sz="2800" dirty="0" smtClean="0"/>
              <a:t>4</a:t>
            </a:r>
            <a:r>
              <a:rPr lang="ru-RU" sz="2800" dirty="0"/>
              <a:t>. Биссектрисы углов А и В при боковой стороне АВ трапеции АВС</a:t>
            </a:r>
            <a:r>
              <a:rPr lang="en-US" sz="2800" dirty="0"/>
              <a:t>D</a:t>
            </a:r>
            <a:r>
              <a:rPr lang="ru-RU" sz="2800" dirty="0"/>
              <a:t> пересекаются в точке </a:t>
            </a:r>
            <a:r>
              <a:rPr lang="en-US" sz="2800" dirty="0"/>
              <a:t>F</a:t>
            </a:r>
            <a:r>
              <a:rPr lang="ru-RU" sz="2800" dirty="0"/>
              <a:t>. Найдите АВ, если </a:t>
            </a:r>
            <a:r>
              <a:rPr lang="en-US" sz="2800" dirty="0"/>
              <a:t>AF = 9, BF = </a:t>
            </a:r>
            <a:r>
              <a:rPr lang="en-US" sz="2800" dirty="0" smtClean="0"/>
              <a:t>12</a:t>
            </a:r>
            <a:r>
              <a:rPr lang="ru-RU" sz="2800" dirty="0" smtClean="0"/>
              <a:t>.</a:t>
            </a:r>
          </a:p>
          <a:p>
            <a:pPr marL="0" indent="0" algn="just">
              <a:buNone/>
            </a:pPr>
            <a:r>
              <a:rPr lang="en-US" sz="2800" dirty="0"/>
              <a:t>5. </a:t>
            </a:r>
            <a:r>
              <a:rPr lang="ru-RU" sz="2800" dirty="0"/>
              <a:t>Через точку О пересечения диагоналей параллелограмма </a:t>
            </a:r>
            <a:r>
              <a:rPr lang="en-US" sz="2800" dirty="0"/>
              <a:t>ABCD</a:t>
            </a:r>
            <a:r>
              <a:rPr lang="ru-RU" sz="2800" dirty="0"/>
              <a:t> проведена прямая, пересекающая стороны </a:t>
            </a:r>
            <a:r>
              <a:rPr lang="en-US" sz="2800" dirty="0"/>
              <a:t>AB </a:t>
            </a:r>
            <a:r>
              <a:rPr lang="ru-RU" sz="2800" dirty="0"/>
              <a:t>и</a:t>
            </a:r>
            <a:r>
              <a:rPr lang="en-US" sz="2800" dirty="0"/>
              <a:t> CD </a:t>
            </a:r>
            <a:r>
              <a:rPr lang="ru-RU" sz="2800" dirty="0"/>
              <a:t>в точках Р и М соответственно. Докажите, что </a:t>
            </a:r>
            <a:r>
              <a:rPr lang="en-US" sz="2800" dirty="0" smtClean="0"/>
              <a:t>BP=DM</a:t>
            </a:r>
            <a:r>
              <a:rPr lang="ru-RU" sz="2800" dirty="0" smtClean="0"/>
              <a:t>.</a:t>
            </a:r>
          </a:p>
          <a:p>
            <a:pPr marL="0" indent="0" algn="just">
              <a:buNone/>
            </a:pPr>
            <a:r>
              <a:rPr lang="en-US" sz="2800" dirty="0"/>
              <a:t>6</a:t>
            </a:r>
            <a:r>
              <a:rPr lang="ru-RU" sz="2800" dirty="0"/>
              <a:t>. В треугольнике АВС биссектриса ВЕ и медиана </a:t>
            </a:r>
            <a:r>
              <a:rPr lang="en-US" sz="2800" dirty="0"/>
              <a:t>AD</a:t>
            </a:r>
            <a:r>
              <a:rPr lang="ru-RU" sz="2800" dirty="0"/>
              <a:t> перпендикулярны и имеют одинаковую длину, равную 28. Найдите стороны треугольника </a:t>
            </a:r>
            <a:r>
              <a:rPr lang="en-US" sz="2800" dirty="0"/>
              <a:t>ABC.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8590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pPr/>
                <a:r>
                  <a:rPr lang="en-US" sz="2800" b="1" dirty="0" smtClean="0"/>
                  <a:t>1</a:t>
                </a:r>
                <a:r>
                  <a:rPr lang="ru-RU" sz="2800" b="1" dirty="0" smtClean="0"/>
                  <a:t>. Решите уравнение </a:t>
                </a:r>
                <a:br>
                  <a:rPr lang="ru-RU" sz="2800" b="1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28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ru-RU" sz="2800" b="1" i="1" smtClean="0">
                          <a:latin typeface="Cambria Math"/>
                        </a:rPr>
                        <m:t>−</m:t>
                      </m:r>
                      <m:r>
                        <a:rPr lang="ru-RU" sz="2800" b="1" i="1" smtClean="0">
                          <a:latin typeface="Cambria Math"/>
                        </a:rPr>
                        <m:t>𝟔</m:t>
                      </m:r>
                      <m:r>
                        <a:rPr lang="en-US" sz="2800" b="1" i="1" smtClean="0">
                          <a:latin typeface="Cambria Math"/>
                        </a:rPr>
                        <m:t>𝒙</m:t>
                      </m:r>
                      <m:r>
                        <a:rPr lang="en-US" sz="2800" b="1" i="1" smtClean="0">
                          <a:latin typeface="Cambria Math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𝟔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𝒙</m:t>
                          </m:r>
                        </m:e>
                      </m:rad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𝟔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2800" b="1" i="1" smtClean="0">
                              <a:latin typeface="Cambria Math"/>
                            </a:rPr>
                            <m:t>𝒙</m:t>
                          </m:r>
                        </m:e>
                      </m:rad>
                      <m:r>
                        <a:rPr lang="en-US" sz="2800" b="1" i="1" smtClean="0">
                          <a:latin typeface="Cambria Math"/>
                        </a:rPr>
                        <m:t>+</m:t>
                      </m:r>
                      <m:r>
                        <a:rPr lang="en-US" sz="2800" b="1" i="1" smtClean="0"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sz="2400" b="1" dirty="0" smtClean="0"/>
                  <a:t>Решение: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</a:rPr>
                        <m:t>−6</m:t>
                      </m:r>
                      <m:r>
                        <a:rPr lang="en-US" sz="2400" b="0" i="1" smtClean="0"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6−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ra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6−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rad>
                      <m:r>
                        <a:rPr lang="en-US" sz="2400" b="0" i="1" smtClean="0">
                          <a:latin typeface="Cambria Math"/>
                        </a:rPr>
                        <m:t>+7                                  6−</m:t>
                      </m:r>
                      <m:r>
                        <a:rPr lang="en-US" sz="2400" b="0" i="1" smtClean="0"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≥0</m:t>
                      </m:r>
                    </m:oMath>
                  </m:oMathPara>
                </a14:m>
                <a:endParaRPr lang="en-US" sz="2400" b="0" dirty="0" smtClean="0"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/>
                        </a:rPr>
                        <m:t>−6</m:t>
                      </m:r>
                      <m:r>
                        <a:rPr lang="en-US" sz="2400" i="1">
                          <a:latin typeface="Cambria Math"/>
                        </a:rPr>
                        <m:t>𝑥</m:t>
                      </m:r>
                      <m:r>
                        <a:rPr lang="en-US" sz="2400" i="1">
                          <a:latin typeface="Cambria Math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400" i="1">
                              <a:latin typeface="Cambria Math"/>
                            </a:rPr>
                            <m:t>6−</m:t>
                          </m:r>
                          <m:r>
                            <a:rPr lang="en-US" sz="2400" i="1">
                              <a:latin typeface="Cambria Math"/>
                            </a:rPr>
                            <m:t>𝑥</m:t>
                          </m:r>
                        </m:e>
                      </m:rad>
                      <m:r>
                        <a:rPr lang="en-US" sz="2400" b="0" i="1" smtClean="0">
                          <a:latin typeface="Cambria Math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400" i="1">
                              <a:latin typeface="Cambria Math"/>
                            </a:rPr>
                            <m:t>6−</m:t>
                          </m:r>
                          <m:r>
                            <a:rPr lang="en-US" sz="2400" i="1">
                              <a:latin typeface="Cambria Math"/>
                            </a:rPr>
                            <m:t>𝑥</m:t>
                          </m:r>
                        </m:e>
                      </m:rad>
                      <m:r>
                        <a:rPr lang="en-US" sz="2400" b="0" i="1" smtClean="0">
                          <a:latin typeface="Cambria Math"/>
                        </a:rPr>
                        <m:t>−</m:t>
                      </m:r>
                      <m:r>
                        <a:rPr lang="en-US" sz="2400" i="1">
                          <a:latin typeface="Cambria Math"/>
                        </a:rPr>
                        <m:t>7</m:t>
                      </m:r>
                      <m:r>
                        <a:rPr lang="en-US" sz="2400" b="0" i="1" smtClean="0">
                          <a:latin typeface="Cambria Math"/>
                        </a:rPr>
                        <m:t>=0</m:t>
                      </m:r>
                      <m:r>
                        <a:rPr lang="en-US" sz="2400" i="1">
                          <a:latin typeface="Cambria Math"/>
                        </a:rPr>
                        <m:t> </m:t>
                      </m:r>
                      <m:r>
                        <a:rPr lang="en-US" sz="2400" b="0" i="1" smtClean="0">
                          <a:latin typeface="Cambria Math"/>
                        </a:rPr>
                        <m:t>                           </m:t>
                      </m:r>
                      <m:r>
                        <a:rPr lang="en-US" sz="2400" b="0" i="1" smtClean="0"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≤6</m:t>
                      </m:r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/>
                        </a:rPr>
                        <m:t>−6</m:t>
                      </m:r>
                      <m:r>
                        <a:rPr lang="en-US" sz="2400" i="1">
                          <a:latin typeface="Cambria Math"/>
                        </a:rPr>
                        <m:t>𝑥</m:t>
                      </m:r>
                      <m:r>
                        <a:rPr lang="en-US" sz="2400" i="1">
                          <a:latin typeface="Cambria Math"/>
                        </a:rPr>
                        <m:t>−7=0</m:t>
                      </m:r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𝑥</m:t>
                    </m:r>
                    <m:r>
                      <a:rPr lang="en-US" sz="2400" b="0" i="1" smtClean="0">
                        <a:latin typeface="Cambria Math"/>
                      </a:rPr>
                      <m:t>=3±</m:t>
                    </m:r>
                    <m:rad>
                      <m:radPr>
                        <m:degHide m:val="on"/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9+7</m:t>
                        </m:r>
                      </m:e>
                    </m:rad>
                  </m:oMath>
                </a14:m>
                <a:r>
                  <a:rPr lang="en-US" sz="2400" dirty="0" smtClean="0"/>
                  <a:t>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</a:rPr>
                        <m:t>=3±4</m:t>
                      </m:r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=−1</m:t>
                      </m:r>
                    </m:oMath>
                  </m:oMathPara>
                </a14:m>
                <a:endParaRPr lang="en-US" sz="2400" b="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=7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&gt;6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ru-RU" sz="2400" dirty="0" smtClean="0"/>
                  <a:t>не является корнем уравнения</a:t>
                </a:r>
              </a:p>
              <a:p>
                <a:pPr marL="0" indent="0">
                  <a:buNone/>
                </a:pPr>
                <a:endParaRPr lang="ru-RU" sz="2400" dirty="0"/>
              </a:p>
              <a:p>
                <a:pPr marL="0" indent="0">
                  <a:buNone/>
                </a:pPr>
                <a:r>
                  <a:rPr lang="ru-RU" sz="2400" dirty="0" smtClean="0"/>
                  <a:t>Ответ:  -1</a:t>
                </a:r>
                <a:endParaRPr lang="ru-RU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111" t="-10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789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2. Из пунктов А и В одновременно выехали два автомобиля. 1-й проехал с постоянной скоростью весь путь. 2-й проехал первую половину пути со скоростью, меньшей скорости 1-го автомобиля на 6 км/ч, а вторую половину – со скоростью 56 км/ч, после чего он прибыл в </a:t>
            </a:r>
            <a:r>
              <a:rPr lang="ru-RU" sz="2400" b="1" dirty="0" err="1" smtClean="0"/>
              <a:t>В</a:t>
            </a:r>
            <a:r>
              <a:rPr lang="ru-RU" sz="2400" b="1" dirty="0" smtClean="0"/>
              <a:t> одновременно с первым автомобилем. Найдите скорость 1-го автомобиля, если она больше 45 км/ч. 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348880"/>
                <a:ext cx="8229600" cy="432048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400" b="1" dirty="0" smtClean="0"/>
                  <a:t>Решение:</a:t>
                </a:r>
              </a:p>
              <a:p>
                <a:pPr marL="0" indent="0">
                  <a:buNone/>
                </a:pPr>
                <a:r>
                  <a:rPr lang="ru-RU" sz="2000" dirty="0" smtClean="0"/>
                  <a:t>Пусть </a:t>
                </a:r>
                <a:r>
                  <a:rPr lang="en-US" sz="2000" dirty="0" smtClean="0"/>
                  <a:t>S</a:t>
                </a:r>
                <a:r>
                  <a:rPr lang="ru-RU" sz="2000" dirty="0" smtClean="0"/>
                  <a:t>км – расстояние между А и В,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𝑥</m:t>
                    </m:r>
                    <m:r>
                      <a:rPr lang="ru-RU" sz="2000" b="0" i="1" smtClean="0">
                        <a:latin typeface="Cambria Math"/>
                      </a:rPr>
                      <m:t> км/ч</m:t>
                    </m:r>
                  </m:oMath>
                </a14:m>
                <a:r>
                  <a:rPr lang="ru-RU" sz="2000" dirty="0" smtClean="0"/>
                  <a:t> – скорость первого автомобилиста,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𝑥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&gt;45</m:t>
                    </m:r>
                    <m:r>
                      <a:rPr lang="ru-RU" sz="2000" b="0" i="0" smtClean="0">
                        <a:latin typeface="Cambria Math"/>
                        <a:ea typeface="Cambria Math"/>
                      </a:rPr>
                      <m:t>, тогда</m:t>
                    </m:r>
                  </m:oMath>
                </a14:m>
                <a:endParaRPr lang="ru-RU" sz="2000" b="0" dirty="0" smtClean="0">
                  <a:ea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𝑥</m:t>
                    </m:r>
                    <m:r>
                      <a:rPr lang="en-US" sz="2000" b="0" i="1" smtClean="0">
                        <a:latin typeface="Cambria Math"/>
                      </a:rPr>
                      <m:t>−6 </m:t>
                    </m:r>
                  </m:oMath>
                </a14:m>
                <a:r>
                  <a:rPr lang="ru-RU" sz="2000" dirty="0" smtClean="0"/>
                  <a:t>км/ч – скорость второго автомобилиста на первой половине пути.</a:t>
                </a:r>
              </a:p>
              <a:p>
                <a:pPr marL="0" indent="0">
                  <a:buNone/>
                </a:pPr>
                <a:r>
                  <a:rPr lang="ru-RU" sz="2000" dirty="0" smtClean="0"/>
                  <a:t>Составим таблицу по данным задачи.</a:t>
                </a:r>
              </a:p>
              <a:p>
                <a:pPr marL="0" indent="0">
                  <a:buNone/>
                </a:pPr>
                <a:endParaRPr lang="ru-RU" sz="2400" dirty="0" smtClean="0"/>
              </a:p>
              <a:p>
                <a:pPr marL="0" indent="0">
                  <a:buNone/>
                </a:pPr>
                <a:endParaRPr lang="ru-RU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348880"/>
                <a:ext cx="8229600" cy="4320480"/>
              </a:xfrm>
              <a:blipFill rotWithShape="1">
                <a:blip r:embed="rId2"/>
                <a:stretch>
                  <a:fillRect l="-1111" t="-11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65292952"/>
                  </p:ext>
                </p:extLst>
              </p:nvPr>
            </p:nvGraphicFramePr>
            <p:xfrm>
              <a:off x="755576" y="4293096"/>
              <a:ext cx="7632848" cy="227145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376264"/>
                    <a:gridCol w="1872208"/>
                    <a:gridCol w="1872208"/>
                    <a:gridCol w="1512168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/>
                                  </a:rPr>
                                  <m:t>𝑉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/>
                                  </a:rPr>
                                  <m:t>𝒕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/>
                                  </a:rPr>
                                  <m:t>𝑺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1 автомобилист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𝑆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/>
                                  </a:rPr>
                                  <m:t>𝑺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  <a:p>
                          <a:endParaRPr lang="ru-RU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2 автомобилист</a:t>
                          </a:r>
                        </a:p>
                        <a:p>
                          <a:r>
                            <a:rPr lang="ru-RU" sz="1600" dirty="0" smtClean="0"/>
                            <a:t>первая половина пути</a:t>
                          </a:r>
                          <a:endParaRPr lang="ru-RU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−6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𝑆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2(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−6)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𝑆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ru-RU" sz="1600" dirty="0" smtClean="0"/>
                            <a:t>вторая половина пути</a:t>
                          </a:r>
                          <a:endParaRPr lang="ru-RU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              56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𝑆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112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𝑆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65292952"/>
                  </p:ext>
                </p:extLst>
              </p:nvPr>
            </p:nvGraphicFramePr>
            <p:xfrm>
              <a:off x="755576" y="4293096"/>
              <a:ext cx="7632848" cy="227145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376264"/>
                    <a:gridCol w="1872208"/>
                    <a:gridCol w="1872208"/>
                    <a:gridCol w="1512168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27362" r="-181107" b="-5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27362" r="-81107" b="-5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05242" r="-403" b="-511475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1 </a:t>
                          </a:r>
                          <a:r>
                            <a:rPr lang="ru-RU" dirty="0" smtClean="0"/>
                            <a:t>автомобилист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27362" t="-58095" r="-181107" b="-19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27362" t="-58095" r="-81107" b="-19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05242" t="-58095" r="-403" b="-197143"/>
                          </a:stretch>
                        </a:blipFill>
                      </a:tcPr>
                    </a:tc>
                  </a:tr>
                  <a:tr h="655511"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2 </a:t>
                          </a:r>
                          <a:r>
                            <a:rPr lang="ru-RU" dirty="0" smtClean="0"/>
                            <a:t>автомобилист</a:t>
                          </a:r>
                          <a:endParaRPr lang="ru-RU" dirty="0" smtClean="0"/>
                        </a:p>
                        <a:p>
                          <a:r>
                            <a:rPr lang="ru-RU" sz="1600" dirty="0" smtClean="0"/>
                            <a:t>первая половина пути</a:t>
                          </a:r>
                          <a:endParaRPr lang="ru-RU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27362" t="-153704" r="-181107" b="-9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27362" t="-153704" r="-81107" b="-9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05242" t="-153704" r="-403" b="-91667"/>
                          </a:stretch>
                        </a:blipFill>
                      </a:tcPr>
                    </a:tc>
                  </a:tr>
                  <a:tr h="605028">
                    <a:tc>
                      <a:txBody>
                        <a:bodyPr/>
                        <a:lstStyle/>
                        <a:p>
                          <a:r>
                            <a:rPr lang="ru-RU" sz="1600" dirty="0" smtClean="0"/>
                            <a:t>вторая половина пути</a:t>
                          </a:r>
                          <a:endParaRPr lang="ru-RU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              56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27362" t="-276768" r="-811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05242" t="-276768" r="-40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41838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88032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2. (продолжение)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76672"/>
                <a:ext cx="8507288" cy="6120680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ru-RU" sz="2400" dirty="0" smtClean="0"/>
                  <a:t>Время, за которое оба автомобилиста проехали весь путь от А до В, одинаковое, т.е.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ru-RU" sz="2400" b="0" i="1" smtClean="0">
                        <a:latin typeface="Cambria Math"/>
                      </a:rPr>
                      <m:t>.</m:t>
                    </m:r>
                  </m:oMath>
                </a14:m>
                <a:endParaRPr lang="ru-RU" sz="2400" b="0" dirty="0" smtClean="0"/>
              </a:p>
              <a:p>
                <a:pPr marL="0" indent="0">
                  <a:buNone/>
                </a:pPr>
                <a:r>
                  <a:rPr lang="ru-RU" sz="2400" dirty="0" smtClean="0"/>
                  <a:t>Следовательно, можно составить уравнение: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𝑆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ru-RU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𝑆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2(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−6)</m:t>
                          </m:r>
                        </m:den>
                      </m:f>
                      <m:r>
                        <a:rPr lang="ru-RU" sz="24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ru-RU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𝑆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112</m:t>
                          </m:r>
                        </m:den>
                      </m:f>
                      <m:r>
                        <a:rPr lang="ru-RU" sz="2400" b="0" i="1" smtClean="0">
                          <a:latin typeface="Cambria Math"/>
                        </a:rPr>
                        <m:t>          ОДЗ: </m:t>
                      </m:r>
                      <m:d>
                        <m:dPr>
                          <m:begChr m:val="{"/>
                          <m:endChr m:val=""/>
                          <m:ctrlPr>
                            <a:rPr lang="ru-RU" sz="2400" b="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2400" b="0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≠0</m:t>
                              </m:r>
                            </m:e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≠6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400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𝑆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56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𝑆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𝑆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−6)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112(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−6)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ru-RU" sz="2400" dirty="0" smtClean="0"/>
                  <a:t>Разделим обе части уравнения на </a:t>
                </a:r>
                <a:r>
                  <a:rPr lang="en-US" sz="2400" dirty="0" smtClean="0"/>
                  <a:t>S</a:t>
                </a:r>
                <a:r>
                  <a:rPr lang="ru-RU" sz="2400" dirty="0" smtClean="0"/>
                  <a:t>. Получим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ru-RU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50+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112(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−6)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112</m:t>
                      </m:r>
                      <m:r>
                        <a:rPr lang="en-US" sz="2400" b="0" i="1" smtClean="0"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</a:rPr>
                        <m:t>−672=50</m:t>
                      </m:r>
                      <m:r>
                        <a:rPr lang="en-US" sz="2400" b="0" i="1" smtClean="0"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40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</a:rPr>
                        <m:t>−62</m:t>
                      </m:r>
                      <m:r>
                        <a:rPr lang="en-US" sz="2400" b="0" i="1" smtClean="0"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</a:rPr>
                        <m:t>+672=0</m:t>
                      </m:r>
                    </m:oMath>
                  </m:oMathPara>
                </a14:m>
                <a:endParaRPr lang="en-US" sz="2400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</a:rPr>
                        <m:t>=31±</m:t>
                      </m:r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961−672</m:t>
                          </m:r>
                        </m:e>
                      </m:rad>
                    </m:oMath>
                  </m:oMathPara>
                </a14:m>
                <a:endParaRPr lang="en-US" sz="2400" b="0" dirty="0" smtClean="0"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</a:rPr>
                        <m:t>=31±17</m:t>
                      </m:r>
                    </m:oMath>
                  </m:oMathPara>
                </a14:m>
                <a:endParaRPr lang="en-US" sz="24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sz="2400" dirty="0" smtClean="0"/>
                  <a:t>14,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=48</m:t>
                    </m:r>
                  </m:oMath>
                </a14:m>
                <a:r>
                  <a:rPr lang="en-US" sz="2400" dirty="0" smtClean="0"/>
                  <a:t>. </a:t>
                </a:r>
                <a:r>
                  <a:rPr lang="ru-RU" sz="2400" dirty="0" smtClean="0"/>
                  <a:t>По условию задачи скорость 1 автомобилиста больше 45 км/ч. Следовательно, скорость 1 автомобилиста 48 км/ч.</a:t>
                </a:r>
              </a:p>
              <a:p>
                <a:pPr marL="0" indent="0">
                  <a:buNone/>
                </a:pPr>
                <a:r>
                  <a:rPr lang="ru-RU" sz="2400" dirty="0" smtClean="0"/>
                  <a:t>                                                                           Ответ: 48 км/ч</a:t>
                </a:r>
                <a:endParaRPr lang="ru-RU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76672"/>
                <a:ext cx="8507288" cy="6120680"/>
              </a:xfrm>
              <a:blipFill rotWithShape="1">
                <a:blip r:embed="rId2"/>
                <a:stretch>
                  <a:fillRect l="-860" t="-11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400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ru-RU" sz="2400" b="1" dirty="0"/>
                  <a:t>3. Постройте график функции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</a:rPr>
                      <m:t>𝒚</m:t>
                    </m:r>
                    <m:r>
                      <a:rPr lang="en-US" sz="2400" b="1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1" i="1">
                            <a:latin typeface="Cambria Math"/>
                          </a:rPr>
                          <m:t>𝟕</m:t>
                        </m:r>
                        <m:r>
                          <a:rPr lang="en-US" sz="2400" b="1" i="1">
                            <a:latin typeface="Cambria Math"/>
                          </a:rPr>
                          <m:t>𝒙</m:t>
                        </m:r>
                        <m:r>
                          <a:rPr lang="en-US" sz="2400" b="1" i="1">
                            <a:latin typeface="Cambria Math"/>
                          </a:rPr>
                          <m:t>−</m:t>
                        </m:r>
                        <m:r>
                          <a:rPr lang="en-US" sz="2400" b="1" i="1">
                            <a:latin typeface="Cambria Math"/>
                          </a:rPr>
                          <m:t>𝟏𝟎</m:t>
                        </m:r>
                      </m:num>
                      <m:den>
                        <m:r>
                          <a:rPr lang="en-US" sz="2400" b="1" i="1">
                            <a:latin typeface="Cambria Math"/>
                          </a:rPr>
                          <m:t>𝟕</m:t>
                        </m:r>
                        <m:sSup>
                          <m:sSupPr>
                            <m:ctrlPr>
                              <a:rPr lang="en-US" sz="2400" b="1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1" i="1">
                                <a:latin typeface="Cambria Math"/>
                              </a:rPr>
                              <m:t>𝒙</m:t>
                            </m:r>
                          </m:e>
                          <m:sup>
                            <m:r>
                              <a:rPr lang="en-US" sz="2400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en-US" sz="2400" b="1" i="1">
                            <a:latin typeface="Cambria Math"/>
                          </a:rPr>
                          <m:t>−</m:t>
                        </m:r>
                        <m:r>
                          <a:rPr lang="en-US" sz="2400" b="1" i="1">
                            <a:latin typeface="Cambria Math"/>
                          </a:rPr>
                          <m:t>𝟏𝟎</m:t>
                        </m:r>
                        <m:r>
                          <a:rPr lang="en-US" sz="2400" b="1" i="1">
                            <a:latin typeface="Cambria Math"/>
                          </a:rPr>
                          <m:t>𝒙</m:t>
                        </m:r>
                      </m:den>
                    </m:f>
                    <m:r>
                      <a:rPr lang="ru-RU" sz="2400">
                        <a:latin typeface="Cambria Math"/>
                      </a:rPr>
                      <m:t>. </m:t>
                    </m:r>
                  </m:oMath>
                </a14:m>
                <a:r>
                  <a:rPr lang="ru-RU" sz="2400" dirty="0"/>
                  <a:t/>
                </a:r>
                <a:br>
                  <a:rPr lang="ru-RU" sz="2400" dirty="0"/>
                </a:br>
                <a:r>
                  <a:rPr lang="ru-RU" sz="2400" b="1" dirty="0"/>
                  <a:t>При каких значениях </a:t>
                </a:r>
                <a:r>
                  <a:rPr lang="en-US" sz="2400" b="1" dirty="0"/>
                  <a:t>k</a:t>
                </a:r>
                <a:r>
                  <a:rPr lang="ru-RU" sz="2400" b="1" dirty="0"/>
                  <a:t> прямая </a:t>
                </a:r>
                <a:r>
                  <a:rPr lang="en-US" sz="2400" b="1" dirty="0"/>
                  <a:t>y=</a:t>
                </a:r>
                <a:r>
                  <a:rPr lang="en-US" sz="2400" b="1" dirty="0" err="1"/>
                  <a:t>kx</a:t>
                </a:r>
                <a:r>
                  <a:rPr lang="ru-RU" sz="2400" b="1" dirty="0"/>
                  <a:t> </a:t>
                </a:r>
                <a:br>
                  <a:rPr lang="ru-RU" sz="2400" b="1" dirty="0"/>
                </a:br>
                <a:r>
                  <a:rPr lang="ru-RU" sz="2400" b="1" dirty="0"/>
                  <a:t>имеет с графиком ровно одну общую точку</a:t>
                </a:r>
                <a:endParaRPr lang="ru-RU" sz="2400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t="-5851" b="-207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4784"/>
                <a:ext cx="8229600" cy="518457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ru-RU" sz="2400" b="1" dirty="0" smtClean="0"/>
              </a:p>
              <a:p>
                <a:pPr marL="0" indent="0">
                  <a:buNone/>
                </a:pPr>
                <a:r>
                  <a:rPr lang="ru-RU" sz="2400" b="1" dirty="0" smtClean="0"/>
                  <a:t>Решение: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400" b="0" i="1">
                        <a:latin typeface="Cambria Math"/>
                      </a:rPr>
                      <m:t>𝑦</m:t>
                    </m:r>
                    <m:r>
                      <a:rPr lang="en-US" sz="2400" b="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>
                            <a:latin typeface="Cambria Math"/>
                          </a:rPr>
                          <m:t>7</m:t>
                        </m:r>
                        <m:r>
                          <a:rPr lang="en-US" sz="2400" b="0" i="1">
                            <a:latin typeface="Cambria Math"/>
                          </a:rPr>
                          <m:t>𝑥</m:t>
                        </m:r>
                        <m:r>
                          <a:rPr lang="en-US" sz="2400" b="0" i="1">
                            <a:latin typeface="Cambria Math"/>
                          </a:rPr>
                          <m:t>−10</m:t>
                        </m:r>
                      </m:num>
                      <m:den>
                        <m:r>
                          <a:rPr lang="en-US" sz="2400" b="0" i="1">
                            <a:latin typeface="Cambria Math"/>
                          </a:rPr>
                          <m:t>7</m:t>
                        </m:r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b="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>
                            <a:latin typeface="Cambria Math"/>
                          </a:rPr>
                          <m:t>−10</m:t>
                        </m:r>
                        <m:r>
                          <a:rPr lang="en-US" sz="2400" b="0" i="1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r>
                  <a:rPr lang="ru-RU" sz="2000" dirty="0" smtClean="0"/>
                  <a:t>                        ОДЗ: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00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000" b="0" i="1" smtClean="0">
                                <a:latin typeface="Cambria Math"/>
                              </a:rPr>
                              <m:t>7</m:t>
                            </m:r>
                            <m:r>
                              <a:rPr lang="en-US" sz="20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2000" b="0" i="1" smtClean="0">
                                <a:latin typeface="Cambria Math"/>
                              </a:rPr>
                              <m:t>−10≠0</m:t>
                            </m:r>
                          </m:e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≠0</m:t>
                            </m:r>
                          </m:e>
                        </m:eqArr>
                        <m:r>
                          <a:rPr lang="en-US" sz="2000" b="0" i="1" smtClean="0">
                            <a:latin typeface="Cambria Math"/>
                          </a:rPr>
                          <m:t>;     </m:t>
                        </m:r>
                        <m:d>
                          <m:dPr>
                            <m:begChr m:val="{"/>
                            <m:endChr m:val=""/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en-US" sz="2000" b="0" i="1" smtClean="0">
                                    <a:latin typeface="Cambria Math"/>
                                  </a:rPr>
                                </m:ctrlPr>
                              </m:eqArrPr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000" b="0" i="1" smtClean="0">
                                    <a:latin typeface="Cambria Math"/>
                                    <a:ea typeface="Cambria Math"/>
                                  </a:rPr>
                                  <m:t>≠</m:t>
                                </m:r>
                                <m:f>
                                  <m:fPr>
                                    <m:ctrl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10</m:t>
                                    </m:r>
                                  </m:num>
                                  <m:den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7</m:t>
                                    </m:r>
                                  </m:den>
                                </m:f>
                              </m:e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000" b="0" i="1" smtClean="0">
                                    <a:latin typeface="Cambria Math"/>
                                    <a:ea typeface="Cambria Math"/>
                                  </a:rPr>
                                  <m:t>≠0</m:t>
                                </m:r>
                              </m:e>
                            </m:eqArr>
                          </m:e>
                        </m:d>
                      </m:e>
                    </m:d>
                  </m:oMath>
                </a14:m>
                <a:endParaRPr lang="en-US" sz="2000" dirty="0" smtClean="0"/>
              </a:p>
              <a:p>
                <a:pPr marL="0" indent="0">
                  <a:buNone/>
                </a:pPr>
                <a:endParaRPr lang="ru-RU" sz="2400" dirty="0" smtClean="0"/>
              </a:p>
              <a:p>
                <a:pPr marL="0" indent="0">
                  <a:buNone/>
                </a:pPr>
                <a:r>
                  <a:rPr lang="ru-RU" sz="2400" dirty="0" smtClean="0"/>
                  <a:t>При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𝑥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≠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7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  </m:t>
                    </m:r>
                    <m:r>
                      <a:rPr lang="ru-RU" sz="2400" b="0" i="1" smtClean="0">
                        <a:latin typeface="Cambria Math"/>
                        <a:ea typeface="Cambria Math"/>
                      </a:rPr>
                      <m:t>имеем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  </m:t>
                    </m:r>
                    <m:r>
                      <a:rPr lang="en-US" sz="2400" b="0" i="1">
                        <a:latin typeface="Cambria Math"/>
                      </a:rPr>
                      <m:t>𝑦</m:t>
                    </m:r>
                    <m:r>
                      <a:rPr lang="en-US" sz="2400" b="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>
                            <a:latin typeface="Cambria Math"/>
                          </a:rPr>
                          <m:t>7</m:t>
                        </m:r>
                        <m:r>
                          <a:rPr lang="en-US" sz="2400" b="0" i="1">
                            <a:latin typeface="Cambria Math"/>
                          </a:rPr>
                          <m:t>𝑥</m:t>
                        </m:r>
                        <m:r>
                          <a:rPr lang="en-US" sz="2400" b="0" i="1">
                            <a:latin typeface="Cambria Math"/>
                          </a:rPr>
                          <m:t>−10</m:t>
                        </m:r>
                      </m:num>
                      <m:den>
                        <m:r>
                          <a:rPr lang="en-US" sz="2400" b="0" i="1">
                            <a:latin typeface="Cambria Math"/>
                          </a:rPr>
                          <m:t>7</m:t>
                        </m:r>
                        <m:sSup>
                          <m:s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b="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>
                            <a:latin typeface="Cambria Math"/>
                          </a:rPr>
                          <m:t>−10</m:t>
                        </m:r>
                        <m:r>
                          <a:rPr lang="en-US" sz="2400" b="0" i="1"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ru-RU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</a:rPr>
                          <m:t>7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𝑥</m:t>
                        </m:r>
                        <m:r>
                          <a:rPr lang="ru-RU" sz="2400" b="0" i="1" smtClean="0">
                            <a:latin typeface="Cambria Math"/>
                          </a:rPr>
                          <m:t>−10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ru-RU" sz="24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400" b="0" i="1" smtClean="0">
                                <a:latin typeface="Cambria Math"/>
                              </a:rPr>
                              <m:t>7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ru-RU" sz="2400" b="0" i="1" smtClean="0">
                                <a:latin typeface="Cambria Math"/>
                              </a:rPr>
                              <m:t>−10</m:t>
                            </m:r>
                          </m:e>
                        </m:d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endParaRPr lang="ru-RU" sz="2400" dirty="0" smtClean="0"/>
              </a:p>
              <a:p>
                <a:pPr marL="0" indent="0">
                  <a:buNone/>
                </a:pPr>
                <a:r>
                  <a:rPr lang="ru-RU" sz="2400" dirty="0" smtClean="0"/>
                  <a:t>График заданной функции представляет собой гиперболу с выколотой точкой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ru-RU" sz="2400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sz="24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400" b="0" i="1" smtClean="0">
                                <a:latin typeface="Cambria Math"/>
                              </a:rPr>
                              <m:t>10</m:t>
                            </m:r>
                          </m:num>
                          <m:den>
                            <m:r>
                              <a:rPr lang="ru-RU" sz="2400" b="0" i="1" smtClean="0">
                                <a:latin typeface="Cambria Math"/>
                              </a:rPr>
                              <m:t>7</m:t>
                            </m:r>
                          </m:den>
                        </m:f>
                        <m:r>
                          <a:rPr lang="ru-RU" sz="2400" b="0" i="1" smtClean="0">
                            <a:latin typeface="Cambria Math"/>
                          </a:rPr>
                          <m:t>; </m:t>
                        </m:r>
                        <m:f>
                          <m:f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400" i="1">
                                <a:latin typeface="Cambria Math"/>
                              </a:rPr>
                              <m:t>7</m:t>
                            </m:r>
                          </m:num>
                          <m:den>
                            <m:r>
                              <a:rPr lang="ru-RU" sz="2400" i="1">
                                <a:latin typeface="Cambria Math"/>
                              </a:rPr>
                              <m:t>10</m:t>
                            </m:r>
                          </m:den>
                        </m:f>
                      </m:e>
                    </m:d>
                  </m:oMath>
                </a14:m>
                <a:r>
                  <a:rPr lang="ru-RU" sz="2400" dirty="0" smtClean="0"/>
                  <a:t>.</a:t>
                </a:r>
              </a:p>
              <a:p>
                <a:pPr marL="0" indent="0">
                  <a:buNone/>
                </a:pPr>
                <a:endParaRPr lang="ru-RU" sz="2400" dirty="0" smtClean="0"/>
              </a:p>
              <a:p>
                <a:pPr marL="0" indent="0">
                  <a:buNone/>
                </a:pPr>
                <a:endParaRPr lang="ru-RU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4784"/>
                <a:ext cx="8229600" cy="5184576"/>
              </a:xfrm>
              <a:blipFill rotWithShape="1">
                <a:blip r:embed="rId3"/>
                <a:stretch>
                  <a:fillRect l="-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234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3. (продолжение)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548680"/>
                <a:ext cx="8229600" cy="5577483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ru-RU" sz="2400" dirty="0" smtClean="0"/>
                  <a:t>Прямая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𝑦</m:t>
                    </m:r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𝑘𝑥</m:t>
                    </m:r>
                  </m:oMath>
                </a14:m>
                <a:r>
                  <a:rPr lang="ru-RU" sz="2400" dirty="0" smtClean="0"/>
                  <a:t> будет иметь с</a:t>
                </a:r>
              </a:p>
              <a:p>
                <a:pPr marL="0" indent="0">
                  <a:buNone/>
                </a:pPr>
                <a:r>
                  <a:rPr lang="ru-RU" sz="2400" dirty="0"/>
                  <a:t>г</a:t>
                </a:r>
                <a:r>
                  <a:rPr lang="ru-RU" sz="2400" dirty="0" smtClean="0"/>
                  <a:t>рафиком одну общую точку,</a:t>
                </a:r>
              </a:p>
              <a:p>
                <a:pPr marL="0" indent="0">
                  <a:buNone/>
                </a:pPr>
                <a:r>
                  <a:rPr lang="ru-RU" sz="2400" dirty="0"/>
                  <a:t>е</a:t>
                </a:r>
                <a:r>
                  <a:rPr lang="ru-RU" sz="2400" dirty="0" smtClean="0"/>
                  <a:t>сли пройдет через </a:t>
                </a:r>
              </a:p>
              <a:p>
                <a:pPr marL="0" indent="0">
                  <a:buNone/>
                </a:pPr>
                <a:r>
                  <a:rPr lang="ru-RU" sz="2400" dirty="0" smtClean="0"/>
                  <a:t>выколотую точку.</a:t>
                </a:r>
              </a:p>
              <a:p>
                <a:pPr marL="0" indent="0">
                  <a:buNone/>
                </a:pPr>
                <a:r>
                  <a:rPr lang="ru-RU" sz="2400" dirty="0" smtClean="0"/>
                  <a:t>Подставим координаты</a:t>
                </a:r>
              </a:p>
              <a:p>
                <a:pPr marL="0" indent="0">
                  <a:buNone/>
                </a:pPr>
                <a:r>
                  <a:rPr lang="ru-RU" sz="2400" dirty="0"/>
                  <a:t>в</a:t>
                </a:r>
                <a:r>
                  <a:rPr lang="ru-RU" sz="2400" dirty="0" smtClean="0"/>
                  <a:t>ыколотой точки в уравнение</a:t>
                </a:r>
              </a:p>
              <a:p>
                <a:pPr marL="0" indent="0">
                  <a:buNone/>
                </a:pPr>
                <a:r>
                  <a:rPr lang="ru-RU" sz="2400" dirty="0"/>
                  <a:t>п</a:t>
                </a:r>
                <a:r>
                  <a:rPr lang="ru-RU" sz="2400" dirty="0" smtClean="0"/>
                  <a:t>рямой: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10</m:t>
                        </m:r>
                      </m:den>
                    </m:f>
                    <m:r>
                      <a:rPr lang="ru-RU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𝑘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∙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7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ru-RU" sz="2400" dirty="0" smtClean="0"/>
              </a:p>
              <a:p>
                <a:pPr marL="0" indent="0">
                  <a:buNone/>
                </a:pPr>
                <a:r>
                  <a:rPr lang="ru-RU" sz="2400" dirty="0" smtClean="0"/>
                  <a:t>Тогда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𝑘</m:t>
                    </m:r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10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: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10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7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49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100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 </m:t>
                    </m:r>
                  </m:oMath>
                </a14:m>
                <a:endParaRPr lang="en-US" sz="2400" b="0" dirty="0" smtClean="0"/>
              </a:p>
              <a:p>
                <a:pPr marL="0" indent="0">
                  <a:buNone/>
                </a:pPr>
                <a:r>
                  <a:rPr lang="ru-RU" sz="2400" dirty="0"/>
                  <a:t>и</a:t>
                </a:r>
                <a:r>
                  <a:rPr lang="ru-RU" sz="2400" dirty="0" smtClean="0"/>
                  <a:t> уравнение прямой </a:t>
                </a:r>
              </a:p>
              <a:p>
                <a:pPr marL="0" indent="0">
                  <a:buNone/>
                </a:pPr>
                <a:r>
                  <a:rPr lang="ru-RU" sz="2400" dirty="0"/>
                  <a:t>п</a:t>
                </a:r>
                <a:r>
                  <a:rPr lang="ru-RU" sz="2400" dirty="0" smtClean="0"/>
                  <a:t>римет вид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𝑦</m:t>
                    </m:r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49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100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𝑥</m:t>
                    </m:r>
                    <m:r>
                      <a:rPr lang="en-US" sz="2400" b="0" i="1" smtClean="0">
                        <a:latin typeface="Cambria Math"/>
                      </a:rPr>
                      <m:t>.</m:t>
                    </m:r>
                  </m:oMath>
                </a14:m>
                <a:endParaRPr lang="en-US" sz="2400" b="0" dirty="0" smtClean="0"/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 smtClean="0"/>
                  <a:t>                                                                 </a:t>
                </a:r>
                <a:r>
                  <a:rPr lang="ru-RU" sz="2400" dirty="0" smtClean="0"/>
                  <a:t>Ответ: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</a:rPr>
                          <m:t>49</m:t>
                        </m:r>
                      </m:num>
                      <m:den>
                        <m:r>
                          <a:rPr lang="ru-RU" sz="2400" b="0" i="1" smtClean="0">
                            <a:latin typeface="Cambria Math"/>
                          </a:rPr>
                          <m:t>100</m:t>
                        </m:r>
                      </m:den>
                    </m:f>
                    <m:r>
                      <a:rPr lang="ru-RU" sz="2400" b="0" i="0" smtClean="0">
                        <a:latin typeface="Cambria Math"/>
                      </a:rPr>
                      <m:t>.</m:t>
                    </m:r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548680"/>
                <a:ext cx="8229600" cy="5577483"/>
              </a:xfrm>
              <a:blipFill rotWithShape="1">
                <a:blip r:embed="rId2"/>
                <a:stretch>
                  <a:fillRect l="-889" t="-12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55" t="26921" r="32487" b="14159"/>
          <a:stretch/>
        </p:blipFill>
        <p:spPr bwMode="auto">
          <a:xfrm>
            <a:off x="4572000" y="647006"/>
            <a:ext cx="4056731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705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b="1" dirty="0" smtClean="0"/>
              <a:t>4</a:t>
            </a:r>
            <a:r>
              <a:rPr lang="ru-RU" sz="2800" b="1" dirty="0" smtClean="0"/>
              <a:t>. Биссектрисы углов А и В при боковой стороне АВ трапеции АВС</a:t>
            </a:r>
            <a:r>
              <a:rPr lang="en-US" sz="2800" b="1" dirty="0" smtClean="0"/>
              <a:t>D</a:t>
            </a:r>
            <a:r>
              <a:rPr lang="ru-RU" sz="2800" b="1" dirty="0" smtClean="0"/>
              <a:t> пересекаются в точке </a:t>
            </a:r>
            <a:r>
              <a:rPr lang="en-US" sz="2800" b="1" dirty="0" smtClean="0"/>
              <a:t>F</a:t>
            </a:r>
            <a:r>
              <a:rPr lang="ru-RU" sz="2800" b="1" dirty="0" smtClean="0"/>
              <a:t>. Найдите АВ, если </a:t>
            </a:r>
            <a:r>
              <a:rPr lang="en-US" sz="2800" b="1" dirty="0" smtClean="0"/>
              <a:t>AF = 9, BF = 12</a:t>
            </a:r>
            <a:endParaRPr lang="ru-RU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507288" cy="506916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                                  </a:t>
                </a:r>
                <a:r>
                  <a:rPr lang="ru-RU" dirty="0" smtClean="0"/>
                  <a:t>              </a:t>
                </a:r>
                <a:r>
                  <a:rPr lang="en-US" dirty="0" smtClean="0"/>
                  <a:t>  </a:t>
                </a:r>
                <a:r>
                  <a:rPr lang="ru-RU" sz="2400" b="1" dirty="0" smtClean="0"/>
                  <a:t>Решение:</a:t>
                </a:r>
                <a:r>
                  <a:rPr lang="en-US" b="1" dirty="0" smtClean="0"/>
                  <a:t>   </a:t>
                </a:r>
                <a:endParaRPr lang="ru-RU" b="1" dirty="0" smtClean="0"/>
              </a:p>
              <a:p>
                <a:pPr marL="0" indent="0">
                  <a:buNone/>
                </a:pPr>
                <a:r>
                  <a:rPr lang="ru-RU" b="1" dirty="0"/>
                  <a:t> </a:t>
                </a:r>
                <a:r>
                  <a:rPr lang="ru-RU" b="1" dirty="0" smtClean="0"/>
                  <a:t>                                 </a:t>
                </a:r>
                <a:r>
                  <a:rPr lang="en-US" b="1" dirty="0" smtClean="0"/>
                  <a:t>  </a:t>
                </a:r>
                <a:r>
                  <a:rPr lang="ru-RU" sz="2400" dirty="0" smtClean="0"/>
                  <a:t>Докажем, </a:t>
                </a:r>
                <a:r>
                  <a:rPr lang="en-US" sz="2400" dirty="0" smtClean="0"/>
                  <a:t> </a:t>
                </a:r>
                <a:r>
                  <a:rPr lang="ru-RU" sz="2400" dirty="0" smtClean="0"/>
                  <a:t>что </a:t>
                </a:r>
                <a14:m>
                  <m:oMath xmlns:m="http://schemas.openxmlformats.org/officeDocument/2006/math">
                    <m:r>
                      <a:rPr lang="ru-RU" sz="2400" i="1" smtClean="0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𝐴𝐹𝐵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=90°</m:t>
                    </m:r>
                  </m:oMath>
                </a14:m>
                <a:r>
                  <a:rPr lang="en-US" sz="2400" dirty="0" smtClean="0"/>
                  <a:t>. </a:t>
                </a:r>
              </a:p>
              <a:p>
                <a:pPr marL="0" indent="0">
                  <a:buNone/>
                </a:pPr>
                <a:r>
                  <a:rPr lang="en-US" sz="2400" dirty="0"/>
                  <a:t> </a:t>
                </a:r>
                <a:r>
                  <a:rPr lang="en-US" sz="2400" dirty="0" smtClean="0"/>
                  <a:t>                                                </a:t>
                </a:r>
                <a:r>
                  <a:rPr lang="ru-RU" sz="2400" dirty="0" smtClean="0"/>
                  <a:t>Пусть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/>
                      </a:rPr>
                      <m:t>∠</m:t>
                    </m:r>
                    <m:r>
                      <a:rPr lang="ru-RU" sz="2400" b="0" i="1" smtClean="0">
                        <a:latin typeface="Cambria Math"/>
                        <a:ea typeface="Cambria Math"/>
                      </a:rPr>
                      <m:t>В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𝐴𝐹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𝑥</m:t>
                    </m:r>
                  </m:oMath>
                </a14:m>
                <a:r>
                  <a:rPr lang="ru-RU" sz="2400" dirty="0" smtClean="0"/>
                  <a:t>, тогда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𝐷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2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𝑥</m:t>
                    </m:r>
                  </m:oMath>
                </a14:m>
                <a:r>
                  <a:rPr lang="en-US" sz="2400" b="1" dirty="0" smtClean="0"/>
                  <a:t>.</a:t>
                </a:r>
              </a:p>
              <a:p>
                <a:pPr marL="0" indent="0">
                  <a:buNone/>
                </a:pPr>
                <a:r>
                  <a:rPr lang="en-US" sz="2400" dirty="0"/>
                  <a:t> </a:t>
                </a:r>
                <a:r>
                  <a:rPr lang="en-US" sz="2400" dirty="0" smtClean="0"/>
                  <a:t>                                                  </a:t>
                </a:r>
                <a:r>
                  <a:rPr lang="ru-RU" sz="2400" dirty="0" smtClean="0"/>
                  <a:t>Значит,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𝐴𝐵</m:t>
                    </m:r>
                    <m:r>
                      <a:rPr lang="ru-RU" sz="2400" b="0" i="1" smtClean="0">
                        <a:latin typeface="Cambria Math"/>
                        <a:ea typeface="Cambria Math"/>
                      </a:rPr>
                      <m:t>С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ru-RU" sz="2400" b="0" i="1" smtClean="0">
                        <a:latin typeface="Cambria Math"/>
                        <a:ea typeface="Cambria Math"/>
                      </a:rPr>
                      <m:t>180°−</m:t>
                    </m:r>
                    <m:r>
                      <a:rPr lang="ru-RU" sz="2400" i="1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𝐵𝐴𝐷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ru-RU" sz="2400" b="0" i="1" smtClean="0">
                        <a:latin typeface="Cambria Math"/>
                        <a:ea typeface="Cambria Math"/>
                      </a:rPr>
                      <m:t>                                                         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             </m:t>
                    </m:r>
                    <m:r>
                      <a:rPr lang="ru-RU" sz="2400" b="0" i="1" smtClean="0">
                        <a:latin typeface="Cambria Math"/>
                        <a:ea typeface="Cambria Math"/>
                      </a:rPr>
                      <m:t> =180°−2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en-US" sz="2400" b="1" i="0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r>
                  <a:rPr lang="en-US" sz="2400" b="1" dirty="0" smtClean="0"/>
                  <a:t>  </a:t>
                </a:r>
              </a:p>
              <a:p>
                <a:pPr marL="0" indent="0">
                  <a:buNone/>
                </a:pPr>
                <a:r>
                  <a:rPr lang="en-US" sz="2400" b="1" dirty="0"/>
                  <a:t> </a:t>
                </a:r>
                <a:r>
                  <a:rPr lang="en-US" sz="2400" b="1" dirty="0" smtClean="0"/>
                  <a:t>                                  </a:t>
                </a:r>
                <a:r>
                  <a:rPr lang="ru-RU" sz="2400" dirty="0" smtClean="0"/>
                  <a:t>Тогда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𝐹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ru-RU" sz="2400" i="1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𝐴𝐵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𝐶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180°−2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=90°−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en-US" sz="2400" b="1" i="0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en-US" sz="2400" b="1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ru-RU" sz="2400" dirty="0" smtClean="0">
                    <a:ea typeface="Cambria Math"/>
                  </a:rPr>
                  <a:t>Следовательно,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𝐴𝐹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ru-RU" sz="2400" i="1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𝐹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+90°−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=90</m:t>
                    </m:r>
                    <m:r>
                      <a:rPr lang="en-US" sz="2400" i="1" smtClean="0">
                        <a:latin typeface="Cambria Math"/>
                        <a:ea typeface="Cambria Math"/>
                      </a:rPr>
                      <m:t>°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en-US" sz="2400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ru-RU" sz="2400" dirty="0" smtClean="0">
                    <a:ea typeface="Cambria Math"/>
                  </a:rPr>
                  <a:t>Значит,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𝐴𝐹𝐵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=180°−</m:t>
                    </m:r>
                    <m:d>
                      <m:dPr>
                        <m:ctrlPr>
                          <a:rPr lang="ru-RU" sz="24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  <a:ea typeface="Cambria Math"/>
                          </a:rPr>
                          <m:t>∠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𝐵𝐴𝐹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+∠</m:t>
                        </m:r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𝐴𝐵𝐹</m:t>
                        </m:r>
                      </m:e>
                    </m:d>
                    <m:r>
                      <a:rPr lang="ru-RU" sz="2400" b="0" i="1" smtClean="0">
                        <a:latin typeface="Cambria Math"/>
                        <a:ea typeface="Cambria Math"/>
                      </a:rPr>
                      <m:t>=180°−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90</m:t>
                    </m:r>
                    <m:r>
                      <a:rPr lang="en-US" sz="2400" i="1" smtClean="0">
                        <a:latin typeface="Cambria Math"/>
                        <a:ea typeface="Cambria Math"/>
                      </a:rPr>
                      <m:t>°</m:t>
                    </m:r>
                    <m:r>
                      <a:rPr lang="ru-RU" sz="2400" b="0" i="1" smtClean="0">
                        <a:latin typeface="Cambria Math"/>
                        <a:ea typeface="Cambria Math"/>
                      </a:rPr>
                      <m:t>=90°.</m:t>
                    </m:r>
                  </m:oMath>
                </a14:m>
                <a:endParaRPr lang="ru-RU" sz="2400" b="0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ru-RU" sz="2400" dirty="0" smtClean="0">
                    <a:ea typeface="Cambria Math"/>
                  </a:rPr>
                  <a:t>Тогда по теореме Пифагора </a:t>
                </a:r>
                <a:endParaRPr lang="en-US" sz="2400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ea typeface="Cambria Math"/>
                  </a:rPr>
                  <a:t> </a:t>
                </a:r>
                <a:r>
                  <a:rPr lang="en-US" sz="2400" dirty="0" smtClean="0">
                    <a:ea typeface="Cambria Math"/>
                  </a:rPr>
                  <a:t>                    </a:t>
                </a:r>
                <a:r>
                  <a:rPr lang="ru-RU" sz="2400" dirty="0" smtClean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𝐴𝐵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𝐴𝐹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𝐵𝐹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9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12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=15</m:t>
                    </m:r>
                    <m:r>
                      <a:rPr lang="en-US" sz="2400" b="0" i="0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en-US" sz="2400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en-US" sz="2400" dirty="0" smtClean="0"/>
                  <a:t>                                                      </a:t>
                </a:r>
                <a:r>
                  <a:rPr lang="ru-RU" sz="2400" dirty="0" smtClean="0"/>
                  <a:t>                  Ответ:  15</a:t>
                </a:r>
                <a:endParaRPr lang="ru-RU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507288" cy="5069160"/>
              </a:xfrm>
              <a:blipFill rotWithShape="1">
                <a:blip r:embed="rId2"/>
                <a:stretch>
                  <a:fillRect l="-1074" t="-12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Группа 28"/>
          <p:cNvGrpSpPr/>
          <p:nvPr/>
        </p:nvGrpSpPr>
        <p:grpSpPr>
          <a:xfrm>
            <a:off x="234634" y="1977605"/>
            <a:ext cx="3607389" cy="2053146"/>
            <a:chOff x="1475656" y="3148680"/>
            <a:chExt cx="6323161" cy="2455878"/>
          </a:xfrm>
        </p:grpSpPr>
        <p:sp>
          <p:nvSpPr>
            <p:cNvPr id="4" name="Трапеция 3"/>
            <p:cNvSpPr/>
            <p:nvPr/>
          </p:nvSpPr>
          <p:spPr>
            <a:xfrm>
              <a:off x="1619672" y="3419573"/>
              <a:ext cx="6179145" cy="1963069"/>
            </a:xfrm>
            <a:custGeom>
              <a:avLst/>
              <a:gdLst>
                <a:gd name="connsiteX0" fmla="*/ 0 w 3888432"/>
                <a:gd name="connsiteY0" fmla="*/ 1944216 h 1944216"/>
                <a:gd name="connsiteX1" fmla="*/ 1145921 w 3888432"/>
                <a:gd name="connsiteY1" fmla="*/ 0 h 1944216"/>
                <a:gd name="connsiteX2" fmla="*/ 2742511 w 3888432"/>
                <a:gd name="connsiteY2" fmla="*/ 0 h 1944216"/>
                <a:gd name="connsiteX3" fmla="*/ 3888432 w 3888432"/>
                <a:gd name="connsiteY3" fmla="*/ 1944216 h 1944216"/>
                <a:gd name="connsiteX4" fmla="*/ 0 w 3888432"/>
                <a:gd name="connsiteY4" fmla="*/ 1944216 h 1944216"/>
                <a:gd name="connsiteX0" fmla="*/ 0 w 6179145"/>
                <a:gd name="connsiteY0" fmla="*/ 1944216 h 1944216"/>
                <a:gd name="connsiteX1" fmla="*/ 1145921 w 6179145"/>
                <a:gd name="connsiteY1" fmla="*/ 0 h 1944216"/>
                <a:gd name="connsiteX2" fmla="*/ 2742511 w 6179145"/>
                <a:gd name="connsiteY2" fmla="*/ 0 h 1944216"/>
                <a:gd name="connsiteX3" fmla="*/ 6179145 w 6179145"/>
                <a:gd name="connsiteY3" fmla="*/ 1944216 h 1944216"/>
                <a:gd name="connsiteX4" fmla="*/ 0 w 6179145"/>
                <a:gd name="connsiteY4" fmla="*/ 1944216 h 1944216"/>
                <a:gd name="connsiteX0" fmla="*/ 0 w 6179145"/>
                <a:gd name="connsiteY0" fmla="*/ 1963069 h 1963069"/>
                <a:gd name="connsiteX1" fmla="*/ 448338 w 6179145"/>
                <a:gd name="connsiteY1" fmla="*/ 0 h 1963069"/>
                <a:gd name="connsiteX2" fmla="*/ 2742511 w 6179145"/>
                <a:gd name="connsiteY2" fmla="*/ 18853 h 1963069"/>
                <a:gd name="connsiteX3" fmla="*/ 6179145 w 6179145"/>
                <a:gd name="connsiteY3" fmla="*/ 1963069 h 1963069"/>
                <a:gd name="connsiteX4" fmla="*/ 0 w 6179145"/>
                <a:gd name="connsiteY4" fmla="*/ 1963069 h 1963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79145" h="1963069">
                  <a:moveTo>
                    <a:pt x="0" y="1963069"/>
                  </a:moveTo>
                  <a:lnTo>
                    <a:pt x="448338" y="0"/>
                  </a:lnTo>
                  <a:lnTo>
                    <a:pt x="2742511" y="18853"/>
                  </a:lnTo>
                  <a:lnTo>
                    <a:pt x="6179145" y="1963069"/>
                  </a:lnTo>
                  <a:lnTo>
                    <a:pt x="0" y="1963069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" name="Прямая соединительная линия 5"/>
            <p:cNvCxnSpPr>
              <a:stCxn id="4" idx="1"/>
              <a:endCxn id="34" idx="2"/>
            </p:cNvCxnSpPr>
            <p:nvPr/>
          </p:nvCxnSpPr>
          <p:spPr>
            <a:xfrm>
              <a:off x="2068011" y="3419573"/>
              <a:ext cx="1854192" cy="1054868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>
              <a:stCxn id="4" idx="0"/>
              <a:endCxn id="34" idx="0"/>
            </p:cNvCxnSpPr>
            <p:nvPr/>
          </p:nvCxnSpPr>
          <p:spPr>
            <a:xfrm flipV="1">
              <a:off x="1619673" y="4063398"/>
              <a:ext cx="2319878" cy="1319244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V="1">
              <a:off x="3059832" y="4161219"/>
              <a:ext cx="279746" cy="184666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3059832" y="4345884"/>
              <a:ext cx="139872" cy="130728"/>
            </a:xfrm>
            <a:prstGeom prst="line">
              <a:avLst/>
            </a:pr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Дуга 21"/>
            <p:cNvSpPr/>
            <p:nvPr/>
          </p:nvSpPr>
          <p:spPr>
            <a:xfrm>
              <a:off x="1835696" y="5172510"/>
              <a:ext cx="288032" cy="432048"/>
            </a:xfrm>
            <a:prstGeom prst="arc">
              <a:avLst/>
            </a:prstGeom>
            <a:ln/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Дуга 22"/>
            <p:cNvSpPr/>
            <p:nvPr/>
          </p:nvSpPr>
          <p:spPr>
            <a:xfrm>
              <a:off x="1475656" y="5022603"/>
              <a:ext cx="432048" cy="360040"/>
            </a:xfrm>
            <a:prstGeom prst="arc">
              <a:avLst/>
            </a:prstGeom>
            <a:ln/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Дуга 23"/>
            <p:cNvSpPr/>
            <p:nvPr/>
          </p:nvSpPr>
          <p:spPr>
            <a:xfrm rot="7777260">
              <a:off x="1990864" y="3317587"/>
              <a:ext cx="451381" cy="467651"/>
            </a:xfrm>
            <a:prstGeom prst="arc">
              <a:avLst>
                <a:gd name="adj1" fmla="val 15419923"/>
                <a:gd name="adj2" fmla="val 21529716"/>
              </a:avLst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Дуга 24"/>
            <p:cNvSpPr/>
            <p:nvPr/>
          </p:nvSpPr>
          <p:spPr>
            <a:xfrm rot="7777260">
              <a:off x="2017401" y="3334646"/>
              <a:ext cx="533116" cy="540213"/>
            </a:xfrm>
            <a:prstGeom prst="arc">
              <a:avLst>
                <a:gd name="adj1" fmla="val 15596836"/>
                <a:gd name="adj2" fmla="val 634249"/>
              </a:avLst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8" name="Группа 27"/>
            <p:cNvGrpSpPr/>
            <p:nvPr/>
          </p:nvGrpSpPr>
          <p:grpSpPr>
            <a:xfrm rot="18555716">
              <a:off x="2211753" y="3039236"/>
              <a:ext cx="570533" cy="789422"/>
              <a:chOff x="2707303" y="2221871"/>
              <a:chExt cx="570533" cy="789422"/>
            </a:xfrm>
          </p:grpSpPr>
          <p:sp>
            <p:nvSpPr>
              <p:cNvPr id="26" name="Дуга 25"/>
              <p:cNvSpPr/>
              <p:nvPr/>
            </p:nvSpPr>
            <p:spPr>
              <a:xfrm rot="7424725">
                <a:off x="2725839" y="2343032"/>
                <a:ext cx="451381" cy="467652"/>
              </a:xfrm>
              <a:prstGeom prst="arc">
                <a:avLst>
                  <a:gd name="adj1" fmla="val 17047746"/>
                  <a:gd name="adj2" fmla="val 886643"/>
                </a:avLst>
              </a:prstGeom>
              <a:ln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Дуга 26"/>
              <p:cNvSpPr/>
              <p:nvPr/>
            </p:nvSpPr>
            <p:spPr>
              <a:xfrm rot="9435722">
                <a:off x="2707303" y="2221871"/>
                <a:ext cx="570533" cy="789422"/>
              </a:xfrm>
              <a:prstGeom prst="arc">
                <a:avLst>
                  <a:gd name="adj1" fmla="val 15325706"/>
                  <a:gd name="adj2" fmla="val 20113136"/>
                </a:avLst>
              </a:prstGeom>
              <a:ln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30" name="TextBox 29"/>
          <p:cNvSpPr txBox="1"/>
          <p:nvPr/>
        </p:nvSpPr>
        <p:spPr>
          <a:xfrm>
            <a:off x="251520" y="385640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ru-RU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391161" y="1853069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ru-RU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2045531" y="186905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</a:t>
            </a:r>
            <a:endParaRPr lang="ru-RU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3842023" y="3670513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</a:t>
            </a:r>
            <a:endParaRPr lang="ru-RU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1495064" y="2742321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4069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2577</Words>
  <Application>Microsoft Office PowerPoint</Application>
  <PresentationFormat>Экран (4:3)</PresentationFormat>
  <Paragraphs>240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Семинар-практикум по решению задач ОГЭ   ЗАДАНИЯ повышенного и высокого  уровней сложности из КИМ ОГЭ по математике </vt:lpstr>
      <vt:lpstr>Вариант 8</vt:lpstr>
      <vt:lpstr>Презентация PowerPoint</vt:lpstr>
      <vt:lpstr>1. Решите уравнение  x^2-6x+√(6-x)=√(6-x)+7</vt:lpstr>
      <vt:lpstr>2. Из пунктов А и В одновременно выехали два автомобиля. 1-й проехал с постоянной скоростью весь путь. 2-й проехал первую половину пути со скоростью, меньшей скорости 1-го автомобиля на 6 км/ч, а вторую половину – со скоростью 56 км/ч, после чего он прибыл в В одновременно с первым автомобилем. Найдите скорость 1-го автомобиля, если она больше 45 км/ч. </vt:lpstr>
      <vt:lpstr>2. (продолжение)</vt:lpstr>
      <vt:lpstr>3. Постройте график функции y=(7x-10)/(7x^2-10x).  При каких значениях k прямая y=kx  имеет с графиком ровно одну общую точку</vt:lpstr>
      <vt:lpstr>3. (продолжение)</vt:lpstr>
      <vt:lpstr>4. Биссектрисы углов А и В при боковой стороне АВ трапеции АВСD пересекаются в точке F. Найдите АВ, если AF = 9, BF = 12</vt:lpstr>
      <vt:lpstr>5. Через точку О пересечения диагоналей параллелограмма ABCD проведена прямая, пересекающая стороны AB и CD в точках Р и М соответственно. Докажите, что BP=DM</vt:lpstr>
      <vt:lpstr>6. В треугольнике АВС биссектриса ВЕ и медиана AD перпендикулярны и имеют одинаковую длину, равную 28. Найдите стороны треугольника ABC.</vt:lpstr>
      <vt:lpstr>6. (продолжение)</vt:lpstr>
      <vt:lpstr>6. В треугольнике АВС биссектриса ВЕ и медиана AD перпендикулярны и имеют одинаковую длину, равную 28. Найдите стороны треугольника ABC.</vt:lpstr>
      <vt:lpstr>6. (продолжение)</vt:lpstr>
      <vt:lpstr>6. (продолжение)</vt:lpstr>
      <vt:lpstr>6. В треугольнике АВС биссектриса ВЕ и медиана AD перпендикулярны и имеют одинаковую длину, равную 28. Найдите стороны треугольника ABC.</vt:lpstr>
      <vt:lpstr>6. (продолжение)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Вариант 8</dc:title>
  <dc:creator>User</dc:creator>
  <cp:lastModifiedBy>User</cp:lastModifiedBy>
  <cp:revision>66</cp:revision>
  <dcterms:created xsi:type="dcterms:W3CDTF">2022-03-09T17:11:56Z</dcterms:created>
  <dcterms:modified xsi:type="dcterms:W3CDTF">2022-03-29T16:05:56Z</dcterms:modified>
</cp:coreProperties>
</file>