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72" r:id="rId5"/>
    <p:sldId id="258" r:id="rId6"/>
    <p:sldId id="259" r:id="rId7"/>
    <p:sldId id="271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99" d="100"/>
          <a:sy n="99" d="100"/>
        </p:scale>
        <p:origin x="102" y="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55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6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61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62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07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13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114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  <p:sp>
        <p:nvSpPr>
          <p:cNvPr id="4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1800" b="0" strike="noStrike" spc="-1">
              <a:solidFill>
                <a:srgbClr val="404040"/>
              </a:solidFill>
              <a:latin typeface="Trebuchet M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1"/>
          <p:cNvGrpSpPr/>
          <p:nvPr/>
        </p:nvGrpSpPr>
        <p:grpSpPr>
          <a:xfrm>
            <a:off x="0" y="-8640"/>
            <a:ext cx="12191760" cy="6866640"/>
            <a:chOff x="0" y="-8640"/>
            <a:chExt cx="12191760" cy="6866640"/>
          </a:xfrm>
        </p:grpSpPr>
        <p:sp>
          <p:nvSpPr>
            <p:cNvPr id="28" name="Line 2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2" name="Line 3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3" name="CustomShape 4"/>
            <p:cNvSpPr/>
            <p:nvPr/>
          </p:nvSpPr>
          <p:spPr>
            <a:xfrm>
              <a:off x="9181440" y="-8640"/>
              <a:ext cx="3007080" cy="686628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4" name="CustomShape 5"/>
            <p:cNvSpPr/>
            <p:nvPr/>
          </p:nvSpPr>
          <p:spPr>
            <a:xfrm>
              <a:off x="9603360" y="-8640"/>
              <a:ext cx="2588040" cy="686628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5" name="CustomShape 6"/>
            <p:cNvSpPr/>
            <p:nvPr/>
          </p:nvSpPr>
          <p:spPr>
            <a:xfrm>
              <a:off x="8932320" y="3048120"/>
              <a:ext cx="3259440" cy="380952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" name="CustomShape 7"/>
            <p:cNvSpPr/>
            <p:nvPr/>
          </p:nvSpPr>
          <p:spPr>
            <a:xfrm>
              <a:off x="9334440" y="-8640"/>
              <a:ext cx="2854080" cy="686628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7" name="CustomShape 8"/>
            <p:cNvSpPr/>
            <p:nvPr/>
          </p:nvSpPr>
          <p:spPr>
            <a:xfrm>
              <a:off x="10898640" y="-8640"/>
              <a:ext cx="1289880" cy="686628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8" name="CustomShape 9"/>
            <p:cNvSpPr/>
            <p:nvPr/>
          </p:nvSpPr>
          <p:spPr>
            <a:xfrm>
              <a:off x="10938960" y="-8640"/>
              <a:ext cx="1249560" cy="686628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9" name="CustomShape 10"/>
            <p:cNvSpPr/>
            <p:nvPr/>
          </p:nvSpPr>
          <p:spPr>
            <a:xfrm>
              <a:off x="10371600" y="3589920"/>
              <a:ext cx="1816920" cy="326772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0" name="CustomShape 11"/>
            <p:cNvSpPr/>
            <p:nvPr/>
          </p:nvSpPr>
          <p:spPr>
            <a:xfrm>
              <a:off x="0" y="4013280"/>
              <a:ext cx="448200" cy="284436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grpSp>
        <p:nvGrpSpPr>
          <p:cNvPr id="11" name="Group 12"/>
          <p:cNvGrpSpPr/>
          <p:nvPr/>
        </p:nvGrpSpPr>
        <p:grpSpPr>
          <a:xfrm>
            <a:off x="360" y="-8640"/>
            <a:ext cx="12191400" cy="6866640"/>
            <a:chOff x="360" y="-8640"/>
            <a:chExt cx="12191400" cy="6866640"/>
          </a:xfrm>
        </p:grpSpPr>
        <p:sp>
          <p:nvSpPr>
            <p:cNvPr id="12" name="Line 13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3" name="Line 14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14" name="CustomShape 15"/>
            <p:cNvSpPr/>
            <p:nvPr/>
          </p:nvSpPr>
          <p:spPr>
            <a:xfrm>
              <a:off x="9181440" y="-8640"/>
              <a:ext cx="3007080" cy="686628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5" name="CustomShape 16"/>
            <p:cNvSpPr/>
            <p:nvPr/>
          </p:nvSpPr>
          <p:spPr>
            <a:xfrm>
              <a:off x="9603360" y="-8640"/>
              <a:ext cx="2588040" cy="686628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6" name="CustomShape 17"/>
            <p:cNvSpPr/>
            <p:nvPr/>
          </p:nvSpPr>
          <p:spPr>
            <a:xfrm>
              <a:off x="8932320" y="3048120"/>
              <a:ext cx="3259440" cy="380952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7" name="CustomShape 18"/>
            <p:cNvSpPr/>
            <p:nvPr/>
          </p:nvSpPr>
          <p:spPr>
            <a:xfrm>
              <a:off x="9334440" y="-8640"/>
              <a:ext cx="2854080" cy="686628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8" name="CustomShape 19"/>
            <p:cNvSpPr/>
            <p:nvPr/>
          </p:nvSpPr>
          <p:spPr>
            <a:xfrm>
              <a:off x="10898640" y="-8640"/>
              <a:ext cx="1289880" cy="686628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19" name="CustomShape 20"/>
            <p:cNvSpPr/>
            <p:nvPr/>
          </p:nvSpPr>
          <p:spPr>
            <a:xfrm>
              <a:off x="10938960" y="-8640"/>
              <a:ext cx="1249560" cy="686628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0" name="CustomShape 21"/>
            <p:cNvSpPr/>
            <p:nvPr/>
          </p:nvSpPr>
          <p:spPr>
            <a:xfrm>
              <a:off x="10371600" y="3589920"/>
              <a:ext cx="1816920" cy="326772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21" name="CustomShape 22"/>
            <p:cNvSpPr/>
            <p:nvPr/>
          </p:nvSpPr>
          <p:spPr>
            <a:xfrm rot="10800000">
              <a:off x="360" y="360"/>
              <a:ext cx="842400" cy="566568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22" name="PlaceHolder 23"/>
          <p:cNvSpPr>
            <a:spLocks noGrp="1"/>
          </p:cNvSpPr>
          <p:nvPr>
            <p:ph type="title"/>
          </p:nvPr>
        </p:nvSpPr>
        <p:spPr>
          <a:xfrm>
            <a:off x="1506960" y="2404440"/>
            <a:ext cx="7766640" cy="164592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5400" b="0" strike="noStrike" spc="-1">
                <a:solidFill>
                  <a:srgbClr val="90C226"/>
                </a:solidFill>
                <a:latin typeface="Trebuchet MS"/>
              </a:rPr>
              <a:t>Образец заголовка</a:t>
            </a:r>
            <a:endParaRPr lang="en-US" sz="54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23" name="PlaceHolder 24"/>
          <p:cNvSpPr>
            <a:spLocks noGrp="1"/>
          </p:cNvSpPr>
          <p:nvPr>
            <p:ph type="dt"/>
          </p:nvPr>
        </p:nvSpPr>
        <p:spPr>
          <a:xfrm>
            <a:off x="7205040" y="6041520"/>
            <a:ext cx="9115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EB701A03-8495-49D9-8A67-4F477F2834C4}" type="datetime">
              <a:rPr lang="en-US" sz="900" b="0" strike="noStrike" spc="-1">
                <a:solidFill>
                  <a:srgbClr val="8B8B8B"/>
                </a:solidFill>
                <a:latin typeface="Trebuchet MS"/>
              </a:rPr>
              <a:t>2/20/2024</a:t>
            </a:fld>
            <a:endParaRPr lang="ru-RU" sz="900" b="0" strike="noStrike" spc="-1">
              <a:latin typeface="Times New Roman"/>
            </a:endParaRPr>
          </a:p>
        </p:txBody>
      </p:sp>
      <p:sp>
        <p:nvSpPr>
          <p:cNvPr id="24" name="PlaceHolder 25"/>
          <p:cNvSpPr>
            <a:spLocks noGrp="1"/>
          </p:cNvSpPr>
          <p:nvPr>
            <p:ph type="ftr"/>
          </p:nvPr>
        </p:nvSpPr>
        <p:spPr>
          <a:xfrm>
            <a:off x="677160" y="6041520"/>
            <a:ext cx="62971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25" name="PlaceHolder 26"/>
          <p:cNvSpPr>
            <a:spLocks noGrp="1"/>
          </p:cNvSpPr>
          <p:nvPr>
            <p:ph type="sldNum"/>
          </p:nvPr>
        </p:nvSpPr>
        <p:spPr>
          <a:xfrm>
            <a:off x="8590680" y="6041520"/>
            <a:ext cx="6829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E06A9F0F-8566-40FF-925E-4165131837BE}" type="slidenum">
              <a:rPr lang="en-US" sz="900" b="0" strike="noStrike" spc="-1">
                <a:solidFill>
                  <a:srgbClr val="90C226"/>
                </a:solidFill>
                <a:latin typeface="Trebuchet MS"/>
              </a:rPr>
              <a:t>‹#›</a:t>
            </a:fld>
            <a:endParaRPr lang="ru-RU" sz="900" b="0" strike="noStrike" spc="-1">
              <a:latin typeface="Times New Roman"/>
            </a:endParaRPr>
          </a:p>
        </p:txBody>
      </p:sp>
      <p:sp>
        <p:nvSpPr>
          <p:cNvPr id="26" name="PlaceHolder 27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404040"/>
                </a:solidFill>
                <a:latin typeface="Trebuchet MS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400" b="0" strike="noStrike" spc="-1">
                <a:solidFill>
                  <a:srgbClr val="404040"/>
                </a:solidFill>
                <a:latin typeface="Trebuchet MS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200" b="0" strike="noStrike" spc="-1">
                <a:solidFill>
                  <a:srgbClr val="404040"/>
                </a:solidFill>
                <a:latin typeface="Trebuchet MS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200" b="0" strike="noStrike" spc="-1">
                <a:solidFill>
                  <a:srgbClr val="404040"/>
                </a:solidFill>
                <a:latin typeface="Trebuchet MS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Trebuchet MS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Trebuchet MS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Trebuchet MS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1"/>
          <p:cNvGrpSpPr/>
          <p:nvPr/>
        </p:nvGrpSpPr>
        <p:grpSpPr>
          <a:xfrm>
            <a:off x="0" y="-8640"/>
            <a:ext cx="12191760" cy="6866640"/>
            <a:chOff x="0" y="-8640"/>
            <a:chExt cx="12191760" cy="6866640"/>
          </a:xfrm>
        </p:grpSpPr>
        <p:sp>
          <p:nvSpPr>
            <p:cNvPr id="64" name="Line 2"/>
            <p:cNvSpPr/>
            <p:nvPr/>
          </p:nvSpPr>
          <p:spPr>
            <a:xfrm>
              <a:off x="9370800" y="0"/>
              <a:ext cx="1219320" cy="6858000"/>
            </a:xfrm>
            <a:prstGeom prst="line">
              <a:avLst/>
            </a:prstGeom>
            <a:ln w="936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65" name="Line 3"/>
            <p:cNvSpPr/>
            <p:nvPr/>
          </p:nvSpPr>
          <p:spPr>
            <a:xfrm flipH="1">
              <a:off x="7425000" y="3681360"/>
              <a:ext cx="4763520" cy="3176640"/>
            </a:xfrm>
            <a:prstGeom prst="line">
              <a:avLst/>
            </a:prstGeom>
            <a:ln w="9360" cap="rnd">
              <a:solidFill>
                <a:schemeClr val="bg1">
                  <a:lumMod val="85000"/>
                </a:schemeClr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/>
          </p:style>
        </p:sp>
        <p:sp>
          <p:nvSpPr>
            <p:cNvPr id="66" name="CustomShape 4"/>
            <p:cNvSpPr/>
            <p:nvPr/>
          </p:nvSpPr>
          <p:spPr>
            <a:xfrm>
              <a:off x="9181440" y="-8640"/>
              <a:ext cx="3007080" cy="6866280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7" name="CustomShape 5"/>
            <p:cNvSpPr/>
            <p:nvPr/>
          </p:nvSpPr>
          <p:spPr>
            <a:xfrm>
              <a:off x="9603360" y="-8640"/>
              <a:ext cx="2588040" cy="6866280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8" name="CustomShape 6"/>
            <p:cNvSpPr/>
            <p:nvPr/>
          </p:nvSpPr>
          <p:spPr>
            <a:xfrm>
              <a:off x="8932320" y="3048120"/>
              <a:ext cx="3259440" cy="380952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69" name="CustomShape 7"/>
            <p:cNvSpPr/>
            <p:nvPr/>
          </p:nvSpPr>
          <p:spPr>
            <a:xfrm>
              <a:off x="9334440" y="-8640"/>
              <a:ext cx="2854080" cy="6866280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70" name="CustomShape 8"/>
            <p:cNvSpPr/>
            <p:nvPr/>
          </p:nvSpPr>
          <p:spPr>
            <a:xfrm>
              <a:off x="10898640" y="-8640"/>
              <a:ext cx="1289880" cy="6866280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71" name="CustomShape 9"/>
            <p:cNvSpPr/>
            <p:nvPr/>
          </p:nvSpPr>
          <p:spPr>
            <a:xfrm>
              <a:off x="10938960" y="-8640"/>
              <a:ext cx="1249560" cy="6866280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72" name="CustomShape 10"/>
            <p:cNvSpPr/>
            <p:nvPr/>
          </p:nvSpPr>
          <p:spPr>
            <a:xfrm>
              <a:off x="10371600" y="3589920"/>
              <a:ext cx="1816920" cy="326772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  <p:sp>
          <p:nvSpPr>
            <p:cNvPr id="73" name="CustomShape 11"/>
            <p:cNvSpPr/>
            <p:nvPr/>
          </p:nvSpPr>
          <p:spPr>
            <a:xfrm>
              <a:off x="0" y="4013280"/>
              <a:ext cx="448200" cy="284436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>
              <a:outerShdw blurRad="38100" dist="2556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</p:sp>
      </p:grpSp>
      <p:sp>
        <p:nvSpPr>
          <p:cNvPr id="74" name="PlaceHolder 12"/>
          <p:cNvSpPr>
            <a:spLocks noGrp="1"/>
          </p:cNvSpPr>
          <p:nvPr>
            <p:ph type="dt"/>
          </p:nvPr>
        </p:nvSpPr>
        <p:spPr>
          <a:xfrm>
            <a:off x="7205040" y="6041520"/>
            <a:ext cx="9115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D01EC831-56CE-464E-9619-5920C7B2FEE8}" type="datetime">
              <a:rPr lang="en-US" sz="900" b="0" strike="noStrike" spc="-1">
                <a:solidFill>
                  <a:srgbClr val="8B8B8B"/>
                </a:solidFill>
                <a:latin typeface="Trebuchet MS"/>
              </a:rPr>
              <a:t>2/20/2024</a:t>
            </a:fld>
            <a:endParaRPr lang="ru-RU" sz="900" b="0" strike="noStrike" spc="-1">
              <a:latin typeface="Times New Roman"/>
            </a:endParaRPr>
          </a:p>
        </p:txBody>
      </p:sp>
      <p:sp>
        <p:nvSpPr>
          <p:cNvPr id="75" name="PlaceHolder 13"/>
          <p:cNvSpPr>
            <a:spLocks noGrp="1"/>
          </p:cNvSpPr>
          <p:nvPr>
            <p:ph type="ftr"/>
          </p:nvPr>
        </p:nvSpPr>
        <p:spPr>
          <a:xfrm>
            <a:off x="677160" y="6041520"/>
            <a:ext cx="62971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76" name="PlaceHolder 14"/>
          <p:cNvSpPr>
            <a:spLocks noGrp="1"/>
          </p:cNvSpPr>
          <p:nvPr>
            <p:ph type="sldNum"/>
          </p:nvPr>
        </p:nvSpPr>
        <p:spPr>
          <a:xfrm>
            <a:off x="8590680" y="6041520"/>
            <a:ext cx="6829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23C8CB55-1FB3-444F-9E91-96F276983D11}" type="slidenum">
              <a:rPr lang="en-US" sz="900" b="0" strike="noStrike" spc="-1">
                <a:solidFill>
                  <a:srgbClr val="90C226"/>
                </a:solidFill>
                <a:latin typeface="Trebuchet MS"/>
              </a:rPr>
              <a:t>‹#›</a:t>
            </a:fld>
            <a:endParaRPr lang="ru-RU" sz="900" b="0" strike="noStrike" spc="-1">
              <a:latin typeface="Times New Roman"/>
            </a:endParaRPr>
          </a:p>
        </p:txBody>
      </p:sp>
      <p:sp>
        <p:nvSpPr>
          <p:cNvPr id="77" name="PlaceHolder 15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Trebuchet MS"/>
              </a:rPr>
              <a:t>Для правки текста заглавия щёлкните мышью</a:t>
            </a:r>
          </a:p>
        </p:txBody>
      </p:sp>
      <p:sp>
        <p:nvSpPr>
          <p:cNvPr id="78" name="PlaceHolder 16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404040"/>
                </a:solidFill>
                <a:latin typeface="Trebuchet MS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400" b="0" strike="noStrike" spc="-1">
                <a:solidFill>
                  <a:srgbClr val="404040"/>
                </a:solidFill>
                <a:latin typeface="Trebuchet MS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200" b="0" strike="noStrike" spc="-1">
                <a:solidFill>
                  <a:srgbClr val="404040"/>
                </a:solidFill>
                <a:latin typeface="Trebuchet MS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200" b="0" strike="noStrike" spc="-1">
                <a:solidFill>
                  <a:srgbClr val="404040"/>
                </a:solidFill>
                <a:latin typeface="Trebuchet MS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Trebuchet MS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Trebuchet MS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Trebuchet MS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Picture 3" descr="Пастельно-цветов в макете поверхности градиента"/>
          <p:cNvPicPr/>
          <p:nvPr/>
        </p:nvPicPr>
        <p:blipFill>
          <a:blip r:embed="rId2">
            <a:alphaModFix amt="50000"/>
          </a:blip>
          <a:srcRect t="5823" r="-2" b="9885"/>
          <a:stretch/>
        </p:blipFill>
        <p:spPr>
          <a:xfrm>
            <a:off x="0" y="0"/>
            <a:ext cx="12188520" cy="6857640"/>
          </a:xfrm>
          <a:prstGeom prst="rect">
            <a:avLst/>
          </a:prstGeom>
          <a:ln>
            <a:noFill/>
          </a:ln>
        </p:spPr>
      </p:pic>
      <p:sp>
        <p:nvSpPr>
          <p:cNvPr id="116" name="TextShape 1"/>
          <p:cNvSpPr txBox="1"/>
          <p:nvPr/>
        </p:nvSpPr>
        <p:spPr>
          <a:xfrm>
            <a:off x="1527120" y="1124640"/>
            <a:ext cx="9143640" cy="306288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95500"/>
          </a:bodyPr>
          <a:lstStyle/>
          <a:p>
            <a:pPr algn="ctr">
              <a:lnSpc>
                <a:spcPct val="100000"/>
              </a:lnSpc>
            </a:pPr>
            <a:r>
              <a:rPr lang="ru-RU" sz="5400" b="0" strike="noStrike" spc="-1">
                <a:solidFill>
                  <a:srgbClr val="FFFFFF"/>
                </a:solidFill>
                <a:latin typeface="Trebuchet MS"/>
              </a:rPr>
              <a:t>Куклева Арина Антоновна 5а</a:t>
            </a:r>
            <a:r>
              <a:t/>
            </a:r>
            <a:br/>
            <a:r>
              <a:rPr lang="ru-RU" sz="5400" b="0" strike="noStrike" spc="-1">
                <a:solidFill>
                  <a:srgbClr val="FFFFFF"/>
                </a:solidFill>
                <a:latin typeface="Trebuchet MS"/>
              </a:rPr>
              <a:t>«Экологический уголок </a:t>
            </a:r>
            <a:r>
              <a:t/>
            </a:r>
            <a:br/>
            <a:r>
              <a:rPr lang="ru-RU" sz="5400" b="0" strike="noStrike" spc="-1">
                <a:solidFill>
                  <a:srgbClr val="FFFFFF"/>
                </a:solidFill>
                <a:latin typeface="Trebuchet MS"/>
              </a:rPr>
              <a:t>в жизни гимназии №9»</a:t>
            </a:r>
            <a:endParaRPr lang="en-US" sz="5400" b="0" strike="noStrike" spc="-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117" name="TextShape 2"/>
          <p:cNvSpPr txBox="1"/>
          <p:nvPr/>
        </p:nvSpPr>
        <p:spPr>
          <a:xfrm>
            <a:off x="2139768" y="4535352"/>
            <a:ext cx="9143640" cy="12272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algn="r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ru-RU" sz="3600" b="0" strike="noStrike" spc="-1" dirty="0">
                <a:solidFill>
                  <a:srgbClr val="D5EDA2"/>
                </a:solidFill>
                <a:latin typeface="Trebuchet MS"/>
              </a:rPr>
              <a:t>Руководитель: Тимохина Инна Александро</a:t>
            </a:r>
            <a:r>
              <a:rPr lang="ru-RU" sz="4000" b="0" strike="noStrike" spc="-1" dirty="0">
                <a:solidFill>
                  <a:srgbClr val="D5EDA2"/>
                </a:solidFill>
                <a:latin typeface="Trebuchet MS"/>
              </a:rPr>
              <a:t>вна</a:t>
            </a:r>
            <a:endParaRPr lang="ru-RU" sz="40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Рисунок 1"/>
          <p:cNvPicPr/>
          <p:nvPr/>
        </p:nvPicPr>
        <p:blipFill>
          <a:blip r:embed="rId2"/>
          <a:stretch/>
        </p:blipFill>
        <p:spPr>
          <a:xfrm>
            <a:off x="505800" y="1224360"/>
            <a:ext cx="9095040" cy="5326560"/>
          </a:xfrm>
          <a:prstGeom prst="rect">
            <a:avLst/>
          </a:prstGeom>
          <a:ln>
            <a:noFill/>
          </a:ln>
        </p:spPr>
      </p:pic>
      <p:sp>
        <p:nvSpPr>
          <p:cNvPr id="128" name="CustomShape 1"/>
          <p:cNvSpPr/>
          <p:nvPr/>
        </p:nvSpPr>
        <p:spPr>
          <a:xfrm>
            <a:off x="1260720" y="306360"/>
            <a:ext cx="4183560" cy="516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000000"/>
                </a:solidFill>
                <a:latin typeface="Trebuchet MS"/>
              </a:rPr>
              <a:t>Теплица будущего</a:t>
            </a: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1080720" y="1385280"/>
            <a:ext cx="10683000" cy="4479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7200" b="0" strike="noStrike" spc="-1">
                <a:solidFill>
                  <a:srgbClr val="000000"/>
                </a:solidFill>
                <a:latin typeface="Times New Roman"/>
              </a:rPr>
              <a:t>Школьная теплица –</a:t>
            </a:r>
            <a:endParaRPr lang="ru-RU" sz="7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7200" b="0" strike="noStrike" spc="-1">
                <a:solidFill>
                  <a:srgbClr val="000000"/>
                </a:solidFill>
                <a:latin typeface="Times New Roman"/>
              </a:rPr>
              <a:t>как лаборатория, экологический и тихий уголок.</a:t>
            </a:r>
            <a:endParaRPr lang="ru-RU" sz="7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CustomShape 1"/>
          <p:cNvSpPr/>
          <p:nvPr/>
        </p:nvSpPr>
        <p:spPr>
          <a:xfrm>
            <a:off x="903960" y="1166760"/>
            <a:ext cx="8960040" cy="4966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3600" b="1" strike="noStrike" spc="-1">
                <a:solidFill>
                  <a:srgbClr val="000000"/>
                </a:solidFill>
                <a:latin typeface="Times New Roman"/>
              </a:rPr>
              <a:t>Растения:</a:t>
            </a:r>
            <a:endParaRPr lang="ru-RU" sz="3600" b="0" strike="noStrike" spc="-1">
              <a:latin typeface="Arial"/>
            </a:endParaRPr>
          </a:p>
          <a:p>
            <a:pPr marL="457200" indent="-45684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благоприятно влияют на психоэмоциональное состояние человека; </a:t>
            </a:r>
            <a:endParaRPr lang="ru-RU" sz="3600" b="0" strike="noStrike" spc="-1">
              <a:latin typeface="Arial"/>
            </a:endParaRPr>
          </a:p>
          <a:p>
            <a:pPr marL="457200" indent="-45684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снижают уровень шума;</a:t>
            </a:r>
            <a:endParaRPr lang="ru-RU" sz="3600" b="0" strike="noStrike" spc="-1">
              <a:latin typeface="Arial"/>
            </a:endParaRPr>
          </a:p>
          <a:p>
            <a:pPr marL="457200" indent="-45684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аккумулируют пыль, газы, токсины, тяжелые металлы;</a:t>
            </a:r>
            <a:endParaRPr lang="ru-RU" sz="3600" b="0" strike="noStrike" spc="-1">
              <a:latin typeface="Arial"/>
            </a:endParaRPr>
          </a:p>
          <a:p>
            <a:pPr marL="457200" indent="-45684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самое главное, многие из них обладают фитонцитными свойствами. </a:t>
            </a:r>
            <a:endParaRPr lang="ru-RU" sz="36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endParaRPr lang="ru-RU" sz="3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CustomShape 1"/>
          <p:cNvSpPr/>
          <p:nvPr/>
        </p:nvSpPr>
        <p:spPr>
          <a:xfrm>
            <a:off x="1132560" y="335880"/>
            <a:ext cx="7595280" cy="6123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400" b="1" strike="noStrike" spc="-1">
                <a:solidFill>
                  <a:srgbClr val="000000"/>
                </a:solidFill>
                <a:latin typeface="Times New Roman"/>
              </a:rPr>
              <a:t>Урок -экскурсия </a:t>
            </a:r>
            <a:r>
              <a:rPr lang="ru-RU" sz="4400" b="0" strike="noStrike" spc="-1">
                <a:solidFill>
                  <a:srgbClr val="000000"/>
                </a:solidFill>
                <a:latin typeface="Times New Roman"/>
              </a:rPr>
              <a:t>— это методика обучения, которая основывается на сочетании теории и практики. </a:t>
            </a:r>
            <a:endParaRPr lang="ru-RU" sz="44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Times New Roman"/>
              </a:rPr>
              <a:t>Она предполагает посещение местности, где дети могут ознакомиться с объектами, отвечающими их учебным интересам.</a:t>
            </a:r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CustomShape 1"/>
          <p:cNvSpPr/>
          <p:nvPr/>
        </p:nvSpPr>
        <p:spPr>
          <a:xfrm>
            <a:off x="855360" y="792360"/>
            <a:ext cx="10435680" cy="5208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4800" b="0" strike="noStrike" spc="-1">
                <a:solidFill>
                  <a:srgbClr val="000000"/>
                </a:solidFill>
                <a:latin typeface="Times New Roman"/>
              </a:rPr>
              <a:t>В ходе урока - экскурсии ученики получают глубокие знания и опыт, который нельзя приобрести в классе. Они узнают больше о культурных ценностях, исторических событиях и научных фактах, рассматривая их на месте.</a:t>
            </a:r>
            <a:endParaRPr lang="ru-RU" sz="4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CustomShape 1"/>
          <p:cNvSpPr/>
          <p:nvPr/>
        </p:nvSpPr>
        <p:spPr>
          <a:xfrm>
            <a:off x="1440720" y="1302480"/>
            <a:ext cx="8945640" cy="4479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7200" b="0" strike="noStrike" spc="-1">
                <a:solidFill>
                  <a:srgbClr val="000000"/>
                </a:solidFill>
                <a:latin typeface="Times New Roman"/>
              </a:rPr>
              <a:t>Наш урок-экскурсия будет называться «Экологический уголок школы»</a:t>
            </a:r>
            <a:endParaRPr lang="ru-RU" sz="7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CustomShape 1"/>
          <p:cNvSpPr/>
          <p:nvPr/>
        </p:nvSpPr>
        <p:spPr>
          <a:xfrm>
            <a:off x="706680" y="96840"/>
            <a:ext cx="9614520" cy="6456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2800" b="1" strike="noStrike" spc="-1">
                <a:solidFill>
                  <a:srgbClr val="000000"/>
                </a:solidFill>
                <a:latin typeface="Times New Roman"/>
              </a:rPr>
              <a:t>Вывод:</a:t>
            </a:r>
            <a:endParaRPr lang="ru-RU" sz="2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600" b="1" i="1" strike="noStrike" spc="-1">
                <a:solidFill>
                  <a:srgbClr val="000000"/>
                </a:solidFill>
                <a:latin typeface="Times New Roman"/>
              </a:rPr>
              <a:t>Теплица играет важную роль в жизни школьников: </a:t>
            </a:r>
            <a:r>
              <a:rPr lang="ru-RU" sz="2600" b="0" strike="noStrike" spc="-1">
                <a:solidFill>
                  <a:srgbClr val="000000"/>
                </a:solidFill>
                <a:latin typeface="Times New Roman"/>
              </a:rPr>
              <a:t>она помогает освоить урок природоведения и биологии, заинтересовать учеников. </a:t>
            </a:r>
            <a:endParaRPr lang="ru-RU" sz="26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600" b="1" i="1" strike="noStrike" spc="-1">
                <a:solidFill>
                  <a:srgbClr val="000000"/>
                </a:solidFill>
                <a:latin typeface="Times New Roman"/>
              </a:rPr>
              <a:t>Гипотеза подтвердилась.</a:t>
            </a:r>
            <a:endParaRPr lang="ru-RU" sz="26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600" b="1" strike="noStrike" spc="-1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600" b="0" strike="noStrike" spc="-1">
                <a:solidFill>
                  <a:srgbClr val="000000"/>
                </a:solidFill>
                <a:latin typeface="Times New Roman"/>
              </a:rPr>
              <a:t>Теплица благоприятно влияет на ребят: </a:t>
            </a:r>
            <a:endParaRPr lang="ru-RU" sz="2600" b="0" strike="noStrike" spc="-1">
              <a:latin typeface="Arial"/>
            </a:endParaRPr>
          </a:p>
          <a:p>
            <a:pPr marL="457200" indent="-45684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600" b="0" strike="noStrike" spc="-1">
                <a:solidFill>
                  <a:srgbClr val="000000"/>
                </a:solidFill>
                <a:latin typeface="Times New Roman"/>
              </a:rPr>
              <a:t>школьники имеют возможность научиться ухаживать за растениями,</a:t>
            </a:r>
            <a:endParaRPr lang="ru-RU" sz="2600" b="0" strike="noStrike" spc="-1">
              <a:latin typeface="Arial"/>
            </a:endParaRPr>
          </a:p>
          <a:p>
            <a:pPr marL="457200" indent="-45684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600" b="0" strike="noStrike" spc="-1">
                <a:solidFill>
                  <a:srgbClr val="000000"/>
                </a:solidFill>
                <a:latin typeface="Times New Roman"/>
              </a:rPr>
              <a:t>узнать дополнительную информацию о них,</a:t>
            </a:r>
            <a:endParaRPr lang="ru-RU" sz="2600" b="0" strike="noStrike" spc="-1">
              <a:latin typeface="Arial"/>
            </a:endParaRPr>
          </a:p>
          <a:p>
            <a:pPr marL="457200" indent="-45684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600" b="0" strike="noStrike" spc="-1">
                <a:solidFill>
                  <a:srgbClr val="000000"/>
                </a:solidFill>
                <a:latin typeface="Times New Roman"/>
              </a:rPr>
              <a:t> наблюдать за растениями в режиме реального времени - за их ростом и развитием, </a:t>
            </a:r>
            <a:endParaRPr lang="ru-RU" sz="2600" b="0" strike="noStrike" spc="-1">
              <a:latin typeface="Arial"/>
            </a:endParaRPr>
          </a:p>
          <a:p>
            <a:pPr marL="457200" indent="-45684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600" b="0" strike="noStrike" spc="-1">
                <a:solidFill>
                  <a:srgbClr val="000000"/>
                </a:solidFill>
                <a:latin typeface="Times New Roman"/>
              </a:rPr>
              <a:t>проводить различные опыты и эксперименты,</a:t>
            </a:r>
            <a:endParaRPr lang="ru-RU" sz="2600" b="0" strike="noStrike" spc="-1">
              <a:latin typeface="Arial"/>
            </a:endParaRPr>
          </a:p>
          <a:p>
            <a:pPr marL="457200" indent="-45684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600" b="0" strike="noStrike" spc="-1">
                <a:solidFill>
                  <a:srgbClr val="000000"/>
                </a:solidFill>
                <a:latin typeface="Times New Roman"/>
              </a:rPr>
              <a:t> осваивать азы научно-исследовательской работы,</a:t>
            </a:r>
            <a:endParaRPr lang="ru-RU" sz="2600" b="0" strike="noStrike" spc="-1">
              <a:latin typeface="Arial"/>
            </a:endParaRPr>
          </a:p>
          <a:p>
            <a:pPr marL="457200" indent="-45684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600" b="0" strike="noStrike" spc="-1">
                <a:solidFill>
                  <a:srgbClr val="000000"/>
                </a:solidFill>
                <a:latin typeface="Times New Roman"/>
              </a:rPr>
              <a:t> и, конечно, учатся работать в команде. </a:t>
            </a:r>
            <a:endParaRPr lang="ru-RU" sz="26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600" b="0" strike="noStrike" spc="-1">
                <a:solidFill>
                  <a:srgbClr val="000000"/>
                </a:solidFill>
                <a:latin typeface="Times New Roman"/>
              </a:rPr>
              <a:t>Теплица развивает многие положительные черты характера и благоприятно влияет на психику ребенка. </a:t>
            </a:r>
            <a:endParaRPr lang="ru-RU" sz="2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ustomShape 1"/>
          <p:cNvSpPr/>
          <p:nvPr/>
        </p:nvSpPr>
        <p:spPr>
          <a:xfrm>
            <a:off x="1590120" y="1801080"/>
            <a:ext cx="7318080" cy="2773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8800" b="0" strike="noStrike" spc="-1">
                <a:solidFill>
                  <a:srgbClr val="000000"/>
                </a:solidFill>
                <a:latin typeface="Times New Roman"/>
              </a:rPr>
              <a:t>Спасибо за внимание!</a:t>
            </a:r>
            <a:endParaRPr lang="ru-RU" sz="8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CustomShape 1"/>
          <p:cNvSpPr/>
          <p:nvPr/>
        </p:nvSpPr>
        <p:spPr>
          <a:xfrm>
            <a:off x="506880" y="2189160"/>
            <a:ext cx="10964160" cy="28608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4800" b="0" u="sng" strike="noStrike" spc="-1" dirty="0">
                <a:solidFill>
                  <a:srgbClr val="000000"/>
                </a:solidFill>
                <a:latin typeface="Times New Roman"/>
              </a:rPr>
              <a:t>Цель: </a:t>
            </a:r>
            <a:r>
              <a:rPr lang="ru-RU" sz="4800" b="0" strike="noStrike" spc="-1" dirty="0">
                <a:solidFill>
                  <a:srgbClr val="000000"/>
                </a:solidFill>
                <a:latin typeface="Times New Roman"/>
              </a:rPr>
              <a:t>развивать познавательный интерес к окружающей природе, при помощи практико-ориентированных занятий.</a:t>
            </a:r>
            <a:endParaRPr lang="ru-RU" sz="48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3600" b="0" strike="noStrike" spc="-1" dirty="0">
                <a:solidFill>
                  <a:srgbClr val="000000"/>
                </a:solidFill>
                <a:latin typeface="Times New Roman"/>
              </a:rPr>
              <a:t> </a:t>
            </a:r>
            <a:endParaRPr lang="ru-RU" sz="36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00" y="-105878"/>
            <a:ext cx="9580284" cy="6824312"/>
          </a:xfrm>
          <a:prstGeom prst="rect">
            <a:avLst/>
          </a:prstGeom>
          <a:effectLst>
            <a:softEdge rad="279400"/>
          </a:effectLst>
        </p:spPr>
      </p:pic>
    </p:spTree>
    <p:extLst>
      <p:ext uri="{BB962C8B-B14F-4D97-AF65-F5344CB8AC3E}">
        <p14:creationId xmlns:p14="http://schemas.microsoft.com/office/powerpoint/2010/main" val="1781276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CustomShape 1"/>
          <p:cNvSpPr/>
          <p:nvPr/>
        </p:nvSpPr>
        <p:spPr>
          <a:xfrm>
            <a:off x="576360" y="277200"/>
            <a:ext cx="8969040" cy="5992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270360" indent="-89640" algn="just">
              <a:lnSpc>
                <a:spcPct val="150000"/>
              </a:lnSpc>
              <a:spcBef>
                <a:spcPts val="499"/>
              </a:spcBef>
              <a:spcAft>
                <a:spcPts val="780"/>
              </a:spcAft>
              <a:tabLst>
                <a:tab pos="0" algn="l"/>
              </a:tabLst>
            </a:pPr>
            <a:r>
              <a:rPr lang="ru-RU" sz="2600" b="1" strike="noStrike" spc="-1">
                <a:solidFill>
                  <a:srgbClr val="000000"/>
                </a:solidFill>
                <a:latin typeface="Times New Roman"/>
                <a:ea typeface="Arial"/>
              </a:rPr>
              <a:t>Задачи:</a:t>
            </a:r>
            <a:endParaRPr lang="ru-RU" sz="2600" b="0" strike="noStrike" spc="-1">
              <a:latin typeface="Arial"/>
            </a:endParaRPr>
          </a:p>
          <a:p>
            <a:pPr marL="270360" indent="-89640" algn="just">
              <a:lnSpc>
                <a:spcPct val="150000"/>
              </a:lnSpc>
              <a:spcBef>
                <a:spcPts val="499"/>
              </a:spcBef>
              <a:spcAft>
                <a:spcPts val="780"/>
              </a:spcAft>
              <a:tabLst>
                <a:tab pos="0" algn="l"/>
              </a:tabLst>
            </a:pPr>
            <a:r>
              <a:rPr lang="ru-RU" sz="2600" b="1" strike="noStrike" spc="-1">
                <a:solidFill>
                  <a:srgbClr val="000000"/>
                </a:solidFill>
                <a:latin typeface="Times New Roman"/>
                <a:ea typeface="Arial"/>
              </a:rPr>
              <a:t>1.Приобщение школьников к опытно-исследовательской деятельности экологического направления. </a:t>
            </a:r>
            <a:endParaRPr lang="ru-RU" sz="2600" b="0" strike="noStrike" spc="-1">
              <a:latin typeface="Arial"/>
            </a:endParaRPr>
          </a:p>
          <a:p>
            <a:pPr marL="270360" indent="-89640" algn="just">
              <a:lnSpc>
                <a:spcPct val="150000"/>
              </a:lnSpc>
              <a:spcBef>
                <a:spcPts val="499"/>
              </a:spcBef>
              <a:spcAft>
                <a:spcPts val="780"/>
              </a:spcAft>
              <a:tabLst>
                <a:tab pos="0" algn="l"/>
              </a:tabLst>
            </a:pPr>
            <a:r>
              <a:rPr lang="ru-RU" sz="2600" b="1" strike="noStrike" spc="-1">
                <a:solidFill>
                  <a:srgbClr val="000000"/>
                </a:solidFill>
                <a:latin typeface="Times New Roman"/>
                <a:ea typeface="Arial"/>
              </a:rPr>
              <a:t>2.Формирование экологической культуры школьников.</a:t>
            </a:r>
            <a:endParaRPr lang="ru-RU" sz="2600" b="0" strike="noStrike" spc="-1">
              <a:latin typeface="Arial"/>
            </a:endParaRPr>
          </a:p>
          <a:p>
            <a:pPr marL="228600" indent="-89640" algn="just">
              <a:lnSpc>
                <a:spcPct val="150000"/>
              </a:lnSpc>
              <a:spcBef>
                <a:spcPts val="499"/>
              </a:spcBef>
              <a:spcAft>
                <a:spcPts val="780"/>
              </a:spcAft>
              <a:tabLst>
                <a:tab pos="0" algn="l"/>
              </a:tabLst>
            </a:pPr>
            <a:r>
              <a:rPr lang="ru-RU" sz="2600" b="1" strike="noStrike" spc="-1">
                <a:solidFill>
                  <a:srgbClr val="000000"/>
                </a:solidFill>
                <a:latin typeface="Times New Roman"/>
                <a:ea typeface="Arial"/>
              </a:rPr>
              <a:t>3.Создание практико-ориентированной деятельности, способствующей духовно-нравственному становлению школьников.</a:t>
            </a:r>
            <a:endParaRPr lang="ru-RU" sz="26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endParaRPr lang="ru-RU" sz="26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  <a:ea typeface="Arial"/>
              </a:rPr>
              <a:t> </a:t>
            </a:r>
            <a:endParaRPr lang="ru-RU" sz="3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CustomShape 1"/>
          <p:cNvSpPr/>
          <p:nvPr/>
        </p:nvSpPr>
        <p:spPr>
          <a:xfrm>
            <a:off x="687240" y="928080"/>
            <a:ext cx="8969040" cy="5398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270360" indent="-89640" algn="just">
              <a:lnSpc>
                <a:spcPct val="150000"/>
              </a:lnSpc>
              <a:spcBef>
                <a:spcPts val="499"/>
              </a:spcBef>
              <a:spcAft>
                <a:spcPts val="780"/>
              </a:spcAft>
              <a:tabLst>
                <a:tab pos="0" algn="l"/>
              </a:tabLst>
            </a:pPr>
            <a:r>
              <a:rPr lang="ru-RU" sz="2600" b="1" strike="noStrike" spc="-1">
                <a:solidFill>
                  <a:srgbClr val="000000"/>
                </a:solidFill>
                <a:latin typeface="Times New Roman"/>
                <a:ea typeface="Arial"/>
              </a:rPr>
              <a:t>Задачи:</a:t>
            </a:r>
            <a:endParaRPr lang="ru-RU" sz="2600" b="0" strike="noStrike" spc="-1">
              <a:latin typeface="Arial"/>
            </a:endParaRPr>
          </a:p>
          <a:p>
            <a:pPr marL="228600" indent="-89640" algn="just">
              <a:lnSpc>
                <a:spcPct val="150000"/>
              </a:lnSpc>
              <a:spcBef>
                <a:spcPts val="499"/>
              </a:spcBef>
              <a:spcAft>
                <a:spcPts val="780"/>
              </a:spcAft>
              <a:tabLst>
                <a:tab pos="0" algn="l"/>
              </a:tabLst>
            </a:pPr>
            <a:r>
              <a:rPr lang="ru-RU" sz="2600" b="1" strike="noStrike" spc="-1">
                <a:solidFill>
                  <a:srgbClr val="000000"/>
                </a:solidFill>
                <a:latin typeface="Times New Roman"/>
                <a:ea typeface="Arial"/>
              </a:rPr>
              <a:t>4.Идентификация растений. Возможные варианты использования теплицы.</a:t>
            </a:r>
            <a:endParaRPr lang="ru-RU" sz="2600" b="0" strike="noStrike" spc="-1">
              <a:latin typeface="Arial"/>
            </a:endParaRPr>
          </a:p>
          <a:p>
            <a:pPr marL="228600" indent="-89640" algn="just">
              <a:lnSpc>
                <a:spcPct val="150000"/>
              </a:lnSpc>
              <a:spcBef>
                <a:spcPts val="499"/>
              </a:spcBef>
              <a:spcAft>
                <a:spcPts val="780"/>
              </a:spcAft>
              <a:tabLst>
                <a:tab pos="0" algn="l"/>
              </a:tabLst>
            </a:pPr>
            <a:r>
              <a:rPr lang="ru-RU" sz="2600" b="1" strike="noStrike" spc="-1">
                <a:solidFill>
                  <a:srgbClr val="000000"/>
                </a:solidFill>
                <a:latin typeface="Times New Roman"/>
                <a:ea typeface="Arial"/>
              </a:rPr>
              <a:t>5.Анализ базы и возможностей.</a:t>
            </a:r>
            <a:endParaRPr lang="ru-RU" sz="2600" b="0" strike="noStrike" spc="-1">
              <a:latin typeface="Arial"/>
            </a:endParaRPr>
          </a:p>
          <a:p>
            <a:pPr marL="228600" indent="-89640" algn="just">
              <a:lnSpc>
                <a:spcPct val="150000"/>
              </a:lnSpc>
              <a:spcBef>
                <a:spcPts val="499"/>
              </a:spcBef>
              <a:spcAft>
                <a:spcPts val="780"/>
              </a:spcAft>
              <a:tabLst>
                <a:tab pos="0" algn="l"/>
              </a:tabLst>
            </a:pPr>
            <a:r>
              <a:rPr lang="ru-RU" sz="2600" b="1" strike="noStrike" spc="-1">
                <a:solidFill>
                  <a:srgbClr val="000000"/>
                </a:solidFill>
                <a:latin typeface="Times New Roman"/>
                <a:ea typeface="Arial"/>
              </a:rPr>
              <a:t>6.Составление сценария урока-экскурсии для проведения занятия в теплице.</a:t>
            </a:r>
            <a:endParaRPr lang="ru-RU" sz="26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endParaRPr lang="ru-RU" sz="26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  <a:ea typeface="Arial"/>
              </a:rPr>
              <a:t> </a:t>
            </a:r>
            <a:endParaRPr lang="ru-RU" sz="3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312" y="-408093"/>
            <a:ext cx="3453384" cy="76741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9688" y="0"/>
            <a:ext cx="4449128" cy="72146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2064" y="109728"/>
            <a:ext cx="3948683" cy="877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70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CustomShape 1"/>
          <p:cNvSpPr/>
          <p:nvPr/>
        </p:nvSpPr>
        <p:spPr>
          <a:xfrm>
            <a:off x="1288440" y="1256760"/>
            <a:ext cx="68760" cy="36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2" name="CustomShape 2"/>
          <p:cNvSpPr/>
          <p:nvPr/>
        </p:nvSpPr>
        <p:spPr>
          <a:xfrm>
            <a:off x="1288440" y="498600"/>
            <a:ext cx="8423280" cy="612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Идея выращивания растений в экологически контролируемых зонах существует со времен Римской империи. </a:t>
            </a:r>
            <a:endParaRPr lang="ru-RU" sz="36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Римский император Тиберий очень любил огурцы и ел каждый день по одной штуке.</a:t>
            </a:r>
            <a:endParaRPr lang="ru-RU" sz="36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 Римские садоводы разработали собственную систему круглогодичного выращивания огурцов для того, чтобы каждый день получать к столу императора свежие овощи. </a:t>
            </a:r>
            <a:endParaRPr lang="ru-RU" sz="3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Рисунок 1"/>
          <p:cNvPicPr/>
          <p:nvPr/>
        </p:nvPicPr>
        <p:blipFill>
          <a:blip r:embed="rId2"/>
          <a:stretch/>
        </p:blipFill>
        <p:spPr>
          <a:xfrm>
            <a:off x="1025280" y="942120"/>
            <a:ext cx="9351360" cy="5416920"/>
          </a:xfrm>
          <a:prstGeom prst="rect">
            <a:avLst/>
          </a:prstGeom>
          <a:ln>
            <a:noFill/>
          </a:ln>
        </p:spPr>
      </p:pic>
      <p:sp>
        <p:nvSpPr>
          <p:cNvPr id="124" name="CustomShape 1"/>
          <p:cNvSpPr/>
          <p:nvPr/>
        </p:nvSpPr>
        <p:spPr>
          <a:xfrm>
            <a:off x="1260720" y="306360"/>
            <a:ext cx="4183560" cy="516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000000"/>
                </a:solidFill>
                <a:latin typeface="Trebuchet MS"/>
              </a:rPr>
              <a:t>Теплица будущего</a:t>
            </a: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Рисунок 1"/>
          <p:cNvPicPr/>
          <p:nvPr/>
        </p:nvPicPr>
        <p:blipFill>
          <a:blip r:embed="rId2"/>
          <a:stretch/>
        </p:blipFill>
        <p:spPr>
          <a:xfrm>
            <a:off x="479520" y="1025280"/>
            <a:ext cx="9038160" cy="5389200"/>
          </a:xfrm>
          <a:prstGeom prst="rect">
            <a:avLst/>
          </a:prstGeom>
          <a:ln>
            <a:noFill/>
          </a:ln>
        </p:spPr>
      </p:pic>
      <p:sp>
        <p:nvSpPr>
          <p:cNvPr id="126" name="CustomShape 1"/>
          <p:cNvSpPr/>
          <p:nvPr/>
        </p:nvSpPr>
        <p:spPr>
          <a:xfrm>
            <a:off x="1260720" y="306360"/>
            <a:ext cx="4183560" cy="516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800" b="0" strike="noStrike" spc="-1">
                <a:solidFill>
                  <a:srgbClr val="000000"/>
                </a:solidFill>
                <a:latin typeface="Trebuchet MS"/>
              </a:rPr>
              <a:t>Теплица будущего</a:t>
            </a: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269</TotalTime>
  <Words>350</Words>
  <Application>Microsoft Office PowerPoint</Application>
  <PresentationFormat>Широкоэкранный</PresentationFormat>
  <Paragraphs>45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DejaVu Sans</vt:lpstr>
      <vt:lpstr>Symbol</vt:lpstr>
      <vt:lpstr>Times New Roman</vt:lpstr>
      <vt:lpstr>Trebuchet MS</vt:lpstr>
      <vt:lpstr>Wingdings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Куклева Арина Антоновна 5а «Экологический уголок в жизни Гимназии №9</dc:title>
  <dc:subject/>
  <dc:creator>АнтоНаташА Куклевы</dc:creator>
  <dc:description/>
  <cp:lastModifiedBy>User</cp:lastModifiedBy>
  <cp:revision>9</cp:revision>
  <dcterms:created xsi:type="dcterms:W3CDTF">2023-12-15T11:00:23Z</dcterms:created>
  <dcterms:modified xsi:type="dcterms:W3CDTF">2024-02-20T09:28:18Z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Широкоэкранный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16</vt:i4>
  </property>
</Properties>
</file>