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73" r:id="rId3"/>
    <p:sldId id="274" r:id="rId4"/>
    <p:sldId id="276" r:id="rId5"/>
    <p:sldId id="257" r:id="rId6"/>
    <p:sldId id="277" r:id="rId7"/>
    <p:sldId id="272" r:id="rId8"/>
    <p:sldId id="275" r:id="rId9"/>
    <p:sldId id="278" r:id="rId10"/>
    <p:sldId id="279" r:id="rId11"/>
    <p:sldId id="280" r:id="rId12"/>
    <p:sldId id="281" r:id="rId13"/>
    <p:sldId id="282" r:id="rId14"/>
    <p:sldId id="283" r:id="rId15"/>
    <p:sldId id="284" r:id="rId16"/>
    <p:sldId id="285" r:id="rId17"/>
    <p:sldId id="287" r:id="rId18"/>
    <p:sldId id="288" r:id="rId19"/>
    <p:sldId id="289" r:id="rId20"/>
    <p:sldId id="258" r:id="rId21"/>
    <p:sldId id="259" r:id="rId22"/>
    <p:sldId id="260" r:id="rId23"/>
    <p:sldId id="262" r:id="rId24"/>
    <p:sldId id="265" r:id="rId25"/>
    <p:sldId id="264" r:id="rId26"/>
    <p:sldId id="271" r:id="rId27"/>
    <p:sldId id="266" r:id="rId28"/>
    <p:sldId id="267" r:id="rId29"/>
    <p:sldId id="268" r:id="rId30"/>
    <p:sldId id="269" r:id="rId31"/>
    <p:sldId id="290" r:id="rId32"/>
    <p:sldId id="270"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FF"/>
    <a:srgbClr val="CCECFF"/>
    <a:srgbClr val="66CCFF"/>
    <a:srgbClr val="72D7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972" y="60"/>
      </p:cViewPr>
      <p:guideLst>
        <p:guide orient="horz" pos="2160"/>
        <p:guide pos="2880"/>
      </p:guideLst>
    </p:cSldViewPr>
  </p:slideViewPr>
  <p:notesTextViewPr>
    <p:cViewPr>
      <p:scale>
        <a:sx n="1" d="1"/>
        <a:sy n="1" d="1"/>
      </p:scale>
      <p:origin x="0" y="0"/>
    </p:cViewPr>
  </p:notesTextViewPr>
  <p:sorterViewPr>
    <p:cViewPr>
      <p:scale>
        <a:sx n="72" d="100"/>
        <a:sy n="72" d="100"/>
      </p:scale>
      <p:origin x="0" y="63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0F7CEDC-1B54-4C01-9754-8CA0130E785E}" type="datetimeFigureOut">
              <a:rPr lang="ru-RU" smtClean="0"/>
              <a:t>25.04.2022</a:t>
            </a:fld>
            <a:endParaRPr lang="ru-RU"/>
          </a:p>
        </p:txBody>
      </p:sp>
      <p:sp>
        <p:nvSpPr>
          <p:cNvPr id="5" name="Footer Placeholder 4"/>
          <p:cNvSpPr>
            <a:spLocks noGrp="1"/>
          </p:cNvSpPr>
          <p:nvPr>
            <p:ph type="ftr" sz="quarter" idx="11"/>
          </p:nvPr>
        </p:nvSpPr>
        <p:spPr/>
        <p:txBody>
          <a:bodyPr/>
          <a:lstStyle/>
          <a:p>
            <a:endParaRPr lang="ru-RU"/>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EA565935-2E99-4EE1-A0E9-8D2E034A795A}" type="slidenum">
              <a:rPr lang="ru-RU" smtClean="0"/>
              <a:t>‹#›</a:t>
            </a:fld>
            <a:endParaRPr lang="ru-RU"/>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0F7CEDC-1B54-4C01-9754-8CA0130E785E}" type="datetimeFigureOut">
              <a:rPr lang="ru-RU" smtClean="0"/>
              <a:t>25.04.2022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565935-2E99-4EE1-A0E9-8D2E034A795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0F7CEDC-1B54-4C01-9754-8CA0130E785E}" type="datetimeFigureOut">
              <a:rPr lang="ru-RU" smtClean="0"/>
              <a:t>25.04.2022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565935-2E99-4EE1-A0E9-8D2E034A795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0F7CEDC-1B54-4C01-9754-8CA0130E785E}" type="datetimeFigureOut">
              <a:rPr lang="ru-RU" smtClean="0"/>
              <a:t>25.04.2022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565935-2E99-4EE1-A0E9-8D2E034A795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0F7CEDC-1B54-4C01-9754-8CA0130E785E}" type="datetimeFigureOut">
              <a:rPr lang="ru-RU" smtClean="0"/>
              <a:t>25.04.2022</a:t>
            </a:fld>
            <a:endParaRPr lang="ru-RU"/>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565935-2E99-4EE1-A0E9-8D2E034A795A}" type="slidenum">
              <a:rPr lang="ru-RU" smtClean="0"/>
              <a:t>‹#›</a:t>
            </a:fld>
            <a:endParaRPr lang="ru-RU"/>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ru-RU" smtClean="0"/>
              <a:t>Образец заголовка</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0F7CEDC-1B54-4C01-9754-8CA0130E785E}" type="datetimeFigureOut">
              <a:rPr lang="ru-RU" smtClean="0"/>
              <a:t>25.04.2022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565935-2E99-4EE1-A0E9-8D2E034A795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0F7CEDC-1B54-4C01-9754-8CA0130E785E}" type="datetimeFigureOut">
              <a:rPr lang="ru-RU" smtClean="0"/>
              <a:t>25.04.2022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A565935-2E99-4EE1-A0E9-8D2E034A795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C0F7CEDC-1B54-4C01-9754-8CA0130E785E}" type="datetimeFigureOut">
              <a:rPr lang="ru-RU" smtClean="0"/>
              <a:t>25.04.2022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A565935-2E99-4EE1-A0E9-8D2E034A795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C0F7CEDC-1B54-4C01-9754-8CA0130E785E}" type="datetimeFigureOut">
              <a:rPr lang="ru-RU" smtClean="0"/>
              <a:t>25.04.2022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A565935-2E99-4EE1-A0E9-8D2E034A795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0F7CEDC-1B54-4C01-9754-8CA0130E785E}" type="datetimeFigureOut">
              <a:rPr lang="ru-RU" smtClean="0"/>
              <a:t>25.04.2022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565935-2E99-4EE1-A0E9-8D2E034A795A}" type="slidenum">
              <a:rPr lang="ru-RU" smtClean="0"/>
              <a:t>‹#›</a:t>
            </a:fld>
            <a:endParaRPr lang="ru-RU"/>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ru-RU" smtClean="0"/>
              <a:t>Образец заголовка</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5" name="Date Placeholder 4"/>
          <p:cNvSpPr>
            <a:spLocks noGrp="1"/>
          </p:cNvSpPr>
          <p:nvPr>
            <p:ph type="dt" sz="half" idx="10"/>
          </p:nvPr>
        </p:nvSpPr>
        <p:spPr/>
        <p:txBody>
          <a:bodyPr/>
          <a:lstStyle/>
          <a:p>
            <a:fld id="{C0F7CEDC-1B54-4C01-9754-8CA0130E785E}" type="datetimeFigureOut">
              <a:rPr lang="ru-RU" smtClean="0"/>
              <a:t>25.04.2022</a:t>
            </a:fld>
            <a:endParaRPr lang="ru-RU"/>
          </a:p>
        </p:txBody>
      </p:sp>
      <p:sp>
        <p:nvSpPr>
          <p:cNvPr id="7" name="Slide Number Placeholder 6"/>
          <p:cNvSpPr>
            <a:spLocks noGrp="1"/>
          </p:cNvSpPr>
          <p:nvPr>
            <p:ph type="sldNum" sz="quarter" idx="12"/>
          </p:nvPr>
        </p:nvSpPr>
        <p:spPr/>
        <p:txBody>
          <a:bodyPr/>
          <a:lstStyle/>
          <a:p>
            <a:fld id="{EA565935-2E99-4EE1-A0E9-8D2E034A795A}" type="slidenum">
              <a:rPr lang="ru-RU" smtClean="0"/>
              <a:t>‹#›</a:t>
            </a:fld>
            <a:endParaRPr lang="ru-RU"/>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ru-RU" smtClean="0"/>
              <a:t>Образец заголовка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C0F7CEDC-1B54-4C01-9754-8CA0130E785E}" type="datetimeFigureOut">
              <a:rPr lang="ru-RU" smtClean="0"/>
              <a:t>25.04.2022</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EA565935-2E99-4EE1-A0E9-8D2E034A795A}" type="slidenum">
              <a:rPr lang="ru-RU" smtClean="0"/>
              <a:t>‹#›</a:t>
            </a:fld>
            <a:endParaRPr lang="ru-RU"/>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7.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image" Target="../media/image54.jpeg"/><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 Id="rId9" Type="http://schemas.openxmlformats.org/officeDocument/2006/relationships/image" Target="../media/image61.jpeg"/></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3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4" name="Рисунок 3" descr="http://www.setwalls.ru/download.php?file=201505/1280x1024/setwalls.ru-80253.jpg"/>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40"/>
            <a:ext cx="8640960" cy="6480719"/>
          </a:xfrm>
          <a:prstGeom prst="rect">
            <a:avLst/>
          </a:prstGeom>
          <a:noFill/>
          <a:ln>
            <a:noFill/>
          </a:ln>
        </p:spPr>
      </p:pic>
      <p:pic>
        <p:nvPicPr>
          <p:cNvPr id="14" name="Picture 2" descr="https://im0-tub-ru.yandex.net/i?id=426fddf34cbde487baa2d7271ab57e34&amp;n=33&amp;h=215&amp;w=1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50736">
            <a:off x="1610223" y="1407179"/>
            <a:ext cx="2666481" cy="3492650"/>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1038" name="Picture 14" descr="https://im3-tub-ru.yandex.net/i?id=bd2e6e4da640caffe83d1ee0c4373637&amp;n=33&amp;h=215&amp;w=2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210805">
            <a:off x="5255821" y="1296674"/>
            <a:ext cx="3174703" cy="2309923"/>
          </a:xfrm>
          <a:prstGeom prst="rect">
            <a:avLst/>
          </a:prstGeom>
          <a:ln>
            <a:noFill/>
          </a:ln>
          <a:effectLst>
            <a:outerShdw blurRad="292100" dist="139700" dir="2700000" algn="tl" rotWithShape="0">
              <a:srgbClr val="333333">
                <a:alpha val="65000"/>
              </a:srgbClr>
            </a:outerShdw>
            <a:softEdge rad="317500"/>
          </a:effectLst>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1979712" y="188640"/>
            <a:ext cx="5832648" cy="523220"/>
          </a:xfrm>
          <a:prstGeom prst="rect">
            <a:avLst/>
          </a:prstGeom>
          <a:noFill/>
        </p:spPr>
        <p:txBody>
          <a:bodyPr wrap="square" rtlCol="0">
            <a:spAutoFit/>
          </a:bodyPr>
          <a:lstStyle/>
          <a:p>
            <a:pPr algn="ctr"/>
            <a:r>
              <a:rPr lang="ru-RU" sz="2800" b="1" dirty="0" smtClean="0">
                <a:solidFill>
                  <a:srgbClr val="C00000"/>
                </a:solidFill>
                <a:latin typeface="Arial Black" panose="020B0A04020102020204" pitchFamily="34" charset="0"/>
              </a:rPr>
              <a:t>«ДВА МАРШАЛА»</a:t>
            </a:r>
            <a:endParaRPr lang="ru-RU" sz="2800" b="1"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28919457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Оборону Москвы возглавил генерал Георгий Константинович Жуков."/>
          <p:cNvPicPr/>
          <p:nvPr/>
        </p:nvPicPr>
        <p:blipFill rotWithShape="1">
          <a:blip r:embed="rId2">
            <a:extLst>
              <a:ext uri="{28A0092B-C50C-407E-A947-70E740481C1C}">
                <a14:useLocalDpi xmlns:a14="http://schemas.microsoft.com/office/drawing/2010/main" val="0"/>
              </a:ext>
            </a:extLst>
          </a:blip>
          <a:srcRect l="43249" t="50545" b="7075"/>
          <a:stretch/>
        </p:blipFill>
        <p:spPr bwMode="auto">
          <a:xfrm>
            <a:off x="4932040" y="2884855"/>
            <a:ext cx="3827022" cy="2541983"/>
          </a:xfrm>
          <a:prstGeom prst="rect">
            <a:avLst/>
          </a:prstGeom>
          <a:noFill/>
          <a:ln>
            <a:noFill/>
          </a:ln>
        </p:spPr>
      </p:pic>
      <p:pic>
        <p:nvPicPr>
          <p:cNvPr id="3" name="Рисунок 2" descr="http://www.stoletie.ru/upload/iblock/20c/007.jpg?rand=107949615"/>
          <p:cNvPicPr/>
          <p:nvPr/>
        </p:nvPicPr>
        <p:blipFill>
          <a:blip r:embed="rId3">
            <a:extLst>
              <a:ext uri="{28A0092B-C50C-407E-A947-70E740481C1C}">
                <a14:useLocalDpi xmlns:a14="http://schemas.microsoft.com/office/drawing/2010/main" val="0"/>
              </a:ext>
            </a:extLst>
          </a:blip>
          <a:srcRect/>
          <a:stretch>
            <a:fillRect/>
          </a:stretch>
        </p:blipFill>
        <p:spPr bwMode="auto">
          <a:xfrm>
            <a:off x="319554" y="332656"/>
            <a:ext cx="4612486" cy="3454224"/>
          </a:xfrm>
          <a:prstGeom prst="rect">
            <a:avLst/>
          </a:prstGeom>
          <a:noFill/>
          <a:ln>
            <a:noFill/>
          </a:ln>
        </p:spPr>
      </p:pic>
      <p:sp>
        <p:nvSpPr>
          <p:cNvPr id="4" name="Прямоугольник 3"/>
          <p:cNvSpPr/>
          <p:nvPr/>
        </p:nvSpPr>
        <p:spPr>
          <a:xfrm>
            <a:off x="452755" y="3955213"/>
            <a:ext cx="4214264" cy="923330"/>
          </a:xfrm>
          <a:prstGeom prst="rect">
            <a:avLst/>
          </a:prstGeom>
        </p:spPr>
        <p:txBody>
          <a:bodyPr wrap="square">
            <a:spAutoFit/>
          </a:bodyPr>
          <a:lstStyle/>
          <a:p>
            <a:pPr algn="ctr"/>
            <a:r>
              <a:rPr lang="ru-RU" dirty="0">
                <a:solidFill>
                  <a:srgbClr val="C00000"/>
                </a:solidFill>
                <a:latin typeface="Arial Black" panose="020B0A04020102020204" pitchFamily="34" charset="0"/>
              </a:rPr>
              <a:t>Командующий Западным фронтом Г.К. Жуков во время битвы за </a:t>
            </a:r>
            <a:r>
              <a:rPr lang="ru-RU" dirty="0" smtClean="0">
                <a:solidFill>
                  <a:srgbClr val="C00000"/>
                </a:solidFill>
                <a:latin typeface="Arial Black" panose="020B0A04020102020204" pitchFamily="34" charset="0"/>
              </a:rPr>
              <a:t>Москву</a:t>
            </a:r>
            <a:endParaRPr lang="ru-RU" dirty="0">
              <a:solidFill>
                <a:srgbClr val="C00000"/>
              </a:solidFill>
              <a:latin typeface="Arial Black" panose="020B0A04020102020204" pitchFamily="34" charset="0"/>
            </a:endParaRPr>
          </a:p>
        </p:txBody>
      </p:sp>
      <p:sp>
        <p:nvSpPr>
          <p:cNvPr id="5" name="Прямоугольник 4"/>
          <p:cNvSpPr/>
          <p:nvPr/>
        </p:nvSpPr>
        <p:spPr>
          <a:xfrm>
            <a:off x="319554" y="5426839"/>
            <a:ext cx="8574977" cy="1200329"/>
          </a:xfrm>
          <a:prstGeom prst="rect">
            <a:avLst/>
          </a:prstGeom>
        </p:spPr>
        <p:txBody>
          <a:bodyPr wrap="square">
            <a:spAutoFit/>
          </a:bodyPr>
          <a:lstStyle/>
          <a:p>
            <a:r>
              <a:rPr lang="ru-RU" b="1" dirty="0">
                <a:solidFill>
                  <a:srgbClr val="002060"/>
                </a:solidFill>
              </a:rPr>
              <a:t>Разгром фашистских войск под Москвой явился началом коренного поворота в ходе войны. « Там, где Жуков, там Победа!»  - родилась фраза и стала крылатой, жила среди бойцов до последних дней войны.</a:t>
            </a:r>
          </a:p>
        </p:txBody>
      </p:sp>
      <p:pic>
        <p:nvPicPr>
          <p:cNvPr id="9" name="Рисунок 8" descr="Оборону Москвы возглавил генерал Георгий Константинович Жуков."/>
          <p:cNvPicPr/>
          <p:nvPr/>
        </p:nvPicPr>
        <p:blipFill rotWithShape="1">
          <a:blip r:embed="rId2">
            <a:extLst>
              <a:ext uri="{28A0092B-C50C-407E-A947-70E740481C1C}">
                <a14:useLocalDpi xmlns:a14="http://schemas.microsoft.com/office/drawing/2010/main" val="0"/>
              </a:ext>
            </a:extLst>
          </a:blip>
          <a:srcRect l="43249" r="2142" b="53538"/>
          <a:stretch/>
        </p:blipFill>
        <p:spPr bwMode="auto">
          <a:xfrm>
            <a:off x="4932041" y="347228"/>
            <a:ext cx="3827022" cy="2537627"/>
          </a:xfrm>
          <a:prstGeom prst="rect">
            <a:avLst/>
          </a:prstGeom>
          <a:noFill/>
          <a:ln>
            <a:noFill/>
          </a:ln>
        </p:spPr>
      </p:pic>
    </p:spTree>
    <p:extLst>
      <p:ext uri="{BB962C8B-B14F-4D97-AF65-F5344CB8AC3E}">
        <p14:creationId xmlns:p14="http://schemas.microsoft.com/office/powerpoint/2010/main" val="17562531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Георгий Константинович Жуков"/>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32656"/>
            <a:ext cx="4392488" cy="5976664"/>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932040" y="476672"/>
            <a:ext cx="3960440" cy="5909310"/>
          </a:xfrm>
          <a:prstGeom prst="rect">
            <a:avLst/>
          </a:prstGeom>
        </p:spPr>
        <p:txBody>
          <a:bodyPr wrap="square">
            <a:spAutoFit/>
          </a:bodyPr>
          <a:lstStyle/>
          <a:p>
            <a:r>
              <a:rPr lang="ru-RU" b="1" dirty="0">
                <a:solidFill>
                  <a:srgbClr val="002060"/>
                </a:solidFill>
              </a:rPr>
              <a:t>30 августа </a:t>
            </a:r>
            <a:r>
              <a:rPr lang="ru-RU" b="1" dirty="0" smtClean="0">
                <a:solidFill>
                  <a:srgbClr val="002060"/>
                </a:solidFill>
              </a:rPr>
              <a:t>1942 – назначен </a:t>
            </a:r>
            <a:r>
              <a:rPr lang="ru-RU" b="1" dirty="0">
                <a:solidFill>
                  <a:srgbClr val="002060"/>
                </a:solidFill>
              </a:rPr>
              <a:t>заместителем Верховного </a:t>
            </a:r>
            <a:r>
              <a:rPr lang="ru-RU" b="1" dirty="0" smtClean="0">
                <a:solidFill>
                  <a:srgbClr val="002060"/>
                </a:solidFill>
              </a:rPr>
              <a:t>Главнокомандующего.</a:t>
            </a:r>
          </a:p>
          <a:p>
            <a:endParaRPr lang="ru-RU" b="1" dirty="0">
              <a:solidFill>
                <a:srgbClr val="002060"/>
              </a:solidFill>
            </a:endParaRPr>
          </a:p>
          <a:p>
            <a:r>
              <a:rPr lang="ru-RU" b="1" dirty="0">
                <a:solidFill>
                  <a:srgbClr val="002060"/>
                </a:solidFill>
              </a:rPr>
              <a:t>В 1943 удостоен звания Маршала Советского Союза,  за Сталинградскую битву и прорыв блокады Ленинграда. </a:t>
            </a:r>
          </a:p>
          <a:p>
            <a:endParaRPr lang="ru-RU" b="1" dirty="0" smtClean="0">
              <a:solidFill>
                <a:srgbClr val="002060"/>
              </a:solidFill>
            </a:endParaRPr>
          </a:p>
          <a:p>
            <a:r>
              <a:rPr lang="ru-RU" b="1" dirty="0">
                <a:solidFill>
                  <a:srgbClr val="002060"/>
                </a:solidFill>
              </a:rPr>
              <a:t>Лето </a:t>
            </a:r>
            <a:r>
              <a:rPr lang="ru-RU" b="1" dirty="0" smtClean="0">
                <a:solidFill>
                  <a:srgbClr val="002060"/>
                </a:solidFill>
              </a:rPr>
              <a:t>1943 – планирование </a:t>
            </a:r>
            <a:r>
              <a:rPr lang="ru-RU" b="1" dirty="0">
                <a:solidFill>
                  <a:srgbClr val="002060"/>
                </a:solidFill>
              </a:rPr>
              <a:t>и осуществление Курской битвы.</a:t>
            </a:r>
          </a:p>
          <a:p>
            <a:endParaRPr lang="ru-RU" b="1" dirty="0" smtClean="0">
              <a:solidFill>
                <a:srgbClr val="002060"/>
              </a:solidFill>
            </a:endParaRPr>
          </a:p>
          <a:p>
            <a:r>
              <a:rPr lang="ru-RU" b="1" dirty="0" smtClean="0">
                <a:solidFill>
                  <a:srgbClr val="002060"/>
                </a:solidFill>
              </a:rPr>
              <a:t>1944 – </a:t>
            </a:r>
            <a:r>
              <a:rPr lang="ru-RU" b="1" dirty="0" err="1" smtClean="0">
                <a:solidFill>
                  <a:srgbClr val="002060"/>
                </a:solidFill>
              </a:rPr>
              <a:t>Проскуровско</a:t>
            </a:r>
            <a:r>
              <a:rPr lang="ru-RU" b="1" dirty="0" smtClean="0">
                <a:solidFill>
                  <a:srgbClr val="002060"/>
                </a:solidFill>
              </a:rPr>
              <a:t>-Черниговская операция. </a:t>
            </a:r>
          </a:p>
          <a:p>
            <a:endParaRPr lang="ru-RU" b="1" dirty="0">
              <a:solidFill>
                <a:srgbClr val="002060"/>
              </a:solidFill>
            </a:endParaRPr>
          </a:p>
          <a:p>
            <a:r>
              <a:rPr lang="ru-RU" b="1" dirty="0" smtClean="0">
                <a:solidFill>
                  <a:srgbClr val="002060"/>
                </a:solidFill>
              </a:rPr>
              <a:t>1945 – Висло-</a:t>
            </a:r>
            <a:r>
              <a:rPr lang="ru-RU" b="1" dirty="0" err="1" smtClean="0">
                <a:solidFill>
                  <a:srgbClr val="002060"/>
                </a:solidFill>
              </a:rPr>
              <a:t>Одерская</a:t>
            </a:r>
            <a:r>
              <a:rPr lang="ru-RU" b="1" dirty="0" smtClean="0">
                <a:solidFill>
                  <a:srgbClr val="002060"/>
                </a:solidFill>
              </a:rPr>
              <a:t> операция.</a:t>
            </a:r>
          </a:p>
          <a:p>
            <a:endParaRPr lang="ru-RU" b="1" dirty="0">
              <a:solidFill>
                <a:srgbClr val="002060"/>
              </a:solidFill>
            </a:endParaRPr>
          </a:p>
          <a:p>
            <a:r>
              <a:rPr lang="ru-RU" b="1" dirty="0">
                <a:solidFill>
                  <a:srgbClr val="002060"/>
                </a:solidFill>
              </a:rPr>
              <a:t>1945 год – прорыв обороны Берлина и взятие столицы фашистской </a:t>
            </a:r>
            <a:r>
              <a:rPr lang="ru-RU" b="1" dirty="0" smtClean="0">
                <a:solidFill>
                  <a:srgbClr val="002060"/>
                </a:solidFill>
              </a:rPr>
              <a:t>Германии.</a:t>
            </a:r>
            <a:endParaRPr lang="ru-RU" b="1" dirty="0">
              <a:solidFill>
                <a:srgbClr val="002060"/>
              </a:solidFill>
            </a:endParaRPr>
          </a:p>
        </p:txBody>
      </p:sp>
    </p:spTree>
    <p:extLst>
      <p:ext uri="{BB962C8B-B14F-4D97-AF65-F5344CB8AC3E}">
        <p14:creationId xmlns:p14="http://schemas.microsoft.com/office/powerpoint/2010/main" val="38367931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im3-tub-ru.yandex.net/i?id=5b73e77d59bf2d0baed3e39a49e93ff5&amp;n=33&amp;h=215&amp;w=397"/>
          <p:cNvPicPr/>
          <p:nvPr/>
        </p:nvPicPr>
        <p:blipFill>
          <a:blip r:embed="rId2">
            <a:extLst>
              <a:ext uri="{28A0092B-C50C-407E-A947-70E740481C1C}">
                <a14:useLocalDpi xmlns:a14="http://schemas.microsoft.com/office/drawing/2010/main" val="0"/>
              </a:ext>
            </a:extLst>
          </a:blip>
          <a:srcRect/>
          <a:stretch>
            <a:fillRect/>
          </a:stretch>
        </p:blipFill>
        <p:spPr bwMode="auto">
          <a:xfrm>
            <a:off x="389874" y="1191290"/>
            <a:ext cx="8333619" cy="4896544"/>
          </a:xfrm>
          <a:prstGeom prst="rect">
            <a:avLst/>
          </a:prstGeom>
          <a:noFill/>
          <a:ln>
            <a:noFill/>
          </a:ln>
        </p:spPr>
      </p:pic>
      <p:sp>
        <p:nvSpPr>
          <p:cNvPr id="3" name="Прямоугольник 2"/>
          <p:cNvSpPr/>
          <p:nvPr/>
        </p:nvSpPr>
        <p:spPr>
          <a:xfrm>
            <a:off x="395536" y="332656"/>
            <a:ext cx="8496944" cy="646331"/>
          </a:xfrm>
          <a:prstGeom prst="rect">
            <a:avLst/>
          </a:prstGeom>
        </p:spPr>
        <p:txBody>
          <a:bodyPr wrap="square">
            <a:spAutoFit/>
          </a:bodyPr>
          <a:lstStyle/>
          <a:p>
            <a:r>
              <a:rPr lang="ru-RU" b="1" dirty="0">
                <a:solidFill>
                  <a:srgbClr val="002060"/>
                </a:solidFill>
              </a:rPr>
              <a:t>1945 год – прорыв обороны Берлина и взятие столицы фашистской Германии.</a:t>
            </a:r>
          </a:p>
        </p:txBody>
      </p:sp>
      <p:sp>
        <p:nvSpPr>
          <p:cNvPr id="4" name="Прямоугольник 3"/>
          <p:cNvSpPr/>
          <p:nvPr/>
        </p:nvSpPr>
        <p:spPr>
          <a:xfrm>
            <a:off x="899592" y="6093296"/>
            <a:ext cx="7128792" cy="369332"/>
          </a:xfrm>
          <a:prstGeom prst="rect">
            <a:avLst/>
          </a:prstGeom>
        </p:spPr>
        <p:txBody>
          <a:bodyPr wrap="square">
            <a:spAutoFit/>
          </a:bodyPr>
          <a:lstStyle/>
          <a:p>
            <a:pPr algn="ctr"/>
            <a:r>
              <a:rPr lang="ru-RU" dirty="0">
                <a:solidFill>
                  <a:srgbClr val="C00000"/>
                </a:solidFill>
                <a:latin typeface="Arial Black" panose="020B0A04020102020204" pitchFamily="34" charset="0"/>
              </a:rPr>
              <a:t>Маршал Жуков на ступенях </a:t>
            </a:r>
            <a:r>
              <a:rPr lang="ru-RU" dirty="0" smtClean="0">
                <a:solidFill>
                  <a:srgbClr val="C00000"/>
                </a:solidFill>
                <a:latin typeface="Arial Black" panose="020B0A04020102020204" pitchFamily="34" charset="0"/>
              </a:rPr>
              <a:t>Рейхстага</a:t>
            </a:r>
            <a:endParaRPr lang="ru-RU"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6078952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stoletie.ru/upload/iblock/e98/009.jpg?rand=776778343"/>
          <p:cNvPicPr/>
          <p:nvPr/>
        </p:nvPicPr>
        <p:blipFill>
          <a:blip r:embed="rId2">
            <a:extLst>
              <a:ext uri="{28A0092B-C50C-407E-A947-70E740481C1C}">
                <a14:useLocalDpi xmlns:a14="http://schemas.microsoft.com/office/drawing/2010/main" val="0"/>
              </a:ext>
            </a:extLst>
          </a:blip>
          <a:srcRect/>
          <a:stretch>
            <a:fillRect/>
          </a:stretch>
        </p:blipFill>
        <p:spPr bwMode="auto">
          <a:xfrm>
            <a:off x="611560" y="980728"/>
            <a:ext cx="7920880" cy="4801997"/>
          </a:xfrm>
          <a:prstGeom prst="rect">
            <a:avLst/>
          </a:prstGeom>
          <a:noFill/>
          <a:ln>
            <a:noFill/>
          </a:ln>
        </p:spPr>
      </p:pic>
      <p:sp>
        <p:nvSpPr>
          <p:cNvPr id="3" name="Прямоугольник 2"/>
          <p:cNvSpPr/>
          <p:nvPr/>
        </p:nvSpPr>
        <p:spPr>
          <a:xfrm>
            <a:off x="467544" y="332656"/>
            <a:ext cx="8352928" cy="923330"/>
          </a:xfrm>
          <a:prstGeom prst="rect">
            <a:avLst/>
          </a:prstGeom>
        </p:spPr>
        <p:txBody>
          <a:bodyPr wrap="square">
            <a:spAutoFit/>
          </a:bodyPr>
          <a:lstStyle/>
          <a:p>
            <a:pPr algn="just"/>
            <a:r>
              <a:rPr lang="ru-RU" b="1" dirty="0" smtClean="0">
                <a:solidFill>
                  <a:srgbClr val="002060"/>
                </a:solidFill>
              </a:rPr>
              <a:t>8 </a:t>
            </a:r>
            <a:r>
              <a:rPr lang="ru-RU" b="1" dirty="0">
                <a:solidFill>
                  <a:srgbClr val="002060"/>
                </a:solidFill>
              </a:rPr>
              <a:t>мая 1945 Жуков от имени Советского Союза подписал Акт о безоговорочной капитуляции фашистской Германии. </a:t>
            </a:r>
          </a:p>
          <a:p>
            <a:r>
              <a:rPr lang="ru-RU" b="1" dirty="0">
                <a:solidFill>
                  <a:srgbClr val="002060"/>
                </a:solidFill>
              </a:rPr>
              <a:t> </a:t>
            </a:r>
          </a:p>
        </p:txBody>
      </p:sp>
      <p:sp>
        <p:nvSpPr>
          <p:cNvPr id="4" name="Прямоугольник 3"/>
          <p:cNvSpPr/>
          <p:nvPr/>
        </p:nvSpPr>
        <p:spPr>
          <a:xfrm>
            <a:off x="467544" y="5794794"/>
            <a:ext cx="8208912" cy="923330"/>
          </a:xfrm>
          <a:prstGeom prst="rect">
            <a:avLst/>
          </a:prstGeom>
        </p:spPr>
        <p:txBody>
          <a:bodyPr wrap="square">
            <a:spAutoFit/>
          </a:bodyPr>
          <a:lstStyle/>
          <a:p>
            <a:pPr algn="ctr"/>
            <a:r>
              <a:rPr lang="ru-RU" dirty="0">
                <a:solidFill>
                  <a:srgbClr val="C00000"/>
                </a:solidFill>
                <a:latin typeface="Arial Black" panose="020B0A04020102020204" pitchFamily="34" charset="0"/>
              </a:rPr>
              <a:t>Маршал Советского Союза Г.К. Жуков во </a:t>
            </a:r>
            <a:r>
              <a:rPr lang="ru-RU" dirty="0" smtClean="0">
                <a:solidFill>
                  <a:srgbClr val="C00000"/>
                </a:solidFill>
                <a:latin typeface="Arial Black" panose="020B0A04020102020204" pitchFamily="34" charset="0"/>
              </a:rPr>
              <a:t>главе Советской делегации на </a:t>
            </a:r>
            <a:r>
              <a:rPr lang="ru-RU" dirty="0">
                <a:solidFill>
                  <a:srgbClr val="C00000"/>
                </a:solidFill>
                <a:latin typeface="Arial Black" panose="020B0A04020102020204" pitchFamily="34" charset="0"/>
              </a:rPr>
              <a:t>церемонии подписания безоговорочной капитуляции Германии</a:t>
            </a:r>
          </a:p>
        </p:txBody>
      </p:sp>
    </p:spTree>
    <p:extLst>
      <p:ext uri="{BB962C8B-B14F-4D97-AF65-F5344CB8AC3E}">
        <p14:creationId xmlns:p14="http://schemas.microsoft.com/office/powerpoint/2010/main" val="32530038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64693" y="5907919"/>
            <a:ext cx="8136904" cy="646331"/>
          </a:xfrm>
          <a:prstGeom prst="rect">
            <a:avLst/>
          </a:prstGeom>
        </p:spPr>
        <p:txBody>
          <a:bodyPr wrap="square">
            <a:spAutoFit/>
          </a:bodyPr>
          <a:lstStyle/>
          <a:p>
            <a:pPr algn="ctr"/>
            <a:r>
              <a:rPr lang="ru-RU" b="1" dirty="0">
                <a:solidFill>
                  <a:srgbClr val="C00000"/>
                </a:solidFill>
                <a:latin typeface="Arial Black" panose="020B0A04020102020204" pitchFamily="34" charset="0"/>
              </a:rPr>
              <a:t>24 июня — </a:t>
            </a:r>
            <a:r>
              <a:rPr lang="ru-RU" b="1" dirty="0" smtClean="0">
                <a:solidFill>
                  <a:srgbClr val="C00000"/>
                </a:solidFill>
                <a:latin typeface="Arial Black" panose="020B0A04020102020204" pitchFamily="34" charset="0"/>
              </a:rPr>
              <a:t>Г.К. Жуков на </a:t>
            </a:r>
            <a:r>
              <a:rPr lang="ru-RU" b="1" dirty="0">
                <a:solidFill>
                  <a:srgbClr val="C00000"/>
                </a:solidFill>
                <a:latin typeface="Arial Black" panose="020B0A04020102020204" pitchFamily="34" charset="0"/>
              </a:rPr>
              <a:t>Красной площади </a:t>
            </a:r>
            <a:endParaRPr lang="ru-RU" b="1" dirty="0" smtClean="0">
              <a:solidFill>
                <a:srgbClr val="C00000"/>
              </a:solidFill>
              <a:latin typeface="Arial Black" panose="020B0A04020102020204" pitchFamily="34" charset="0"/>
            </a:endParaRPr>
          </a:p>
          <a:p>
            <a:pPr algn="ctr"/>
            <a:r>
              <a:rPr lang="ru-RU" b="1" dirty="0" smtClean="0">
                <a:solidFill>
                  <a:srgbClr val="C00000"/>
                </a:solidFill>
                <a:latin typeface="Arial Black" panose="020B0A04020102020204" pitchFamily="34" charset="0"/>
              </a:rPr>
              <a:t>принимает </a:t>
            </a:r>
            <a:r>
              <a:rPr lang="ru-RU" b="1" dirty="0">
                <a:solidFill>
                  <a:srgbClr val="C00000"/>
                </a:solidFill>
                <a:latin typeface="Arial Black" panose="020B0A04020102020204" pitchFamily="34" charset="0"/>
              </a:rPr>
              <a:t>парад </a:t>
            </a:r>
            <a:r>
              <a:rPr lang="ru-RU" b="1" dirty="0" smtClean="0">
                <a:solidFill>
                  <a:srgbClr val="C00000"/>
                </a:solidFill>
                <a:latin typeface="Arial Black" panose="020B0A04020102020204" pitchFamily="34" charset="0"/>
              </a:rPr>
              <a:t>Победы</a:t>
            </a:r>
            <a:endParaRPr lang="ru-RU" b="1" dirty="0">
              <a:solidFill>
                <a:srgbClr val="C00000"/>
              </a:solidFill>
              <a:latin typeface="Arial Black" panose="020B0A04020102020204" pitchFamily="34" charset="0"/>
            </a:endParaRPr>
          </a:p>
        </p:txBody>
      </p:sp>
      <p:pic>
        <p:nvPicPr>
          <p:cNvPr id="3" name="Рисунок 2" descr="http://www.stoletie.ru/upload/iblock/0f4/012.jpg?rand=840182467"/>
          <p:cNvPicPr/>
          <p:nvPr/>
        </p:nvPicPr>
        <p:blipFill>
          <a:blip r:embed="rId2">
            <a:extLst>
              <a:ext uri="{28A0092B-C50C-407E-A947-70E740481C1C}">
                <a14:useLocalDpi xmlns:a14="http://schemas.microsoft.com/office/drawing/2010/main" val="0"/>
              </a:ext>
            </a:extLst>
          </a:blip>
          <a:srcRect/>
          <a:stretch>
            <a:fillRect/>
          </a:stretch>
        </p:blipFill>
        <p:spPr bwMode="auto">
          <a:xfrm>
            <a:off x="646329" y="404664"/>
            <a:ext cx="7814103" cy="5400600"/>
          </a:xfrm>
          <a:prstGeom prst="rect">
            <a:avLst/>
          </a:prstGeom>
          <a:noFill/>
          <a:ln>
            <a:noFill/>
          </a:ln>
        </p:spPr>
      </p:pic>
    </p:spTree>
    <p:extLst>
      <p:ext uri="{BB962C8B-B14F-4D97-AF65-F5344CB8AC3E}">
        <p14:creationId xmlns:p14="http://schemas.microsoft.com/office/powerpoint/2010/main" val="33422000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6123" y="946341"/>
            <a:ext cx="8280919" cy="4662815"/>
          </a:xfrm>
          <a:prstGeom prst="rect">
            <a:avLst/>
          </a:prstGeom>
        </p:spPr>
        <p:txBody>
          <a:bodyPr wrap="square">
            <a:spAutoFit/>
          </a:bodyPr>
          <a:lstStyle/>
          <a:p>
            <a:pPr marL="285750" indent="-285750">
              <a:lnSpc>
                <a:spcPct val="150000"/>
              </a:lnSpc>
              <a:buFont typeface="Wingdings" panose="05000000000000000000" pitchFamily="2" charset="2"/>
              <a:buChar char="q"/>
            </a:pPr>
            <a:r>
              <a:rPr lang="ru-RU" b="1" dirty="0" smtClean="0">
                <a:solidFill>
                  <a:srgbClr val="002060"/>
                </a:solidFill>
              </a:rPr>
              <a:t>два высших советских военных ордена «Победа».</a:t>
            </a:r>
          </a:p>
          <a:p>
            <a:pPr marL="285750" indent="-285750">
              <a:lnSpc>
                <a:spcPct val="150000"/>
              </a:lnSpc>
              <a:buFont typeface="Wingdings" panose="05000000000000000000" pitchFamily="2" charset="2"/>
              <a:buChar char="q"/>
            </a:pPr>
            <a:r>
              <a:rPr lang="ru-RU" b="1" dirty="0" smtClean="0">
                <a:solidFill>
                  <a:srgbClr val="002060"/>
                </a:solidFill>
              </a:rPr>
              <a:t>4 Золотые Звезды Героя Советского Союза.</a:t>
            </a:r>
          </a:p>
          <a:p>
            <a:pPr marL="285750" indent="-285750">
              <a:lnSpc>
                <a:spcPct val="150000"/>
              </a:lnSpc>
              <a:buFont typeface="Wingdings" panose="05000000000000000000" pitchFamily="2" charset="2"/>
              <a:buChar char="q"/>
            </a:pPr>
            <a:r>
              <a:rPr lang="ru-RU" b="1" dirty="0" smtClean="0">
                <a:solidFill>
                  <a:srgbClr val="002060"/>
                </a:solidFill>
              </a:rPr>
              <a:t>6 орденов Ленина.</a:t>
            </a:r>
          </a:p>
          <a:p>
            <a:pPr marL="285750" indent="-285750">
              <a:lnSpc>
                <a:spcPct val="150000"/>
              </a:lnSpc>
              <a:buFont typeface="Wingdings" panose="05000000000000000000" pitchFamily="2" charset="2"/>
              <a:buChar char="q"/>
            </a:pPr>
            <a:r>
              <a:rPr lang="ru-RU" b="1" dirty="0" smtClean="0">
                <a:solidFill>
                  <a:srgbClr val="002060"/>
                </a:solidFill>
              </a:rPr>
              <a:t>орден Октябрьской Революции</a:t>
            </a:r>
          </a:p>
          <a:p>
            <a:pPr marL="285750" indent="-285750">
              <a:lnSpc>
                <a:spcPct val="150000"/>
              </a:lnSpc>
              <a:buFont typeface="Wingdings" panose="05000000000000000000" pitchFamily="2" charset="2"/>
              <a:buChar char="q"/>
            </a:pPr>
            <a:r>
              <a:rPr lang="ru-RU" b="1" dirty="0" smtClean="0">
                <a:solidFill>
                  <a:srgbClr val="002060"/>
                </a:solidFill>
              </a:rPr>
              <a:t>3 ордена Красного Знамени</a:t>
            </a:r>
          </a:p>
          <a:p>
            <a:pPr marL="285750" indent="-285750">
              <a:lnSpc>
                <a:spcPct val="150000"/>
              </a:lnSpc>
              <a:buFont typeface="Wingdings" panose="05000000000000000000" pitchFamily="2" charset="2"/>
              <a:buChar char="q"/>
            </a:pPr>
            <a:r>
              <a:rPr lang="ru-RU" b="1" dirty="0" smtClean="0">
                <a:solidFill>
                  <a:srgbClr val="002060"/>
                </a:solidFill>
              </a:rPr>
              <a:t>2 ордена Суворова 1-й степени, в том числе один из них № 1, всего 14 орденов и 16 медалей</a:t>
            </a:r>
          </a:p>
          <a:p>
            <a:pPr marL="285750" indent="-285750">
              <a:lnSpc>
                <a:spcPct val="150000"/>
              </a:lnSpc>
              <a:buFont typeface="Wingdings" panose="05000000000000000000" pitchFamily="2" charset="2"/>
              <a:buChar char="q"/>
            </a:pPr>
            <a:r>
              <a:rPr lang="ru-RU" b="1" dirty="0" smtClean="0">
                <a:solidFill>
                  <a:srgbClr val="002060"/>
                </a:solidFill>
              </a:rPr>
              <a:t>почетное оружие — именная шашка с золотым Гербом СССР</a:t>
            </a:r>
          </a:p>
          <a:p>
            <a:pPr marL="285750" indent="-285750">
              <a:lnSpc>
                <a:spcPct val="150000"/>
              </a:lnSpc>
              <a:buFont typeface="Wingdings" panose="05000000000000000000" pitchFamily="2" charset="2"/>
              <a:buChar char="q"/>
            </a:pPr>
            <a:r>
              <a:rPr lang="ru-RU" b="1" dirty="0" smtClean="0">
                <a:solidFill>
                  <a:srgbClr val="002060"/>
                </a:solidFill>
              </a:rPr>
              <a:t>Герой Монгольской Народной Республики</a:t>
            </a:r>
          </a:p>
          <a:p>
            <a:pPr marL="285750" indent="-285750">
              <a:lnSpc>
                <a:spcPct val="150000"/>
              </a:lnSpc>
              <a:buFont typeface="Wingdings" panose="05000000000000000000" pitchFamily="2" charset="2"/>
              <a:buChar char="q"/>
            </a:pPr>
            <a:r>
              <a:rPr lang="ru-RU" b="1" dirty="0" smtClean="0">
                <a:solidFill>
                  <a:srgbClr val="002060"/>
                </a:solidFill>
              </a:rPr>
              <a:t>орден Тувинской Республики</a:t>
            </a:r>
          </a:p>
          <a:p>
            <a:pPr marL="285750" indent="-285750">
              <a:lnSpc>
                <a:spcPct val="150000"/>
              </a:lnSpc>
              <a:buFont typeface="Wingdings" panose="05000000000000000000" pitchFamily="2" charset="2"/>
              <a:buChar char="q"/>
            </a:pPr>
            <a:r>
              <a:rPr lang="ru-RU" b="1" dirty="0" smtClean="0">
                <a:solidFill>
                  <a:srgbClr val="002060"/>
                </a:solidFill>
              </a:rPr>
              <a:t>17 иностранных орденов и 10 медалей, а также другие награды.</a:t>
            </a:r>
            <a:endParaRPr lang="ru-RU" b="1" dirty="0">
              <a:solidFill>
                <a:srgbClr val="002060"/>
              </a:solidFill>
            </a:endParaRPr>
          </a:p>
        </p:txBody>
      </p:sp>
      <p:sp>
        <p:nvSpPr>
          <p:cNvPr id="3" name="Прямоугольник 2"/>
          <p:cNvSpPr/>
          <p:nvPr/>
        </p:nvSpPr>
        <p:spPr>
          <a:xfrm>
            <a:off x="1403648" y="404664"/>
            <a:ext cx="3597460" cy="400110"/>
          </a:xfrm>
          <a:prstGeom prst="rect">
            <a:avLst/>
          </a:prstGeom>
        </p:spPr>
        <p:txBody>
          <a:bodyPr wrap="none">
            <a:spAutoFit/>
          </a:bodyPr>
          <a:lstStyle/>
          <a:p>
            <a:r>
              <a:rPr lang="ru-RU" sz="2000" b="1" dirty="0">
                <a:solidFill>
                  <a:srgbClr val="C00000"/>
                </a:solidFill>
                <a:latin typeface="Arial Black" panose="020B0A04020102020204" pitchFamily="34" charset="0"/>
              </a:rPr>
              <a:t>С</a:t>
            </a:r>
            <a:r>
              <a:rPr lang="ru-RU" sz="2000" b="1" dirty="0" smtClean="0">
                <a:solidFill>
                  <a:srgbClr val="C00000"/>
                </a:solidFill>
                <a:latin typeface="Arial Black" panose="020B0A04020102020204" pitchFamily="34" charset="0"/>
              </a:rPr>
              <a:t>писок </a:t>
            </a:r>
            <a:r>
              <a:rPr lang="ru-RU" sz="2000" b="1" dirty="0">
                <a:solidFill>
                  <a:srgbClr val="C00000"/>
                </a:solidFill>
                <a:latin typeface="Arial Black" panose="020B0A04020102020204" pitchFamily="34" charset="0"/>
              </a:rPr>
              <a:t>наград </a:t>
            </a:r>
            <a:r>
              <a:rPr lang="ru-RU" sz="2000" b="1" dirty="0" smtClean="0">
                <a:solidFill>
                  <a:srgbClr val="C00000"/>
                </a:solidFill>
                <a:latin typeface="Arial Black" panose="020B0A04020102020204" pitchFamily="34" charset="0"/>
              </a:rPr>
              <a:t>Жукова:</a:t>
            </a:r>
            <a:endParaRPr lang="ru-RU" sz="2000" b="1" dirty="0">
              <a:solidFill>
                <a:srgbClr val="C00000"/>
              </a:solidFill>
              <a:latin typeface="Arial Black" panose="020B0A04020102020204" pitchFamily="34" charset="0"/>
            </a:endParaRPr>
          </a:p>
        </p:txBody>
      </p:sp>
      <p:pic>
        <p:nvPicPr>
          <p:cNvPr id="9218" name="Picture 2" descr="https://im2-tub-ru.yandex.net/i?id=404103dadd97a448966fe82208a5500e&amp;n=33&amp;h=215&amp;w=339"/>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837" b="95349" l="3835" r="97935"/>
                    </a14:imgEffect>
                  </a14:imgLayer>
                </a14:imgProps>
              </a:ext>
              <a:ext uri="{28A0092B-C50C-407E-A947-70E740481C1C}">
                <a14:useLocalDpi xmlns:a14="http://schemas.microsoft.com/office/drawing/2010/main" val="0"/>
              </a:ext>
            </a:extLst>
          </a:blip>
          <a:srcRect/>
          <a:stretch>
            <a:fillRect/>
          </a:stretch>
        </p:blipFill>
        <p:spPr bwMode="auto">
          <a:xfrm>
            <a:off x="3995936" y="3797854"/>
            <a:ext cx="5351772" cy="3068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7521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descr="Медаль Георгия Жуков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901" y="548680"/>
            <a:ext cx="2857500" cy="530542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742973" y="6021288"/>
            <a:ext cx="2236510" cy="369332"/>
          </a:xfrm>
          <a:prstGeom prst="rect">
            <a:avLst/>
          </a:prstGeom>
        </p:spPr>
        <p:txBody>
          <a:bodyPr wrap="none">
            <a:spAutoFit/>
          </a:bodyPr>
          <a:lstStyle/>
          <a:p>
            <a:pPr algn="ctr"/>
            <a:r>
              <a:rPr lang="ru-RU" b="1" dirty="0">
                <a:solidFill>
                  <a:srgbClr val="C00000"/>
                </a:solidFill>
                <a:latin typeface="Arial Black" panose="020B0A04020102020204" pitchFamily="34" charset="0"/>
              </a:rPr>
              <a:t>Медаль Жукова</a:t>
            </a:r>
          </a:p>
        </p:txBody>
      </p:sp>
      <p:pic>
        <p:nvPicPr>
          <p:cNvPr id="4106" name="Picture 10" descr="http://ordenrf.ru/upload/nagrady/orden-zhukova-podv-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523344"/>
            <a:ext cx="4657725" cy="5476875"/>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652120" y="6147019"/>
            <a:ext cx="2068195" cy="369332"/>
          </a:xfrm>
          <a:prstGeom prst="rect">
            <a:avLst/>
          </a:prstGeom>
        </p:spPr>
        <p:txBody>
          <a:bodyPr wrap="none">
            <a:spAutoFit/>
          </a:bodyPr>
          <a:lstStyle/>
          <a:p>
            <a:pPr algn="ctr"/>
            <a:r>
              <a:rPr lang="ru-RU" b="1" dirty="0">
                <a:solidFill>
                  <a:srgbClr val="C00000"/>
                </a:solidFill>
                <a:latin typeface="Arial Black" panose="020B0A04020102020204" pitchFamily="34" charset="0"/>
              </a:rPr>
              <a:t>Орден Жукова</a:t>
            </a:r>
          </a:p>
        </p:txBody>
      </p:sp>
    </p:spTree>
    <p:extLst>
      <p:ext uri="{BB962C8B-B14F-4D97-AF65-F5344CB8AC3E}">
        <p14:creationId xmlns:p14="http://schemas.microsoft.com/office/powerpoint/2010/main" val="2893120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tvzvezda.ru/news/forces/content/201405221742-yhzp.htm/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556" y="2060848"/>
            <a:ext cx="8064896" cy="446449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67544" y="306522"/>
            <a:ext cx="8280920" cy="1754326"/>
          </a:xfrm>
          <a:prstGeom prst="rect">
            <a:avLst/>
          </a:prstGeom>
        </p:spPr>
        <p:txBody>
          <a:bodyPr wrap="square">
            <a:spAutoFit/>
          </a:bodyPr>
          <a:lstStyle/>
          <a:p>
            <a:pPr algn="just"/>
            <a:r>
              <a:rPr lang="ru-RU" b="1" dirty="0">
                <a:solidFill>
                  <a:srgbClr val="002060"/>
                </a:solidFill>
              </a:rPr>
              <a:t>В 1995 году учреждена ежегодная Государственная премия Российской Федерации имени Маршала Советского Союза Г. К. Жукова за выдающиеся достижения в области военной науки и создания военной техники, а также за лучшие произведения литературы и искусства, посвящённые Великой Отечественной войне.</a:t>
            </a:r>
          </a:p>
        </p:txBody>
      </p:sp>
    </p:spTree>
    <p:extLst>
      <p:ext uri="{BB962C8B-B14F-4D97-AF65-F5344CB8AC3E}">
        <p14:creationId xmlns:p14="http://schemas.microsoft.com/office/powerpoint/2010/main" val="1357532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http://www.playing-field.ru/img/2015/052110/3306626"/>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96117" l="424" r="100000"/>
                    </a14:imgEffect>
                  </a14:imgLayer>
                </a14:imgProps>
              </a:ext>
              <a:ext uri="{28A0092B-C50C-407E-A947-70E740481C1C}">
                <a14:useLocalDpi xmlns:a14="http://schemas.microsoft.com/office/drawing/2010/main" val="0"/>
              </a:ext>
            </a:extLst>
          </a:blip>
          <a:srcRect/>
          <a:stretch>
            <a:fillRect/>
          </a:stretch>
        </p:blipFill>
        <p:spPr bwMode="auto">
          <a:xfrm flipV="1">
            <a:off x="469588" y="2564904"/>
            <a:ext cx="8422892" cy="429309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39594" y="332656"/>
            <a:ext cx="8352886" cy="3139321"/>
          </a:xfrm>
          <a:prstGeom prst="rect">
            <a:avLst/>
          </a:prstGeom>
        </p:spPr>
        <p:txBody>
          <a:bodyPr wrap="square">
            <a:spAutoFit/>
          </a:bodyPr>
          <a:lstStyle/>
          <a:p>
            <a:pPr algn="just"/>
            <a:r>
              <a:rPr lang="ru-RU" b="1" dirty="0">
                <a:solidFill>
                  <a:srgbClr val="002060"/>
                </a:solidFill>
              </a:rPr>
              <a:t>С 2007 года 9 декабря в Российской Федерации отмечается День Героев Отечества, установленный в память о российской исторической традиции чествования кавалеров Ордена Святого Георгия, учрежденного в этот день в 1769 году. Данный орден был восстановлен Указом Президента Российской Федерации в качестве высшей военной награды</a:t>
            </a:r>
            <a:r>
              <a:rPr lang="ru-RU" b="1" dirty="0" smtClean="0">
                <a:solidFill>
                  <a:srgbClr val="002060"/>
                </a:solidFill>
              </a:rPr>
              <a:t>.</a:t>
            </a:r>
          </a:p>
          <a:p>
            <a:pPr algn="just"/>
            <a:r>
              <a:rPr lang="ru-RU" b="1" dirty="0" smtClean="0">
                <a:solidFill>
                  <a:srgbClr val="002060"/>
                </a:solidFill>
              </a:rPr>
              <a:t>Ленточка </a:t>
            </a:r>
            <a:r>
              <a:rPr lang="ru-RU" b="1" dirty="0">
                <a:solidFill>
                  <a:srgbClr val="002060"/>
                </a:solidFill>
              </a:rPr>
              <a:t>представлена в двух цветах – черном и оранжевом. Оранжевый цвет символизирует пламя, а черный – дым. Эти два цвета представляют в совокупности военную доблесть и славу.</a:t>
            </a:r>
            <a:br>
              <a:rPr lang="ru-RU" b="1" dirty="0">
                <a:solidFill>
                  <a:srgbClr val="002060"/>
                </a:solidFill>
              </a:rPr>
            </a:br>
            <a:r>
              <a:rPr lang="ru-RU" b="1" dirty="0">
                <a:solidFill>
                  <a:srgbClr val="002060"/>
                </a:solidFill>
              </a:rPr>
              <a:t/>
            </a:r>
            <a:br>
              <a:rPr lang="ru-RU" b="1" dirty="0">
                <a:solidFill>
                  <a:srgbClr val="002060"/>
                </a:solidFill>
              </a:rPr>
            </a:br>
            <a:endParaRPr lang="ru-RU" b="1" dirty="0">
              <a:solidFill>
                <a:srgbClr val="002060"/>
              </a:solidFill>
            </a:endParaRPr>
          </a:p>
        </p:txBody>
      </p:sp>
    </p:spTree>
    <p:extLst>
      <p:ext uri="{BB962C8B-B14F-4D97-AF65-F5344CB8AC3E}">
        <p14:creationId xmlns:p14="http://schemas.microsoft.com/office/powerpoint/2010/main" val="15107094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museum-zhukov.ru/wp-content/uploads/2014/08/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6995" y="476672"/>
            <a:ext cx="4349975" cy="5760640"/>
          </a:xfrm>
          <a:prstGeom prst="rect">
            <a:avLst/>
          </a:prstGeom>
          <a:noFill/>
          <a:ln>
            <a:noFill/>
          </a:ln>
        </p:spPr>
      </p:pic>
      <p:sp>
        <p:nvSpPr>
          <p:cNvPr id="3" name="Прямоугольник 2"/>
          <p:cNvSpPr/>
          <p:nvPr/>
        </p:nvSpPr>
        <p:spPr>
          <a:xfrm>
            <a:off x="416866" y="6290574"/>
            <a:ext cx="4341415" cy="369332"/>
          </a:xfrm>
          <a:prstGeom prst="rect">
            <a:avLst/>
          </a:prstGeom>
        </p:spPr>
        <p:txBody>
          <a:bodyPr wrap="square">
            <a:spAutoFit/>
          </a:bodyPr>
          <a:lstStyle/>
          <a:p>
            <a:pPr algn="ctr"/>
            <a:r>
              <a:rPr lang="ru-RU" b="1" dirty="0">
                <a:solidFill>
                  <a:srgbClr val="C00000"/>
                </a:solidFill>
                <a:latin typeface="Arial Black" panose="020B0A04020102020204" pitchFamily="34" charset="0"/>
              </a:rPr>
              <a:t>Георгий Константинович Жуков </a:t>
            </a:r>
            <a:endParaRPr lang="ru-RU" dirty="0">
              <a:solidFill>
                <a:srgbClr val="C00000"/>
              </a:solidFill>
              <a:latin typeface="Arial Black" panose="020B0A04020102020204" pitchFamily="34" charset="0"/>
            </a:endParaRPr>
          </a:p>
        </p:txBody>
      </p:sp>
      <p:sp>
        <p:nvSpPr>
          <p:cNvPr id="4" name="Прямоугольник 3"/>
          <p:cNvSpPr/>
          <p:nvPr/>
        </p:nvSpPr>
        <p:spPr>
          <a:xfrm>
            <a:off x="5076056" y="476672"/>
            <a:ext cx="3744416" cy="2862322"/>
          </a:xfrm>
          <a:prstGeom prst="rect">
            <a:avLst/>
          </a:prstGeom>
        </p:spPr>
        <p:txBody>
          <a:bodyPr wrap="square">
            <a:spAutoFit/>
          </a:bodyPr>
          <a:lstStyle/>
          <a:p>
            <a:pPr algn="just"/>
            <a:r>
              <a:rPr lang="ru-RU" sz="2000" b="1" dirty="0" smtClean="0">
                <a:solidFill>
                  <a:srgbClr val="002060"/>
                </a:solidFill>
              </a:rPr>
              <a:t>Имя Жукова золотыми </a:t>
            </a:r>
            <a:r>
              <a:rPr lang="ru-RU" sz="2000" b="1" dirty="0">
                <a:solidFill>
                  <a:srgbClr val="002060"/>
                </a:solidFill>
              </a:rPr>
              <a:t>буквами навсегда занесено на страницы истории нашей Родины</a:t>
            </a:r>
            <a:r>
              <a:rPr lang="ru-RU" sz="2000" b="1" dirty="0" smtClean="0">
                <a:solidFill>
                  <a:srgbClr val="002060"/>
                </a:solidFill>
              </a:rPr>
              <a:t>.</a:t>
            </a:r>
          </a:p>
          <a:p>
            <a:pPr algn="just"/>
            <a:r>
              <a:rPr lang="ru-RU" sz="2000" b="1" dirty="0">
                <a:solidFill>
                  <a:srgbClr val="002060"/>
                </a:solidFill>
              </a:rPr>
              <a:t>В городах и сёлах России 190 проспектов, улиц, площадей и переулков носят название «Маршала Жукова». </a:t>
            </a:r>
          </a:p>
        </p:txBody>
      </p:sp>
      <p:pic>
        <p:nvPicPr>
          <p:cNvPr id="10242" name="Picture 2" descr="https://im2-tub-ru.yandex.net/i?id=404103dadd97a448966fe82208a5500e&amp;n=33&amp;h=215&amp;w=339"/>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8837" b="98140" l="3245" r="98230"/>
                    </a14:imgEffect>
                  </a14:imgLayer>
                </a14:imgProps>
              </a:ext>
              <a:ext uri="{28A0092B-C50C-407E-A947-70E740481C1C}">
                <a14:useLocalDpi xmlns:a14="http://schemas.microsoft.com/office/drawing/2010/main" val="0"/>
              </a:ext>
            </a:extLst>
          </a:blip>
          <a:srcRect/>
          <a:stretch>
            <a:fillRect/>
          </a:stretch>
        </p:blipFill>
        <p:spPr bwMode="auto">
          <a:xfrm>
            <a:off x="4806970" y="3140968"/>
            <a:ext cx="4229525" cy="3553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68671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marshal-jukov.narod.ru/zhukov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04663"/>
            <a:ext cx="4320480" cy="597666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https://im2-tub-ru.yandex.net/i?id=404103dadd97a448966fe82208a5500e&amp;n=33&amp;h=215&amp;w=339"/>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8140" l="0" r="100000"/>
                    </a14:imgEffect>
                  </a14:imgLayer>
                </a14:imgProps>
              </a:ext>
              <a:ext uri="{28A0092B-C50C-407E-A947-70E740481C1C}">
                <a14:useLocalDpi xmlns:a14="http://schemas.microsoft.com/office/drawing/2010/main" val="0"/>
              </a:ext>
            </a:extLst>
          </a:blip>
          <a:srcRect/>
          <a:stretch>
            <a:fillRect/>
          </a:stretch>
        </p:blipFill>
        <p:spPr bwMode="auto">
          <a:xfrm>
            <a:off x="4681372" y="3202934"/>
            <a:ext cx="4499991" cy="3560044"/>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860032" y="404663"/>
            <a:ext cx="3888432" cy="2308324"/>
          </a:xfrm>
          <a:prstGeom prst="rect">
            <a:avLst/>
          </a:prstGeom>
        </p:spPr>
        <p:txBody>
          <a:bodyPr wrap="square">
            <a:spAutoFit/>
          </a:bodyPr>
          <a:lstStyle/>
          <a:p>
            <a:r>
              <a:rPr lang="ru-RU" b="1" dirty="0">
                <a:solidFill>
                  <a:srgbClr val="002060"/>
                </a:solidFill>
              </a:rPr>
              <a:t>Жуков Георгий Константинович</a:t>
            </a:r>
          </a:p>
          <a:p>
            <a:r>
              <a:rPr lang="ru-RU" b="1" dirty="0">
                <a:solidFill>
                  <a:srgbClr val="002060"/>
                </a:solidFill>
              </a:rPr>
              <a:t>Советский военачальник, четырежды Герой Советского Союза, великий полководец.</a:t>
            </a:r>
            <a:br>
              <a:rPr lang="ru-RU" b="1" dirty="0">
                <a:solidFill>
                  <a:srgbClr val="002060"/>
                </a:solidFill>
              </a:rPr>
            </a:br>
            <a:r>
              <a:rPr lang="ru-RU" b="1" dirty="0" smtClean="0">
                <a:solidFill>
                  <a:srgbClr val="002060"/>
                </a:solidFill>
              </a:rPr>
              <a:t>Г.К</a:t>
            </a:r>
            <a:r>
              <a:rPr lang="ru-RU" b="1" dirty="0">
                <a:solidFill>
                  <a:srgbClr val="002060"/>
                </a:solidFill>
              </a:rPr>
              <a:t>. Жуков остался в истории как один из главных творцов Победы в Великой </a:t>
            </a:r>
            <a:r>
              <a:rPr lang="ru-RU" b="1" dirty="0" smtClean="0">
                <a:solidFill>
                  <a:srgbClr val="002060"/>
                </a:solidFill>
              </a:rPr>
              <a:t>Отечественной войне</a:t>
            </a:r>
            <a:endParaRPr lang="ru-RU" b="1" dirty="0">
              <a:solidFill>
                <a:srgbClr val="002060"/>
              </a:solidFill>
            </a:endParaRPr>
          </a:p>
        </p:txBody>
      </p:sp>
    </p:spTree>
    <p:extLst>
      <p:ext uri="{BB962C8B-B14F-4D97-AF65-F5344CB8AC3E}">
        <p14:creationId xmlns:p14="http://schemas.microsoft.com/office/powerpoint/2010/main" val="7433683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Михаил Ульянов в детств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119" y="421401"/>
            <a:ext cx="2808312" cy="3810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662190" y="4301757"/>
            <a:ext cx="2425665" cy="646331"/>
          </a:xfrm>
          <a:prstGeom prst="rect">
            <a:avLst/>
          </a:prstGeom>
        </p:spPr>
        <p:txBody>
          <a:bodyPr wrap="square">
            <a:spAutoFit/>
          </a:bodyPr>
          <a:lstStyle/>
          <a:p>
            <a:r>
              <a:rPr lang="ru-RU" b="1" dirty="0">
                <a:solidFill>
                  <a:srgbClr val="C00000"/>
                </a:solidFill>
                <a:latin typeface="Arial Black" panose="020B0A04020102020204" pitchFamily="34" charset="0"/>
              </a:rPr>
              <a:t>Михаил Ульянов </a:t>
            </a:r>
            <a:endParaRPr lang="ru-RU" b="1" dirty="0" smtClean="0">
              <a:solidFill>
                <a:srgbClr val="C00000"/>
              </a:solidFill>
              <a:latin typeface="Arial Black" panose="020B0A04020102020204" pitchFamily="34" charset="0"/>
            </a:endParaRPr>
          </a:p>
          <a:p>
            <a:pPr algn="ctr"/>
            <a:r>
              <a:rPr lang="ru-RU" b="1" dirty="0" smtClean="0">
                <a:solidFill>
                  <a:srgbClr val="C00000"/>
                </a:solidFill>
                <a:latin typeface="Arial Black" panose="020B0A04020102020204" pitchFamily="34" charset="0"/>
              </a:rPr>
              <a:t>в </a:t>
            </a:r>
            <a:r>
              <a:rPr lang="ru-RU" b="1" dirty="0">
                <a:solidFill>
                  <a:srgbClr val="C00000"/>
                </a:solidFill>
                <a:latin typeface="Arial Black" panose="020B0A04020102020204" pitchFamily="34" charset="0"/>
              </a:rPr>
              <a:t>детстве</a:t>
            </a:r>
          </a:p>
        </p:txBody>
      </p:sp>
      <p:sp>
        <p:nvSpPr>
          <p:cNvPr id="3" name="Прямоугольник 2"/>
          <p:cNvSpPr/>
          <p:nvPr/>
        </p:nvSpPr>
        <p:spPr>
          <a:xfrm>
            <a:off x="3563888" y="421401"/>
            <a:ext cx="5328592" cy="2123658"/>
          </a:xfrm>
          <a:prstGeom prst="rect">
            <a:avLst/>
          </a:prstGeom>
        </p:spPr>
        <p:txBody>
          <a:bodyPr wrap="square">
            <a:spAutoFit/>
          </a:bodyPr>
          <a:lstStyle/>
          <a:p>
            <a:pPr algn="just"/>
            <a:r>
              <a:rPr lang="ru-RU" b="1" dirty="0" smtClean="0">
                <a:solidFill>
                  <a:srgbClr val="002060"/>
                </a:solidFill>
              </a:rPr>
              <a:t>	</a:t>
            </a:r>
            <a:r>
              <a:rPr lang="ru-RU" sz="2400" b="1" dirty="0" smtClean="0">
                <a:solidFill>
                  <a:srgbClr val="002060"/>
                </a:solidFill>
              </a:rPr>
              <a:t>20 ноября 1927 года </a:t>
            </a:r>
            <a:r>
              <a:rPr lang="ru-RU" b="1" dirty="0" smtClean="0">
                <a:solidFill>
                  <a:srgbClr val="002060"/>
                </a:solidFill>
              </a:rPr>
              <a:t>- родился </a:t>
            </a:r>
            <a:r>
              <a:rPr lang="ru-RU" b="1" dirty="0">
                <a:solidFill>
                  <a:srgbClr val="002060"/>
                </a:solidFill>
              </a:rPr>
              <a:t>Михаил Александрович </a:t>
            </a:r>
            <a:r>
              <a:rPr lang="ru-RU" b="1" dirty="0" smtClean="0">
                <a:solidFill>
                  <a:srgbClr val="002060"/>
                </a:solidFill>
              </a:rPr>
              <a:t>Ульянов</a:t>
            </a:r>
          </a:p>
          <a:p>
            <a:pPr algn="just"/>
            <a:r>
              <a:rPr lang="ru-RU" b="1" dirty="0" smtClean="0">
                <a:solidFill>
                  <a:srgbClr val="002060"/>
                </a:solidFill>
              </a:rPr>
              <a:t> в </a:t>
            </a:r>
            <a:r>
              <a:rPr lang="ru-RU" b="1" dirty="0">
                <a:solidFill>
                  <a:srgbClr val="002060"/>
                </a:solidFill>
              </a:rPr>
              <a:t>селе </a:t>
            </a:r>
            <a:r>
              <a:rPr lang="ru-RU" b="1" dirty="0" err="1" smtClean="0">
                <a:solidFill>
                  <a:srgbClr val="002060"/>
                </a:solidFill>
              </a:rPr>
              <a:t>Бергамак</a:t>
            </a:r>
            <a:r>
              <a:rPr lang="ru-RU" b="1" dirty="0" smtClean="0">
                <a:solidFill>
                  <a:srgbClr val="002060"/>
                </a:solidFill>
              </a:rPr>
              <a:t>,  </a:t>
            </a:r>
            <a:r>
              <a:rPr lang="ru-RU" b="1" dirty="0" err="1" smtClean="0">
                <a:solidFill>
                  <a:srgbClr val="002060"/>
                </a:solidFill>
              </a:rPr>
              <a:t>Муровцевского</a:t>
            </a:r>
            <a:r>
              <a:rPr lang="ru-RU" b="1" dirty="0" smtClean="0">
                <a:solidFill>
                  <a:srgbClr val="002060"/>
                </a:solidFill>
              </a:rPr>
              <a:t> района, </a:t>
            </a:r>
            <a:r>
              <a:rPr lang="ru-RU" b="1" dirty="0">
                <a:solidFill>
                  <a:srgbClr val="002060"/>
                </a:solidFill>
              </a:rPr>
              <a:t>Омской области. </a:t>
            </a:r>
            <a:endParaRPr lang="ru-RU" b="1" dirty="0" smtClean="0">
              <a:solidFill>
                <a:srgbClr val="002060"/>
              </a:solidFill>
            </a:endParaRPr>
          </a:p>
          <a:p>
            <a:pPr algn="just"/>
            <a:r>
              <a:rPr lang="ru-RU" b="1" dirty="0" smtClean="0">
                <a:solidFill>
                  <a:srgbClr val="002060"/>
                </a:solidFill>
              </a:rPr>
              <a:t>С </a:t>
            </a:r>
            <a:r>
              <a:rPr lang="ru-RU" b="1" dirty="0">
                <a:solidFill>
                  <a:srgbClr val="002060"/>
                </a:solidFill>
              </a:rPr>
              <a:t>трех лет жил </a:t>
            </a:r>
            <a:r>
              <a:rPr lang="ru-RU" b="1" dirty="0" smtClean="0">
                <a:solidFill>
                  <a:srgbClr val="002060"/>
                </a:solidFill>
              </a:rPr>
              <a:t>в селе Екатерининское Тарского района, Омской области.</a:t>
            </a:r>
          </a:p>
          <a:p>
            <a:pPr algn="just"/>
            <a:r>
              <a:rPr lang="ru-RU" b="1" dirty="0" smtClean="0">
                <a:solidFill>
                  <a:srgbClr val="002060"/>
                </a:solidFill>
              </a:rPr>
              <a:t>С </a:t>
            </a:r>
            <a:r>
              <a:rPr lang="ru-RU" b="1" dirty="0">
                <a:solidFill>
                  <a:srgbClr val="002060"/>
                </a:solidFill>
              </a:rPr>
              <a:t>7 лет – в городе </a:t>
            </a:r>
            <a:r>
              <a:rPr lang="ru-RU" b="1" dirty="0" smtClean="0">
                <a:solidFill>
                  <a:srgbClr val="002060"/>
                </a:solidFill>
              </a:rPr>
              <a:t>Тара, Омской области.</a:t>
            </a:r>
            <a:endParaRPr lang="ru-RU" b="1" dirty="0">
              <a:solidFill>
                <a:srgbClr val="002060"/>
              </a:solidFill>
            </a:endParaRPr>
          </a:p>
        </p:txBody>
      </p:sp>
      <p:sp>
        <p:nvSpPr>
          <p:cNvPr id="4" name="Прямоугольник 3"/>
          <p:cNvSpPr/>
          <p:nvPr/>
        </p:nvSpPr>
        <p:spPr>
          <a:xfrm>
            <a:off x="209578" y="5301208"/>
            <a:ext cx="3330891" cy="1200329"/>
          </a:xfrm>
          <a:prstGeom prst="rect">
            <a:avLst/>
          </a:prstGeom>
        </p:spPr>
        <p:txBody>
          <a:bodyPr wrap="square">
            <a:spAutoFit/>
          </a:bodyPr>
          <a:lstStyle/>
          <a:p>
            <a:pPr algn="ctr"/>
            <a:r>
              <a:rPr lang="ru-RU" dirty="0">
                <a:solidFill>
                  <a:srgbClr val="C00000"/>
                </a:solidFill>
                <a:latin typeface="Arial Black" panose="020B0A04020102020204" pitchFamily="34" charset="0"/>
              </a:rPr>
              <a:t>Михаил </a:t>
            </a:r>
            <a:r>
              <a:rPr lang="ru-RU" dirty="0" smtClean="0">
                <a:solidFill>
                  <a:srgbClr val="C00000"/>
                </a:solidFill>
                <a:latin typeface="Arial Black" panose="020B0A04020102020204" pitchFamily="34" charset="0"/>
              </a:rPr>
              <a:t>Ульянов </a:t>
            </a:r>
            <a:r>
              <a:rPr lang="ru-RU" dirty="0">
                <a:solidFill>
                  <a:srgbClr val="C00000"/>
                </a:solidFill>
                <a:latin typeface="Arial Black" panose="020B0A04020102020204" pitchFamily="34" charset="0"/>
              </a:rPr>
              <a:t>с родителями и сестрой, предположительно, начало 1930-х годов</a:t>
            </a:r>
          </a:p>
        </p:txBody>
      </p:sp>
      <p:pic>
        <p:nvPicPr>
          <p:cNvPr id="2054" name="Picture 6" descr="https://2.bp.blogspot.com/-Q7YNINx0e9A/VsiMWhuOFZI/AAAAAAAAEoo/xIE_iKDDk4A/s200/slide0002_image0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6231" y="2780929"/>
            <a:ext cx="5325793" cy="3861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3382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03217" y="6093296"/>
            <a:ext cx="4286250" cy="584775"/>
          </a:xfrm>
          <a:prstGeom prst="rect">
            <a:avLst/>
          </a:prstGeom>
        </p:spPr>
        <p:txBody>
          <a:bodyPr wrap="square">
            <a:spAutoFit/>
          </a:bodyPr>
          <a:lstStyle/>
          <a:p>
            <a:pPr algn="ctr"/>
            <a:r>
              <a:rPr lang="ru-RU" sz="1400" b="1" dirty="0" smtClean="0">
                <a:solidFill>
                  <a:srgbClr val="C00000"/>
                </a:solidFill>
                <a:latin typeface="Arial Black" panose="020B0A04020102020204" pitchFamily="34" charset="0"/>
              </a:rPr>
              <a:t>Актер Михаил Ульянов в молодости</a:t>
            </a:r>
          </a:p>
          <a:p>
            <a:endParaRPr lang="ru-RU" dirty="0" smtClean="0"/>
          </a:p>
        </p:txBody>
      </p:sp>
      <p:sp>
        <p:nvSpPr>
          <p:cNvPr id="4" name="Прямоугольник 3"/>
          <p:cNvSpPr/>
          <p:nvPr/>
        </p:nvSpPr>
        <p:spPr>
          <a:xfrm>
            <a:off x="4761160" y="286868"/>
            <a:ext cx="4176464" cy="4247317"/>
          </a:xfrm>
          <a:prstGeom prst="rect">
            <a:avLst/>
          </a:prstGeom>
        </p:spPr>
        <p:txBody>
          <a:bodyPr wrap="square">
            <a:spAutoFit/>
          </a:bodyPr>
          <a:lstStyle/>
          <a:p>
            <a:pPr algn="just"/>
            <a:r>
              <a:rPr lang="ru-RU" b="1" i="1" dirty="0" smtClean="0">
                <a:solidFill>
                  <a:srgbClr val="002060"/>
                </a:solidFill>
              </a:rPr>
              <a:t>	</a:t>
            </a:r>
            <a:r>
              <a:rPr lang="ru-RU" b="1" dirty="0" smtClean="0">
                <a:solidFill>
                  <a:srgbClr val="002060"/>
                </a:solidFill>
              </a:rPr>
              <a:t>В </a:t>
            </a:r>
            <a:r>
              <a:rPr lang="ru-RU" b="1" dirty="0">
                <a:solidFill>
                  <a:srgbClr val="002060"/>
                </a:solidFill>
              </a:rPr>
              <a:t>августе 1944 года он отправился </a:t>
            </a:r>
            <a:r>
              <a:rPr lang="ru-RU" b="1" dirty="0" smtClean="0">
                <a:solidFill>
                  <a:srgbClr val="002060"/>
                </a:solidFill>
              </a:rPr>
              <a:t>в Омск</a:t>
            </a:r>
            <a:r>
              <a:rPr lang="ru-RU" b="1" dirty="0">
                <a:solidFill>
                  <a:srgbClr val="002060"/>
                </a:solidFill>
              </a:rPr>
              <a:t>, учится театральному мастерству. Судьба была благосклонна к Михаилу – его приняли в театральную студию Омского театра, которая стала отправной точкой в мир большого театра</a:t>
            </a:r>
            <a:r>
              <a:rPr lang="ru-RU" b="1" dirty="0" smtClean="0">
                <a:solidFill>
                  <a:srgbClr val="002060"/>
                </a:solidFill>
              </a:rPr>
              <a:t>.</a:t>
            </a:r>
          </a:p>
          <a:p>
            <a:pPr algn="just"/>
            <a:r>
              <a:rPr lang="ru-RU" b="1" dirty="0" smtClean="0">
                <a:solidFill>
                  <a:srgbClr val="002060"/>
                </a:solidFill>
              </a:rPr>
              <a:t>	В </a:t>
            </a:r>
            <a:r>
              <a:rPr lang="ru-RU" b="1" dirty="0">
                <a:solidFill>
                  <a:srgbClr val="002060"/>
                </a:solidFill>
              </a:rPr>
              <a:t>августе 1946 года с благословения отца Ульянов отправился в </a:t>
            </a:r>
            <a:r>
              <a:rPr lang="ru-RU" b="1" dirty="0" smtClean="0">
                <a:solidFill>
                  <a:srgbClr val="002060"/>
                </a:solidFill>
              </a:rPr>
              <a:t>Москву </a:t>
            </a:r>
            <a:r>
              <a:rPr lang="ru-RU" b="1" dirty="0">
                <a:solidFill>
                  <a:srgbClr val="002060"/>
                </a:solidFill>
              </a:rPr>
              <a:t>— поступать в </a:t>
            </a:r>
            <a:r>
              <a:rPr lang="ru-RU" b="1" dirty="0" smtClean="0">
                <a:solidFill>
                  <a:srgbClr val="002060"/>
                </a:solidFill>
              </a:rPr>
              <a:t>театральное </a:t>
            </a:r>
            <a:r>
              <a:rPr lang="ru-RU" b="1" dirty="0" err="1" smtClean="0">
                <a:solidFill>
                  <a:srgbClr val="002060"/>
                </a:solidFill>
              </a:rPr>
              <a:t>учлище</a:t>
            </a:r>
            <a:r>
              <a:rPr lang="ru-RU" b="1" dirty="0" smtClean="0">
                <a:solidFill>
                  <a:srgbClr val="002060"/>
                </a:solidFill>
              </a:rPr>
              <a:t>. </a:t>
            </a:r>
            <a:r>
              <a:rPr lang="ru-RU" b="1" dirty="0">
                <a:solidFill>
                  <a:srgbClr val="002060"/>
                </a:solidFill>
              </a:rPr>
              <a:t> </a:t>
            </a:r>
          </a:p>
          <a:p>
            <a:endParaRPr lang="ru-RU" b="1" i="1" dirty="0">
              <a:solidFill>
                <a:srgbClr val="002060"/>
              </a:solidFill>
            </a:endParaRPr>
          </a:p>
        </p:txBody>
      </p:sp>
      <p:pic>
        <p:nvPicPr>
          <p:cNvPr id="3076" name="Picture 4" descr="Михаил Ульянов в молодост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542" y="286869"/>
            <a:ext cx="4149600" cy="5662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10794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oldmos.ru/old/upload/photos/7/d/b/800_7dba2741c1ab65d7cb94057d6ea2159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132" y="1134616"/>
            <a:ext cx="8568952" cy="532859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33476" y="5939988"/>
            <a:ext cx="8568952" cy="523220"/>
          </a:xfrm>
          <a:prstGeom prst="rect">
            <a:avLst/>
          </a:prstGeom>
          <a:solidFill>
            <a:schemeClr val="bg1"/>
          </a:solidFill>
        </p:spPr>
        <p:txBody>
          <a:bodyPr wrap="square">
            <a:spAutoFit/>
          </a:bodyPr>
          <a:lstStyle/>
          <a:p>
            <a:pPr algn="ctr"/>
            <a:r>
              <a:rPr lang="ru-RU" sz="1400" b="1" dirty="0" smtClean="0">
                <a:solidFill>
                  <a:srgbClr val="C00000"/>
                </a:solidFill>
                <a:latin typeface="Arial Black" panose="020B0A04020102020204" pitchFamily="34" charset="0"/>
              </a:rPr>
              <a:t> Студенты </a:t>
            </a:r>
            <a:r>
              <a:rPr lang="ru-RU" sz="1400" b="1" dirty="0" err="1" smtClean="0">
                <a:solidFill>
                  <a:srgbClr val="C00000"/>
                </a:solidFill>
                <a:latin typeface="Arial Black" panose="020B0A04020102020204" pitchFamily="34" charset="0"/>
              </a:rPr>
              <a:t>Щукинского</a:t>
            </a:r>
            <a:r>
              <a:rPr lang="ru-RU" sz="1400" b="1" dirty="0" smtClean="0">
                <a:solidFill>
                  <a:srgbClr val="C00000"/>
                </a:solidFill>
                <a:latin typeface="Arial Black" panose="020B0A04020102020204" pitchFamily="34" charset="0"/>
              </a:rPr>
              <a:t> училища.</a:t>
            </a:r>
          </a:p>
          <a:p>
            <a:pPr algn="ctr"/>
            <a:r>
              <a:rPr lang="ru-RU" sz="1400" b="1" dirty="0" smtClean="0">
                <a:solidFill>
                  <a:srgbClr val="C00000"/>
                </a:solidFill>
                <a:latin typeface="Arial Black" panose="020B0A04020102020204" pitchFamily="34" charset="0"/>
              </a:rPr>
              <a:t>Сидят: первый справа М. Ульянов. Снимок сделан в 1947 году</a:t>
            </a:r>
            <a:endParaRPr lang="ru-RU" sz="1400" b="1" dirty="0">
              <a:solidFill>
                <a:srgbClr val="C00000"/>
              </a:solidFill>
              <a:latin typeface="Arial Black" panose="020B0A04020102020204" pitchFamily="34" charset="0"/>
            </a:endParaRPr>
          </a:p>
        </p:txBody>
      </p:sp>
      <p:sp>
        <p:nvSpPr>
          <p:cNvPr id="3" name="Прямоугольник 2"/>
          <p:cNvSpPr/>
          <p:nvPr/>
        </p:nvSpPr>
        <p:spPr>
          <a:xfrm>
            <a:off x="169168" y="260648"/>
            <a:ext cx="8722916" cy="646331"/>
          </a:xfrm>
          <a:prstGeom prst="rect">
            <a:avLst/>
          </a:prstGeom>
        </p:spPr>
        <p:txBody>
          <a:bodyPr wrap="square">
            <a:spAutoFit/>
          </a:bodyPr>
          <a:lstStyle/>
          <a:p>
            <a:r>
              <a:rPr lang="ru-RU" b="1" i="1" dirty="0" smtClean="0">
                <a:solidFill>
                  <a:srgbClr val="002060"/>
                </a:solidFill>
              </a:rPr>
              <a:t>	</a:t>
            </a:r>
            <a:r>
              <a:rPr lang="ru-RU" b="1" dirty="0" smtClean="0">
                <a:solidFill>
                  <a:srgbClr val="002060"/>
                </a:solidFill>
              </a:rPr>
              <a:t>В </a:t>
            </a:r>
            <a:r>
              <a:rPr lang="ru-RU" b="1" dirty="0">
                <a:solidFill>
                  <a:srgbClr val="002060"/>
                </a:solidFill>
              </a:rPr>
              <a:t>1950 году Ульянов блестяще окончил училище имени Щукина и был принят в труппу театра им. Вахтангова. </a:t>
            </a:r>
          </a:p>
        </p:txBody>
      </p:sp>
      <p:sp>
        <p:nvSpPr>
          <p:cNvPr id="4" name="Прямоугольник 3"/>
          <p:cNvSpPr/>
          <p:nvPr/>
        </p:nvSpPr>
        <p:spPr>
          <a:xfrm>
            <a:off x="3347864" y="3798912"/>
            <a:ext cx="1800200" cy="1790328"/>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843660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im3-tub-ru.yandex.net/i?id=1ecfd1ddd041ffb664b7529ae6e17c34&amp;n=33&amp;h=215&amp;w=3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752599"/>
            <a:ext cx="2880320" cy="204787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s://im1-tub-ru.yandex.net/i?id=71307eb04de1f78440c30a4a2e72f942&amp;n=33&amp;h=215&amp;w=3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2989" y="4509120"/>
            <a:ext cx="3076575" cy="2047876"/>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s://im1-tub-ru.yandex.net/i?id=8b1fbabae0e6db640e9ea3ec2b17d9dd&amp;n=33&amp;h=215&amp;w=1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9849" y="3573015"/>
            <a:ext cx="2463527" cy="2995839"/>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https://im2-tub-ru.yandex.net/i?id=179aeb34865236d6cddd56314bb815db&amp;n=33&amp;h=215&amp;w=2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27191" y="332656"/>
            <a:ext cx="2762250" cy="2047876"/>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https://im2-tub-ru.yandex.net/i?id=8517840c3a06a1eb622b0f65e3356bec&amp;n=33&amp;h=215&amp;w=1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3053" y="383479"/>
            <a:ext cx="2016224" cy="3029696"/>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https://im2-tub-ru.yandex.net/i?id=935fa104781a4f2dc826186538fdcfd0&amp;n=33&amp;h=215&amp;w=27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520" y="4221088"/>
            <a:ext cx="2880320" cy="2347767"/>
          </a:xfrm>
          <a:prstGeom prst="rect">
            <a:avLst/>
          </a:prstGeom>
          <a:noFill/>
          <a:extLst>
            <a:ext uri="{909E8E84-426E-40DD-AFC4-6F175D3DCCD1}">
              <a14:hiddenFill xmlns:a14="http://schemas.microsoft.com/office/drawing/2010/main">
                <a:solidFill>
                  <a:srgbClr val="FFFFFF"/>
                </a:solidFill>
              </a14:hiddenFill>
            </a:ext>
          </a:extLst>
        </p:spPr>
      </p:pic>
      <p:pic>
        <p:nvPicPr>
          <p:cNvPr id="6160" name="Picture 16" descr="https://im0-tub-ru.yandex.net/i?id=8892c236a9a7b9078d43922ad43623f1&amp;n=33&amp;h=215&amp;w=2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3891" y="2461244"/>
            <a:ext cx="2228850" cy="190386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17810" y="302393"/>
            <a:ext cx="3382715" cy="1200329"/>
          </a:xfrm>
          <a:prstGeom prst="rect">
            <a:avLst/>
          </a:prstGeom>
        </p:spPr>
        <p:txBody>
          <a:bodyPr wrap="square">
            <a:spAutoFit/>
          </a:bodyPr>
          <a:lstStyle/>
          <a:p>
            <a:pPr algn="just"/>
            <a:r>
              <a:rPr lang="ru-RU" b="1" dirty="0">
                <a:solidFill>
                  <a:srgbClr val="002060"/>
                </a:solidFill>
              </a:rPr>
              <a:t>Михаил Ульянов за свою творческую жизнь сыграл немало вождей, королей, </a:t>
            </a:r>
            <a:r>
              <a:rPr lang="ru-RU" b="1" dirty="0" smtClean="0">
                <a:solidFill>
                  <a:srgbClr val="002060"/>
                </a:solidFill>
              </a:rPr>
              <a:t>императоров. </a:t>
            </a:r>
            <a:endParaRPr lang="ru-RU" b="1" dirty="0">
              <a:solidFill>
                <a:srgbClr val="002060"/>
              </a:solidFill>
            </a:endParaRPr>
          </a:p>
        </p:txBody>
      </p:sp>
    </p:spTree>
    <p:extLst>
      <p:ext uri="{BB962C8B-B14F-4D97-AF65-F5344CB8AC3E}">
        <p14:creationId xmlns:p14="http://schemas.microsoft.com/office/powerpoint/2010/main" val="39291794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6" descr="https://im1-tub-ru.yandex.net/i?id=35c14033a0a0630692e0592c5b71a807&amp;n=33&amp;h=215&amp;w=152"/>
          <p:cNvPicPr>
            <a:picLocks noChangeAspect="1" noChangeArrowheads="1"/>
          </p:cNvPicPr>
          <p:nvPr/>
        </p:nvPicPr>
        <p:blipFill rotWithShape="1">
          <a:blip r:embed="rId2">
            <a:extLst>
              <a:ext uri="{28A0092B-C50C-407E-A947-70E740481C1C}">
                <a14:useLocalDpi xmlns:a14="http://schemas.microsoft.com/office/drawing/2010/main" val="0"/>
              </a:ext>
            </a:extLst>
          </a:blip>
          <a:srcRect l="7048" t="60786" r="7048" b="24075"/>
          <a:stretch/>
        </p:blipFill>
        <p:spPr bwMode="auto">
          <a:xfrm>
            <a:off x="2925902" y="242610"/>
            <a:ext cx="2510194" cy="65655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13"/>
          <p:cNvSpPr/>
          <p:nvPr/>
        </p:nvSpPr>
        <p:spPr>
          <a:xfrm>
            <a:off x="167366" y="2700226"/>
            <a:ext cx="5268729" cy="136595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2483771" y="242610"/>
            <a:ext cx="370124" cy="123942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2483769" y="4437112"/>
            <a:ext cx="370126" cy="222176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12" descr="https://im3-tub-ru.yandex.net/i?id=d24d21caffa655f9d843ce17cb65c42e&amp;n=33&amp;h=215&amp;w=161"/>
          <p:cNvPicPr>
            <a:picLocks noChangeAspect="1" noChangeArrowheads="1"/>
          </p:cNvPicPr>
          <p:nvPr/>
        </p:nvPicPr>
        <p:blipFill rotWithShape="1">
          <a:blip r:embed="rId3">
            <a:extLst>
              <a:ext uri="{28A0092B-C50C-407E-A947-70E740481C1C}">
                <a14:useLocalDpi xmlns:a14="http://schemas.microsoft.com/office/drawing/2010/main" val="0"/>
              </a:ext>
            </a:extLst>
          </a:blip>
          <a:srcRect t="5923" r="4929" b="50000"/>
          <a:stretch/>
        </p:blipFill>
        <p:spPr bwMode="auto">
          <a:xfrm>
            <a:off x="179511" y="1050454"/>
            <a:ext cx="2550211" cy="233274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ttp://2.bp.blogspot.com/-D25ohfkfrfc/ThVXQW4xBHI/AAAAAAAAUxA/VcYzTRzNH6o/s1600/Liberation.jpg"/>
          <p:cNvPicPr>
            <a:picLocks noChangeAspect="1" noChangeArrowheads="1"/>
          </p:cNvPicPr>
          <p:nvPr/>
        </p:nvPicPr>
        <p:blipFill rotWithShape="1">
          <a:blip r:embed="rId4">
            <a:extLst>
              <a:ext uri="{28A0092B-C50C-407E-A947-70E740481C1C}">
                <a14:useLocalDpi xmlns:a14="http://schemas.microsoft.com/office/drawing/2010/main" val="0"/>
              </a:ext>
            </a:extLst>
          </a:blip>
          <a:srcRect l="10087" t="9437" r="6465" b="49816"/>
          <a:stretch/>
        </p:blipFill>
        <p:spPr bwMode="auto">
          <a:xfrm>
            <a:off x="179512" y="3573016"/>
            <a:ext cx="2550210" cy="24447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http://2.bp.blogspot.com/-D25ohfkfrfc/ThVXQW4xBHI/AAAAAAAAUxA/VcYzTRzNH6o/s1600/Liberation.jpg"/>
          <p:cNvPicPr>
            <a:picLocks noChangeAspect="1" noChangeArrowheads="1"/>
          </p:cNvPicPr>
          <p:nvPr/>
        </p:nvPicPr>
        <p:blipFill rotWithShape="1">
          <a:blip r:embed="rId4">
            <a:extLst>
              <a:ext uri="{28A0092B-C50C-407E-A947-70E740481C1C}">
                <a14:useLocalDpi xmlns:a14="http://schemas.microsoft.com/office/drawing/2010/main" val="0"/>
              </a:ext>
            </a:extLst>
          </a:blip>
          <a:srcRect l="13110" t="60449" r="6465" b="20043"/>
          <a:stretch/>
        </p:blipFill>
        <p:spPr bwMode="auto">
          <a:xfrm>
            <a:off x="179514" y="6017797"/>
            <a:ext cx="2550208" cy="6410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https://im3-tub-ru.yandex.net/i?id=d24d21caffa655f9d843ce17cb65c42e&amp;n=33&amp;h=215&amp;w=161"/>
          <p:cNvPicPr>
            <a:picLocks noChangeAspect="1" noChangeArrowheads="1"/>
          </p:cNvPicPr>
          <p:nvPr/>
        </p:nvPicPr>
        <p:blipFill rotWithShape="1">
          <a:blip r:embed="rId3">
            <a:extLst>
              <a:ext uri="{28A0092B-C50C-407E-A947-70E740481C1C}">
                <a14:useLocalDpi xmlns:a14="http://schemas.microsoft.com/office/drawing/2010/main" val="0"/>
              </a:ext>
            </a:extLst>
          </a:blip>
          <a:srcRect l="6652" t="60835" r="7481" b="23122"/>
          <a:stretch/>
        </p:blipFill>
        <p:spPr bwMode="auto">
          <a:xfrm>
            <a:off x="167366" y="242610"/>
            <a:ext cx="2562356" cy="80784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6" descr="https://im1-tub-ru.yandex.net/i?id=35c14033a0a0630692e0592c5b71a807&amp;n=33&amp;h=215&amp;w=152"/>
          <p:cNvPicPr>
            <a:picLocks noChangeAspect="1" noChangeArrowheads="1"/>
          </p:cNvPicPr>
          <p:nvPr/>
        </p:nvPicPr>
        <p:blipFill rotWithShape="1">
          <a:blip r:embed="rId2">
            <a:extLst>
              <a:ext uri="{28A0092B-C50C-407E-A947-70E740481C1C}">
                <a14:useLocalDpi xmlns:a14="http://schemas.microsoft.com/office/drawing/2010/main" val="0"/>
              </a:ext>
            </a:extLst>
          </a:blip>
          <a:srcRect l="9572" t="9595" r="6393" b="50000"/>
          <a:stretch/>
        </p:blipFill>
        <p:spPr bwMode="auto">
          <a:xfrm>
            <a:off x="2853894" y="877848"/>
            <a:ext cx="2582201" cy="250535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4" descr="https://im2-tub-ru.yandex.net/i?id=2a95ec09cc14f4eba7f5580dfaa91710&amp;n=33&amp;h=215&amp;w=151"/>
          <p:cNvPicPr>
            <a:picLocks noChangeAspect="1" noChangeArrowheads="1"/>
          </p:cNvPicPr>
          <p:nvPr/>
        </p:nvPicPr>
        <p:blipFill rotWithShape="1">
          <a:blip r:embed="rId5">
            <a:extLst>
              <a:ext uri="{28A0092B-C50C-407E-A947-70E740481C1C}">
                <a14:useLocalDpi xmlns:a14="http://schemas.microsoft.com/office/drawing/2010/main" val="0"/>
              </a:ext>
            </a:extLst>
          </a:blip>
          <a:srcRect l="8092" t="60566" r="8496" b="20037"/>
          <a:stretch/>
        </p:blipFill>
        <p:spPr bwMode="auto">
          <a:xfrm>
            <a:off x="2729722" y="6017796"/>
            <a:ext cx="2706373" cy="6410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4" descr="https://im2-tub-ru.yandex.net/i?id=2a95ec09cc14f4eba7f5580dfaa91710&amp;n=33&amp;h=215&amp;w=151"/>
          <p:cNvPicPr>
            <a:picLocks noChangeAspect="1" noChangeArrowheads="1"/>
          </p:cNvPicPr>
          <p:nvPr/>
        </p:nvPicPr>
        <p:blipFill rotWithShape="1">
          <a:blip r:embed="rId5">
            <a:extLst>
              <a:ext uri="{28A0092B-C50C-407E-A947-70E740481C1C}">
                <a14:useLocalDpi xmlns:a14="http://schemas.microsoft.com/office/drawing/2010/main" val="0"/>
              </a:ext>
            </a:extLst>
          </a:blip>
          <a:srcRect l="6303" t="8621" r="6549" b="50859"/>
          <a:stretch/>
        </p:blipFill>
        <p:spPr bwMode="auto">
          <a:xfrm>
            <a:off x="2729722" y="3624838"/>
            <a:ext cx="2706374" cy="2392960"/>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descr="https://pic.afisha.mail.ru/share/event/479397/?20151022191948.1"/>
          <p:cNvPicPr/>
          <p:nvPr/>
        </p:nvPicPr>
        <p:blipFill rotWithShape="1">
          <a:blip r:embed="rId6">
            <a:extLst>
              <a:ext uri="{28A0092B-C50C-407E-A947-70E740481C1C}">
                <a14:useLocalDpi xmlns:a14="http://schemas.microsoft.com/office/drawing/2010/main" val="0"/>
              </a:ext>
            </a:extLst>
          </a:blip>
          <a:srcRect l="10553" t="8376" r="7818" b="48766"/>
          <a:stretch/>
        </p:blipFill>
        <p:spPr bwMode="auto">
          <a:xfrm>
            <a:off x="1624717" y="1628801"/>
            <a:ext cx="2149121" cy="1996038"/>
          </a:xfrm>
          <a:prstGeom prst="rect">
            <a:avLst/>
          </a:prstGeom>
          <a:noFill/>
          <a:ln>
            <a:noFill/>
          </a:ln>
        </p:spPr>
      </p:pic>
      <p:pic>
        <p:nvPicPr>
          <p:cNvPr id="2" name="Picture 6" descr="http://2.bp.blogspot.com/-D25ohfkfrfc/ThVXQW4xBHI/AAAAAAAAUxA/VcYzTRzNH6o/s1600/Liberation.jpg"/>
          <p:cNvPicPr/>
          <p:nvPr/>
        </p:nvPicPr>
        <p:blipFill rotWithShape="1">
          <a:blip r:embed="rId4">
            <a:extLst>
              <a:ext uri="{28A0092B-C50C-407E-A947-70E740481C1C}">
                <a14:useLocalDpi xmlns:a14="http://schemas.microsoft.com/office/drawing/2010/main" val="0"/>
              </a:ext>
            </a:extLst>
          </a:blip>
          <a:srcRect l="10496" t="50000" r="8735" b="38229"/>
          <a:stretch/>
        </p:blipFill>
        <p:spPr bwMode="auto">
          <a:xfrm>
            <a:off x="1656222" y="3435465"/>
            <a:ext cx="2088232" cy="567876"/>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descr="https://pic.afisha.mail.ru/share/event/479397/?20151022191948.1"/>
          <p:cNvPicPr/>
          <p:nvPr/>
        </p:nvPicPr>
        <p:blipFill rotWithShape="1">
          <a:blip r:embed="rId6">
            <a:extLst>
              <a:ext uri="{28A0092B-C50C-407E-A947-70E740481C1C}">
                <a14:useLocalDpi xmlns:a14="http://schemas.microsoft.com/office/drawing/2010/main" val="0"/>
              </a:ext>
            </a:extLst>
          </a:blip>
          <a:srcRect l="9968" t="60582" r="8289" b="24884"/>
          <a:stretch/>
        </p:blipFill>
        <p:spPr bwMode="auto">
          <a:xfrm>
            <a:off x="1624717" y="3939928"/>
            <a:ext cx="2088232" cy="648071"/>
          </a:xfrm>
          <a:prstGeom prst="rect">
            <a:avLst/>
          </a:prstGeom>
          <a:noFill/>
          <a:ln>
            <a:noFill/>
          </a:ln>
        </p:spPr>
      </p:pic>
      <p:sp>
        <p:nvSpPr>
          <p:cNvPr id="18" name="Прямоугольник 17"/>
          <p:cNvSpPr/>
          <p:nvPr/>
        </p:nvSpPr>
        <p:spPr>
          <a:xfrm>
            <a:off x="5536664" y="744977"/>
            <a:ext cx="3347864" cy="4801314"/>
          </a:xfrm>
          <a:prstGeom prst="rect">
            <a:avLst/>
          </a:prstGeom>
        </p:spPr>
        <p:txBody>
          <a:bodyPr wrap="square">
            <a:spAutoFit/>
          </a:bodyPr>
          <a:lstStyle/>
          <a:p>
            <a:pPr algn="just"/>
            <a:r>
              <a:rPr lang="ru-RU" b="1" dirty="0" smtClean="0">
                <a:solidFill>
                  <a:srgbClr val="002060"/>
                </a:solidFill>
              </a:rPr>
              <a:t>Военно-исторический </a:t>
            </a:r>
            <a:r>
              <a:rPr lang="ru-RU" b="1" dirty="0">
                <a:solidFill>
                  <a:srgbClr val="002060"/>
                </a:solidFill>
              </a:rPr>
              <a:t>фильм «Освобождение</a:t>
            </a:r>
            <a:r>
              <a:rPr lang="ru-RU" b="1" dirty="0" smtClean="0">
                <a:solidFill>
                  <a:srgbClr val="002060"/>
                </a:solidFill>
              </a:rPr>
              <a:t>».</a:t>
            </a:r>
          </a:p>
          <a:p>
            <a:pPr algn="just"/>
            <a:r>
              <a:rPr lang="ru-RU" b="1" dirty="0" smtClean="0">
                <a:solidFill>
                  <a:srgbClr val="002060"/>
                </a:solidFill>
              </a:rPr>
              <a:t>состоит </a:t>
            </a:r>
            <a:r>
              <a:rPr lang="ru-RU" b="1" dirty="0">
                <a:solidFill>
                  <a:srgbClr val="002060"/>
                </a:solidFill>
              </a:rPr>
              <a:t>из пяти фильмов. Съемки этой картины длились шесть лет. </a:t>
            </a:r>
            <a:endParaRPr lang="ru-RU" b="1" dirty="0" smtClean="0">
              <a:solidFill>
                <a:srgbClr val="002060"/>
              </a:solidFill>
            </a:endParaRPr>
          </a:p>
          <a:p>
            <a:pPr algn="just"/>
            <a:r>
              <a:rPr lang="ru-RU" b="1" dirty="0" smtClean="0">
                <a:solidFill>
                  <a:srgbClr val="002060"/>
                </a:solidFill>
              </a:rPr>
              <a:t>Выйдя </a:t>
            </a:r>
            <a:r>
              <a:rPr lang="ru-RU" b="1" dirty="0">
                <a:solidFill>
                  <a:srgbClr val="002060"/>
                </a:solidFill>
              </a:rPr>
              <a:t>на экраны, киноэпопея «Освобождение» триумфально прошла по Советскому Союзу, где за два месяца ее посмотрели 300 млн. зрителей</a:t>
            </a:r>
            <a:r>
              <a:rPr lang="ru-RU" b="1" dirty="0" smtClean="0">
                <a:solidFill>
                  <a:srgbClr val="002060"/>
                </a:solidFill>
              </a:rPr>
              <a:t>.</a:t>
            </a:r>
          </a:p>
          <a:p>
            <a:pPr algn="just"/>
            <a:r>
              <a:rPr lang="ru-RU" b="1" dirty="0" smtClean="0">
                <a:solidFill>
                  <a:srgbClr val="002060"/>
                </a:solidFill>
              </a:rPr>
              <a:t>Режиссер Юрий Озеров.</a:t>
            </a:r>
          </a:p>
          <a:p>
            <a:pPr algn="just"/>
            <a:r>
              <a:rPr lang="ru-RU" b="1" dirty="0" smtClean="0">
                <a:solidFill>
                  <a:srgbClr val="002060"/>
                </a:solidFill>
              </a:rPr>
              <a:t>В роли Жукова – Михаил Ульянов.</a:t>
            </a:r>
            <a:endParaRPr lang="ru-RU" b="1" dirty="0">
              <a:solidFill>
                <a:srgbClr val="002060"/>
              </a:solidFill>
            </a:endParaRPr>
          </a:p>
          <a:p>
            <a:pPr algn="just"/>
            <a:r>
              <a:rPr lang="ru-RU" b="1" dirty="0" smtClean="0">
                <a:solidFill>
                  <a:srgbClr val="002060"/>
                </a:solidFill>
              </a:rPr>
              <a:t> </a:t>
            </a:r>
            <a:endParaRPr lang="ru-RU" b="1" dirty="0">
              <a:solidFill>
                <a:srgbClr val="002060"/>
              </a:solidFill>
            </a:endParaRPr>
          </a:p>
        </p:txBody>
      </p:sp>
    </p:spTree>
    <p:extLst>
      <p:ext uri="{BB962C8B-B14F-4D97-AF65-F5344CB8AC3E}">
        <p14:creationId xmlns:p14="http://schemas.microsoft.com/office/powerpoint/2010/main" val="8194116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14" name="Picture 22" descr="https://im0-tub-ru.yandex.net/i?id=d46e7e103931535f8ff9a550a5ad205d&amp;n=33&amp;h=215&amp;w=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113" y="188640"/>
            <a:ext cx="1557338" cy="204787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355976" y="540537"/>
            <a:ext cx="4216871" cy="3416320"/>
          </a:xfrm>
          <a:prstGeom prst="rect">
            <a:avLst/>
          </a:prstGeom>
        </p:spPr>
        <p:txBody>
          <a:bodyPr wrap="square">
            <a:spAutoFit/>
          </a:bodyPr>
          <a:lstStyle/>
          <a:p>
            <a:pPr algn="just"/>
            <a:r>
              <a:rPr lang="ru-RU" b="1" dirty="0">
                <a:solidFill>
                  <a:srgbClr val="002060"/>
                </a:solidFill>
              </a:rPr>
              <a:t>Михаил Александрович Ульянов играл великого полководца на протяжении 25 лет в фильмах:  «Освобождение</a:t>
            </a:r>
            <a:r>
              <a:rPr lang="ru-RU" b="1" dirty="0" smtClean="0">
                <a:solidFill>
                  <a:srgbClr val="002060"/>
                </a:solidFill>
              </a:rPr>
              <a:t>»,  </a:t>
            </a:r>
            <a:r>
              <a:rPr lang="ru-RU" b="1" dirty="0">
                <a:solidFill>
                  <a:srgbClr val="002060"/>
                </a:solidFill>
              </a:rPr>
              <a:t>«Море в огне»,  «Слушайте, на той стороне»,  «Выбор цели</a:t>
            </a:r>
            <a:r>
              <a:rPr lang="ru-RU" b="1" dirty="0" smtClean="0">
                <a:solidFill>
                  <a:srgbClr val="002060"/>
                </a:solidFill>
              </a:rPr>
              <a:t>», «</a:t>
            </a:r>
            <a:r>
              <a:rPr lang="ru-RU" b="1" dirty="0">
                <a:solidFill>
                  <a:srgbClr val="002060"/>
                </a:solidFill>
              </a:rPr>
              <a:t>Блокада»,  </a:t>
            </a:r>
            <a:r>
              <a:rPr lang="ru-RU" b="1" dirty="0" smtClean="0">
                <a:solidFill>
                  <a:srgbClr val="002060"/>
                </a:solidFill>
              </a:rPr>
              <a:t>«Солдаты свободы»,  </a:t>
            </a:r>
            <a:r>
              <a:rPr lang="ru-RU" b="1" dirty="0">
                <a:solidFill>
                  <a:srgbClr val="002060"/>
                </a:solidFill>
              </a:rPr>
              <a:t>«Если враг не сдается…»,  «День командира дивизии»,  «Победа»,  «Контрудар»,  «Битва за Москву», </a:t>
            </a:r>
            <a:r>
              <a:rPr lang="ru-RU" b="1" dirty="0" smtClean="0">
                <a:solidFill>
                  <a:srgbClr val="002060"/>
                </a:solidFill>
              </a:rPr>
              <a:t>«</a:t>
            </a:r>
            <a:r>
              <a:rPr lang="ru-RU" b="1" dirty="0">
                <a:solidFill>
                  <a:srgbClr val="002060"/>
                </a:solidFill>
              </a:rPr>
              <a:t>Сталинград</a:t>
            </a:r>
            <a:r>
              <a:rPr lang="ru-RU" b="1" dirty="0" smtClean="0">
                <a:solidFill>
                  <a:srgbClr val="002060"/>
                </a:solidFill>
              </a:rPr>
              <a:t>», «</a:t>
            </a:r>
            <a:r>
              <a:rPr lang="ru-RU" b="1" dirty="0">
                <a:solidFill>
                  <a:srgbClr val="002060"/>
                </a:solidFill>
              </a:rPr>
              <a:t>Война»,  «Великий полководец Георгий Жуков</a:t>
            </a:r>
            <a:r>
              <a:rPr lang="ru-RU" b="1" dirty="0" smtClean="0">
                <a:solidFill>
                  <a:srgbClr val="002060"/>
                </a:solidFill>
              </a:rPr>
              <a:t>».</a:t>
            </a:r>
            <a:endParaRPr lang="ru-RU" b="1" dirty="0">
              <a:solidFill>
                <a:srgbClr val="002060"/>
              </a:solidFill>
            </a:endParaRPr>
          </a:p>
        </p:txBody>
      </p:sp>
      <p:pic>
        <p:nvPicPr>
          <p:cNvPr id="8216" name="Picture 24" descr="https://im0-tub-ru.yandex.net/i?id=516b4583e94cae78ad1dc6fe5d28e597&amp;n=33&amp;h=215&amp;w=1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5489" y="200821"/>
            <a:ext cx="1639806" cy="2047876"/>
          </a:xfrm>
          <a:prstGeom prst="rect">
            <a:avLst/>
          </a:prstGeom>
          <a:noFill/>
          <a:extLst>
            <a:ext uri="{909E8E84-426E-40DD-AFC4-6F175D3DCCD1}">
              <a14:hiddenFill xmlns:a14="http://schemas.microsoft.com/office/drawing/2010/main">
                <a:solidFill>
                  <a:srgbClr val="FFFFFF"/>
                </a:solidFill>
              </a14:hiddenFill>
            </a:ext>
          </a:extLst>
        </p:spPr>
      </p:pic>
      <p:pic>
        <p:nvPicPr>
          <p:cNvPr id="8218" name="Picture 26" descr="https://im3-tub-ru.yandex.net/i?id=00bc6ce83cd4034cd7efe3f679fb434b&amp;n=33&amp;h=215&amp;w=1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113" y="2412749"/>
            <a:ext cx="1600200" cy="2047876"/>
          </a:xfrm>
          <a:prstGeom prst="rect">
            <a:avLst/>
          </a:prstGeom>
          <a:noFill/>
          <a:extLst>
            <a:ext uri="{909E8E84-426E-40DD-AFC4-6F175D3DCCD1}">
              <a14:hiddenFill xmlns:a14="http://schemas.microsoft.com/office/drawing/2010/main">
                <a:solidFill>
                  <a:srgbClr val="FFFFFF"/>
                </a:solidFill>
              </a14:hiddenFill>
            </a:ext>
          </a:extLst>
        </p:spPr>
      </p:pic>
      <p:pic>
        <p:nvPicPr>
          <p:cNvPr id="8220" name="Picture 28" descr="https://im0-tub-ru.yandex.net/i?id=de8e8678a86261816b604f7e2db82cc1&amp;n=33&amp;h=215&amp;w=1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5489" y="2425144"/>
            <a:ext cx="1639806" cy="2047876"/>
          </a:xfrm>
          <a:prstGeom prst="rect">
            <a:avLst/>
          </a:prstGeom>
          <a:noFill/>
          <a:extLst>
            <a:ext uri="{909E8E84-426E-40DD-AFC4-6F175D3DCCD1}">
              <a14:hiddenFill xmlns:a14="http://schemas.microsoft.com/office/drawing/2010/main">
                <a:solidFill>
                  <a:srgbClr val="FFFFFF"/>
                </a:solidFill>
              </a14:hiddenFill>
            </a:ext>
          </a:extLst>
        </p:spPr>
      </p:pic>
      <p:pic>
        <p:nvPicPr>
          <p:cNvPr id="8222" name="Picture 30" descr="https://im1-tub-ru.yandex.net/i?id=c176994c998fea5e45f9e9c566a7d5fa&amp;n=33&amp;h=215&amp;w=15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113" y="4619225"/>
            <a:ext cx="1600200" cy="2047876"/>
          </a:xfrm>
          <a:prstGeom prst="rect">
            <a:avLst/>
          </a:prstGeom>
          <a:noFill/>
          <a:extLst>
            <a:ext uri="{909E8E84-426E-40DD-AFC4-6F175D3DCCD1}">
              <a14:hiddenFill xmlns:a14="http://schemas.microsoft.com/office/drawing/2010/main">
                <a:solidFill>
                  <a:srgbClr val="FFFFFF"/>
                </a:solidFill>
              </a14:hiddenFill>
            </a:ext>
          </a:extLst>
        </p:spPr>
      </p:pic>
      <p:pic>
        <p:nvPicPr>
          <p:cNvPr id="8224" name="Picture 32" descr="https://im1-tub-ru.yandex.net/i?id=65c8662825734f6ee9990552d7af40d6&amp;n=33&amp;h=215&amp;w=16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08304" y="4619225"/>
            <a:ext cx="1562100" cy="2047876"/>
          </a:xfrm>
          <a:prstGeom prst="rect">
            <a:avLst/>
          </a:prstGeom>
          <a:noFill/>
          <a:extLst>
            <a:ext uri="{909E8E84-426E-40DD-AFC4-6F175D3DCCD1}">
              <a14:hiddenFill xmlns:a14="http://schemas.microsoft.com/office/drawing/2010/main">
                <a:solidFill>
                  <a:srgbClr val="FFFFFF"/>
                </a:solidFill>
              </a14:hiddenFill>
            </a:ext>
          </a:extLst>
        </p:spPr>
      </p:pic>
      <p:pic>
        <p:nvPicPr>
          <p:cNvPr id="8226" name="Picture 34" descr="https://im3-tub-ru.yandex.net/i?id=f6e91961d9e2314232a5817d9b21ca65&amp;n=33&amp;h=215&amp;w=15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5489" y="4619225"/>
            <a:ext cx="1639805" cy="2047876"/>
          </a:xfrm>
          <a:prstGeom prst="rect">
            <a:avLst/>
          </a:prstGeom>
          <a:noFill/>
          <a:extLst>
            <a:ext uri="{909E8E84-426E-40DD-AFC4-6F175D3DCCD1}">
              <a14:hiddenFill xmlns:a14="http://schemas.microsoft.com/office/drawing/2010/main">
                <a:solidFill>
                  <a:srgbClr val="FFFFFF"/>
                </a:solidFill>
              </a14:hiddenFill>
            </a:ext>
          </a:extLst>
        </p:spPr>
      </p:pic>
      <p:pic>
        <p:nvPicPr>
          <p:cNvPr id="8232" name="Picture 40" descr="https://im3-tub-ru.yandex.net/i?id=3632340595224f2fd6cb76749ecc4b42&amp;n=33&amp;h=215&amp;w=3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39952" y="4647651"/>
            <a:ext cx="3048000" cy="2047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0214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40597" y="332656"/>
            <a:ext cx="3462807" cy="369332"/>
          </a:xfrm>
          <a:prstGeom prst="rect">
            <a:avLst/>
          </a:prstGeom>
        </p:spPr>
        <p:txBody>
          <a:bodyPr wrap="none">
            <a:spAutoFit/>
          </a:bodyPr>
          <a:lstStyle/>
          <a:p>
            <a:pPr algn="ctr"/>
            <a:r>
              <a:rPr lang="ru-RU" b="1" dirty="0" smtClean="0">
                <a:solidFill>
                  <a:srgbClr val="C00000"/>
                </a:solidFill>
              </a:rPr>
              <a:t>Награды Михаила Ульянова</a:t>
            </a:r>
            <a:endParaRPr lang="ru-RU" b="1" dirty="0">
              <a:solidFill>
                <a:srgbClr val="C00000"/>
              </a:solidFill>
            </a:endParaRPr>
          </a:p>
        </p:txBody>
      </p:sp>
      <p:sp>
        <p:nvSpPr>
          <p:cNvPr id="6" name="Прямоугольник 5"/>
          <p:cNvSpPr/>
          <p:nvPr/>
        </p:nvSpPr>
        <p:spPr>
          <a:xfrm>
            <a:off x="287524" y="663489"/>
            <a:ext cx="8676964" cy="6001643"/>
          </a:xfrm>
          <a:prstGeom prst="rect">
            <a:avLst/>
          </a:prstGeom>
        </p:spPr>
        <p:txBody>
          <a:bodyPr wrap="square">
            <a:spAutoFit/>
          </a:bodyPr>
          <a:lstStyle/>
          <a:p>
            <a:pPr marL="285750" indent="-285750">
              <a:lnSpc>
                <a:spcPct val="150000"/>
              </a:lnSpc>
              <a:buFont typeface="Wingdings" panose="05000000000000000000" pitchFamily="2" charset="2"/>
              <a:buChar char="q"/>
            </a:pPr>
            <a:r>
              <a:rPr lang="ru-RU" sz="1600" b="1" dirty="0" smtClean="0">
                <a:solidFill>
                  <a:srgbClr val="002060"/>
                </a:solidFill>
              </a:rPr>
              <a:t>Заслуженный артист РСФСР.</a:t>
            </a:r>
            <a:endParaRPr lang="ru-RU" sz="1600" b="1" dirty="0">
              <a:solidFill>
                <a:srgbClr val="002060"/>
              </a:solidFill>
            </a:endParaRPr>
          </a:p>
          <a:p>
            <a:pPr marL="285750" indent="-285750">
              <a:lnSpc>
                <a:spcPct val="150000"/>
              </a:lnSpc>
              <a:buFont typeface="Wingdings" panose="05000000000000000000" pitchFamily="2" charset="2"/>
              <a:buChar char="q"/>
            </a:pPr>
            <a:r>
              <a:rPr lang="ru-RU" sz="1600" b="1" dirty="0" smtClean="0">
                <a:solidFill>
                  <a:srgbClr val="002060"/>
                </a:solidFill>
              </a:rPr>
              <a:t>Народный артист РСФСР</a:t>
            </a:r>
            <a:r>
              <a:rPr lang="ru-RU" sz="1600" b="1" dirty="0">
                <a:solidFill>
                  <a:srgbClr val="002060"/>
                </a:solidFill>
              </a:rPr>
              <a:t> </a:t>
            </a:r>
            <a:r>
              <a:rPr lang="ru-RU" sz="1600" b="1" dirty="0" smtClean="0">
                <a:solidFill>
                  <a:srgbClr val="002060"/>
                </a:solidFill>
              </a:rPr>
              <a:t>и Народный </a:t>
            </a:r>
            <a:r>
              <a:rPr lang="ru-RU" sz="1600" b="1" dirty="0">
                <a:solidFill>
                  <a:srgbClr val="002060"/>
                </a:solidFill>
              </a:rPr>
              <a:t>артист СССР.</a:t>
            </a:r>
          </a:p>
          <a:p>
            <a:pPr marL="285750" indent="-285750">
              <a:lnSpc>
                <a:spcPct val="150000"/>
              </a:lnSpc>
              <a:buFont typeface="Wingdings" panose="05000000000000000000" pitchFamily="2" charset="2"/>
              <a:buChar char="q"/>
            </a:pPr>
            <a:r>
              <a:rPr lang="ru-RU" sz="1600" b="1" dirty="0" smtClean="0">
                <a:solidFill>
                  <a:srgbClr val="002060"/>
                </a:solidFill>
              </a:rPr>
              <a:t>Ленинская премия - за </a:t>
            </a:r>
            <a:r>
              <a:rPr lang="ru-RU" sz="1600" b="1" dirty="0">
                <a:solidFill>
                  <a:srgbClr val="002060"/>
                </a:solidFill>
              </a:rPr>
              <a:t>исполнение роли Егора </a:t>
            </a:r>
            <a:r>
              <a:rPr lang="ru-RU" sz="1600" b="1" dirty="0" err="1">
                <a:solidFill>
                  <a:srgbClr val="002060"/>
                </a:solidFill>
              </a:rPr>
              <a:t>Трубникова</a:t>
            </a:r>
            <a:r>
              <a:rPr lang="ru-RU" sz="1600" b="1" dirty="0">
                <a:solidFill>
                  <a:srgbClr val="002060"/>
                </a:solidFill>
              </a:rPr>
              <a:t> в художественном </a:t>
            </a:r>
            <a:r>
              <a:rPr lang="ru-RU" sz="1600" b="1" dirty="0" smtClean="0">
                <a:solidFill>
                  <a:srgbClr val="002060"/>
                </a:solidFill>
              </a:rPr>
              <a:t>фильме «Председатель».</a:t>
            </a:r>
            <a:endParaRPr lang="ru-RU" sz="1600" b="1" dirty="0">
              <a:solidFill>
                <a:srgbClr val="002060"/>
              </a:solidFill>
            </a:endParaRPr>
          </a:p>
          <a:p>
            <a:pPr marL="285750" indent="-285750">
              <a:lnSpc>
                <a:spcPct val="150000"/>
              </a:lnSpc>
              <a:buFont typeface="Wingdings" panose="05000000000000000000" pitchFamily="2" charset="2"/>
              <a:buChar char="q"/>
            </a:pPr>
            <a:r>
              <a:rPr lang="ru-RU" sz="1600" b="1" dirty="0" smtClean="0">
                <a:solidFill>
                  <a:srgbClr val="002060"/>
                </a:solidFill>
              </a:rPr>
              <a:t>Два</a:t>
            </a:r>
            <a:r>
              <a:rPr lang="ru-RU" sz="1600" b="1" dirty="0">
                <a:solidFill>
                  <a:srgbClr val="002060"/>
                </a:solidFill>
              </a:rPr>
              <a:t> </a:t>
            </a:r>
            <a:r>
              <a:rPr lang="ru-RU" sz="1600" b="1" dirty="0" smtClean="0">
                <a:solidFill>
                  <a:srgbClr val="002060"/>
                </a:solidFill>
              </a:rPr>
              <a:t>Ордена Ленина.</a:t>
            </a:r>
            <a:endParaRPr lang="ru-RU" sz="1600" b="1" dirty="0">
              <a:solidFill>
                <a:srgbClr val="002060"/>
              </a:solidFill>
            </a:endParaRPr>
          </a:p>
          <a:p>
            <a:pPr marL="285750" indent="-285750">
              <a:lnSpc>
                <a:spcPct val="150000"/>
              </a:lnSpc>
              <a:buFont typeface="Wingdings" panose="05000000000000000000" pitchFamily="2" charset="2"/>
              <a:buChar char="q"/>
            </a:pPr>
            <a:r>
              <a:rPr lang="ru-RU" sz="1600" b="1" dirty="0" smtClean="0">
                <a:solidFill>
                  <a:srgbClr val="002060"/>
                </a:solidFill>
              </a:rPr>
              <a:t>Герой Социалистического труда.</a:t>
            </a:r>
            <a:endParaRPr lang="ru-RU" sz="1600" b="1" dirty="0">
              <a:solidFill>
                <a:srgbClr val="002060"/>
              </a:solidFill>
            </a:endParaRPr>
          </a:p>
          <a:p>
            <a:pPr marL="285750" indent="-285750">
              <a:lnSpc>
                <a:spcPct val="150000"/>
              </a:lnSpc>
              <a:buFont typeface="Wingdings" panose="05000000000000000000" pitchFamily="2" charset="2"/>
              <a:buChar char="q"/>
            </a:pPr>
            <a:r>
              <a:rPr lang="ru-RU" sz="1600" b="1" dirty="0" smtClean="0">
                <a:solidFill>
                  <a:srgbClr val="002060"/>
                </a:solidFill>
              </a:rPr>
              <a:t>Орден «За заслуги перед отечеством»  III </a:t>
            </a:r>
            <a:r>
              <a:rPr lang="ru-RU" sz="1600" b="1" dirty="0">
                <a:solidFill>
                  <a:srgbClr val="002060"/>
                </a:solidFill>
              </a:rPr>
              <a:t>степени </a:t>
            </a:r>
            <a:r>
              <a:rPr lang="ru-RU" sz="1600" b="1" dirty="0" smtClean="0">
                <a:solidFill>
                  <a:srgbClr val="002060"/>
                </a:solidFill>
              </a:rPr>
              <a:t>- з</a:t>
            </a:r>
            <a:r>
              <a:rPr lang="ru-RU" sz="1600" b="1" i="1" dirty="0" smtClean="0">
                <a:solidFill>
                  <a:srgbClr val="002060"/>
                </a:solidFill>
              </a:rPr>
              <a:t>а </a:t>
            </a:r>
            <a:r>
              <a:rPr lang="ru-RU" sz="1600" b="1" i="1" dirty="0">
                <a:solidFill>
                  <a:srgbClr val="002060"/>
                </a:solidFill>
              </a:rPr>
              <a:t>заслуги перед государством и выдающийся вклад в развитие театрального </a:t>
            </a:r>
            <a:r>
              <a:rPr lang="ru-RU" sz="1600" b="1" i="1" dirty="0" smtClean="0">
                <a:solidFill>
                  <a:srgbClr val="002060"/>
                </a:solidFill>
              </a:rPr>
              <a:t>искусства.</a:t>
            </a:r>
            <a:endParaRPr lang="ru-RU" sz="1600" b="1" dirty="0">
              <a:solidFill>
                <a:srgbClr val="002060"/>
              </a:solidFill>
            </a:endParaRPr>
          </a:p>
          <a:p>
            <a:pPr marL="285750" indent="-285750">
              <a:lnSpc>
                <a:spcPct val="150000"/>
              </a:lnSpc>
              <a:buFont typeface="Wingdings" panose="05000000000000000000" pitchFamily="2" charset="2"/>
              <a:buChar char="q"/>
            </a:pPr>
            <a:r>
              <a:rPr lang="ru-RU" sz="1600" b="1" dirty="0">
                <a:solidFill>
                  <a:srgbClr val="002060"/>
                </a:solidFill>
              </a:rPr>
              <a:t>Театральная премия </a:t>
            </a:r>
            <a:r>
              <a:rPr lang="ru-RU" sz="1600" b="1" dirty="0" smtClean="0">
                <a:solidFill>
                  <a:srgbClr val="002060"/>
                </a:solidFill>
              </a:rPr>
              <a:t>«Золотая маска» </a:t>
            </a:r>
            <a:r>
              <a:rPr lang="ru-RU" sz="1600" b="1" dirty="0">
                <a:solidFill>
                  <a:srgbClr val="002060"/>
                </a:solidFill>
              </a:rPr>
              <a:t>- премия «За Честь и Достоинство».</a:t>
            </a:r>
          </a:p>
          <a:p>
            <a:pPr marL="285750" indent="-285750">
              <a:lnSpc>
                <a:spcPct val="150000"/>
              </a:lnSpc>
              <a:buFont typeface="Wingdings" panose="05000000000000000000" pitchFamily="2" charset="2"/>
              <a:buChar char="q"/>
            </a:pPr>
            <a:r>
              <a:rPr lang="ru-RU" sz="1600" b="1" dirty="0">
                <a:solidFill>
                  <a:srgbClr val="002060"/>
                </a:solidFill>
              </a:rPr>
              <a:t>Премия Президента Российской Федерации в области литературы и </a:t>
            </a:r>
            <a:r>
              <a:rPr lang="ru-RU" sz="1600" b="1" dirty="0" smtClean="0">
                <a:solidFill>
                  <a:srgbClr val="002060"/>
                </a:solidFill>
              </a:rPr>
              <a:t>искусства. </a:t>
            </a:r>
            <a:endParaRPr lang="ru-RU" sz="1600" b="1" dirty="0">
              <a:solidFill>
                <a:srgbClr val="002060"/>
              </a:solidFill>
            </a:endParaRPr>
          </a:p>
          <a:p>
            <a:pPr marL="285750" indent="-285750">
              <a:lnSpc>
                <a:spcPct val="150000"/>
              </a:lnSpc>
              <a:buFont typeface="Wingdings" panose="05000000000000000000" pitchFamily="2" charset="2"/>
              <a:buChar char="q"/>
            </a:pPr>
            <a:r>
              <a:rPr lang="ru-RU" sz="1600" b="1" dirty="0">
                <a:solidFill>
                  <a:srgbClr val="002060"/>
                </a:solidFill>
              </a:rPr>
              <a:t>Премия </a:t>
            </a:r>
            <a:r>
              <a:rPr lang="ru-RU" sz="1600" b="1" dirty="0" smtClean="0">
                <a:solidFill>
                  <a:srgbClr val="002060"/>
                </a:solidFill>
              </a:rPr>
              <a:t>«Ника»  </a:t>
            </a:r>
            <a:r>
              <a:rPr lang="ru-RU" sz="1600" b="1" dirty="0">
                <a:solidFill>
                  <a:srgbClr val="002060"/>
                </a:solidFill>
              </a:rPr>
              <a:t>- за лучшую мужскую роль, фильм «Ворошиловский стрелок».</a:t>
            </a:r>
          </a:p>
          <a:p>
            <a:pPr marL="285750" indent="-285750">
              <a:lnSpc>
                <a:spcPct val="150000"/>
              </a:lnSpc>
              <a:buFont typeface="Wingdings" panose="05000000000000000000" pitchFamily="2" charset="2"/>
              <a:buChar char="q"/>
            </a:pPr>
            <a:r>
              <a:rPr lang="ru-RU" sz="1600" b="1" dirty="0">
                <a:solidFill>
                  <a:srgbClr val="002060"/>
                </a:solidFill>
              </a:rPr>
              <a:t>Орден «За честь и доблесть» — за служение российскому народу Единоличный Почётный титул «Суперзвезда» </a:t>
            </a:r>
          </a:p>
          <a:p>
            <a:pPr marL="285750" indent="-285750">
              <a:lnSpc>
                <a:spcPct val="150000"/>
              </a:lnSpc>
              <a:buFont typeface="Wingdings" panose="05000000000000000000" pitchFamily="2" charset="2"/>
              <a:buChar char="q"/>
            </a:pPr>
            <a:r>
              <a:rPr lang="ru-RU" sz="1600" b="1" dirty="0">
                <a:solidFill>
                  <a:srgbClr val="002060"/>
                </a:solidFill>
              </a:rPr>
              <a:t>Почётный гражданин Омской области. </a:t>
            </a:r>
          </a:p>
          <a:p>
            <a:pPr marL="285750" indent="-285750">
              <a:lnSpc>
                <a:spcPct val="150000"/>
              </a:lnSpc>
              <a:buFont typeface="Wingdings" panose="05000000000000000000" pitchFamily="2" charset="2"/>
              <a:buChar char="q"/>
            </a:pPr>
            <a:r>
              <a:rPr lang="ru-RU" sz="1600" b="1" dirty="0">
                <a:solidFill>
                  <a:srgbClr val="002060"/>
                </a:solidFill>
              </a:rPr>
              <a:t>Почётный гражданин города </a:t>
            </a:r>
            <a:r>
              <a:rPr lang="ru-RU" sz="1600" b="1" dirty="0" smtClean="0">
                <a:solidFill>
                  <a:srgbClr val="002060"/>
                </a:solidFill>
              </a:rPr>
              <a:t>Тары и другие награды.</a:t>
            </a:r>
            <a:endParaRPr lang="ru-RU" sz="1600" b="1" dirty="0">
              <a:solidFill>
                <a:srgbClr val="002060"/>
              </a:solidFill>
            </a:endParaRPr>
          </a:p>
        </p:txBody>
      </p:sp>
      <p:pic>
        <p:nvPicPr>
          <p:cNvPr id="11266" name="Picture 2" descr="https://im2-tub-ru.yandex.net/i?id=404103dadd97a448966fe82208a5500e&amp;n=33&amp;h=215&amp;w=339"/>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837" b="95814" l="3245" r="96460"/>
                    </a14:imgEffect>
                  </a14:imgLayer>
                </a14:imgProps>
              </a:ext>
              <a:ext uri="{28A0092B-C50C-407E-A947-70E740481C1C}">
                <a14:useLocalDpi xmlns:a14="http://schemas.microsoft.com/office/drawing/2010/main" val="0"/>
              </a:ext>
            </a:extLst>
          </a:blip>
          <a:srcRect/>
          <a:stretch>
            <a:fillRect/>
          </a:stretch>
        </p:blipFill>
        <p:spPr bwMode="auto">
          <a:xfrm>
            <a:off x="6303404" y="4810124"/>
            <a:ext cx="2823558" cy="2047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1501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6" name="Picture 12" descr="http://icache.rutraveller.ru/icache/place/1/997/049/199749_603x3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60648"/>
            <a:ext cx="7920880" cy="54006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611560" y="5877272"/>
            <a:ext cx="7920880" cy="369332"/>
          </a:xfrm>
          <a:prstGeom prst="rect">
            <a:avLst/>
          </a:prstGeom>
        </p:spPr>
        <p:txBody>
          <a:bodyPr wrap="square">
            <a:spAutoFit/>
          </a:bodyPr>
          <a:lstStyle/>
          <a:p>
            <a:pPr algn="ctr"/>
            <a:r>
              <a:rPr lang="ru-RU" dirty="0">
                <a:solidFill>
                  <a:srgbClr val="C00000"/>
                </a:solidFill>
                <a:latin typeface="Arial Black" panose="020B0A04020102020204" pitchFamily="34" charset="0"/>
              </a:rPr>
              <a:t>Северный драматический театр им. М. А. Ульянова</a:t>
            </a:r>
          </a:p>
        </p:txBody>
      </p:sp>
    </p:spTree>
    <p:extLst>
      <p:ext uri="{BB962C8B-B14F-4D97-AF65-F5344CB8AC3E}">
        <p14:creationId xmlns:p14="http://schemas.microsoft.com/office/powerpoint/2010/main" val="38190822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descr="Дочь актера Елена Ульянова Фото: Федор СКВОРЦОВ"/>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356" y="246112"/>
            <a:ext cx="4320662" cy="590465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95355" y="6170811"/>
            <a:ext cx="4572000" cy="523220"/>
          </a:xfrm>
          <a:prstGeom prst="rect">
            <a:avLst/>
          </a:prstGeom>
        </p:spPr>
        <p:txBody>
          <a:bodyPr>
            <a:spAutoFit/>
          </a:bodyPr>
          <a:lstStyle/>
          <a:p>
            <a:pPr algn="ctr"/>
            <a:r>
              <a:rPr lang="ru-RU" sz="1400" dirty="0">
                <a:solidFill>
                  <a:srgbClr val="C00000"/>
                </a:solidFill>
                <a:latin typeface="Arial Black" panose="020B0A04020102020204" pitchFamily="34" charset="0"/>
              </a:rPr>
              <a:t>Дочь актера Елена </a:t>
            </a:r>
            <a:r>
              <a:rPr lang="ru-RU" sz="1400" dirty="0" smtClean="0">
                <a:solidFill>
                  <a:srgbClr val="C00000"/>
                </a:solidFill>
                <a:latin typeface="Arial Black" panose="020B0A04020102020204" pitchFamily="34" charset="0"/>
              </a:rPr>
              <a:t>Ульянова </a:t>
            </a:r>
          </a:p>
          <a:p>
            <a:pPr algn="ctr"/>
            <a:r>
              <a:rPr lang="ru-RU" sz="1400" dirty="0" smtClean="0">
                <a:solidFill>
                  <a:srgbClr val="C00000"/>
                </a:solidFill>
                <a:latin typeface="Arial Black" panose="020B0A04020102020204" pitchFamily="34" charset="0"/>
              </a:rPr>
              <a:t>Фото</a:t>
            </a:r>
            <a:r>
              <a:rPr lang="ru-RU" sz="1400" dirty="0">
                <a:solidFill>
                  <a:srgbClr val="C00000"/>
                </a:solidFill>
                <a:latin typeface="Arial Black" panose="020B0A04020102020204" pitchFamily="34" charset="0"/>
              </a:rPr>
              <a:t>: </a:t>
            </a:r>
            <a:r>
              <a:rPr lang="ru-RU" sz="1400" dirty="0" smtClean="0">
                <a:solidFill>
                  <a:srgbClr val="C00000"/>
                </a:solidFill>
                <a:latin typeface="Arial Black" panose="020B0A04020102020204" pitchFamily="34" charset="0"/>
              </a:rPr>
              <a:t> Федор Скворцов</a:t>
            </a:r>
            <a:endParaRPr lang="ru-RU" sz="1400" dirty="0">
              <a:solidFill>
                <a:srgbClr val="C00000"/>
              </a:solidFill>
              <a:latin typeface="Arial Black" panose="020B0A04020102020204" pitchFamily="34" charset="0"/>
            </a:endParaRPr>
          </a:p>
        </p:txBody>
      </p:sp>
      <p:sp>
        <p:nvSpPr>
          <p:cNvPr id="3" name="Прямоугольник 2"/>
          <p:cNvSpPr/>
          <p:nvPr/>
        </p:nvSpPr>
        <p:spPr>
          <a:xfrm>
            <a:off x="4874986" y="246112"/>
            <a:ext cx="4089501" cy="6186309"/>
          </a:xfrm>
          <a:prstGeom prst="rect">
            <a:avLst/>
          </a:prstGeom>
        </p:spPr>
        <p:txBody>
          <a:bodyPr wrap="square">
            <a:spAutoFit/>
          </a:bodyPr>
          <a:lstStyle/>
          <a:p>
            <a:pPr algn="just"/>
            <a:r>
              <a:rPr lang="ru-RU" b="1" dirty="0">
                <a:solidFill>
                  <a:srgbClr val="002060"/>
                </a:solidFill>
              </a:rPr>
              <a:t>14 ноября  2012 года состоялось открытие памятника Михаилу </a:t>
            </a:r>
            <a:r>
              <a:rPr lang="ru-RU" b="1" dirty="0" smtClean="0">
                <a:solidFill>
                  <a:srgbClr val="002060"/>
                </a:solidFill>
              </a:rPr>
              <a:t>Ульянову.</a:t>
            </a:r>
          </a:p>
          <a:p>
            <a:pPr algn="just"/>
            <a:r>
              <a:rPr lang="ru-RU" b="1" dirty="0">
                <a:solidFill>
                  <a:srgbClr val="002060"/>
                </a:solidFill>
              </a:rPr>
              <a:t>Событие приурочено к 85-летней годовщине со дня </a:t>
            </a:r>
            <a:r>
              <a:rPr lang="ru-RU" b="1" dirty="0" smtClean="0">
                <a:solidFill>
                  <a:srgbClr val="002060"/>
                </a:solidFill>
              </a:rPr>
              <a:t>рождения выдающегося </a:t>
            </a:r>
            <a:r>
              <a:rPr lang="ru-RU" b="1" dirty="0">
                <a:solidFill>
                  <a:srgbClr val="002060"/>
                </a:solidFill>
              </a:rPr>
              <a:t>артиста. В торжественной церемонии приняли участие почетные гости: дочь Михаила Александровича, Президент фонда «Народный артист СССР» Елена Ульянова, Заслуженная артистка России, актриса театра им. Евгения Вахтангова Марина Есипенко, Народный артист России Александр Филиппенко. Автором проекта памятника стал московский скульптор, действительный член Российской академии художеств Андрей Балашов.</a:t>
            </a:r>
          </a:p>
          <a:p>
            <a:endParaRPr lang="ru-RU" dirty="0"/>
          </a:p>
        </p:txBody>
      </p:sp>
    </p:spTree>
    <p:extLst>
      <p:ext uri="{BB962C8B-B14F-4D97-AF65-F5344CB8AC3E}">
        <p14:creationId xmlns:p14="http://schemas.microsoft.com/office/powerpoint/2010/main" val="23211632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images.aif.ru/004/181/5523fa29585b05bc252b257ef8889f0a.jpg"/>
          <p:cNvPicPr>
            <a:picLocks noChangeAspect="1" noChangeArrowheads="1"/>
          </p:cNvPicPr>
          <p:nvPr/>
        </p:nvPicPr>
        <p:blipFill rotWithShape="1">
          <a:blip r:embed="rId2">
            <a:extLst>
              <a:ext uri="{28A0092B-C50C-407E-A947-70E740481C1C}">
                <a14:useLocalDpi xmlns:a14="http://schemas.microsoft.com/office/drawing/2010/main" val="0"/>
              </a:ext>
            </a:extLst>
          </a:blip>
          <a:srcRect r="31477"/>
          <a:stretch/>
        </p:blipFill>
        <p:spPr bwMode="auto">
          <a:xfrm>
            <a:off x="395536" y="978986"/>
            <a:ext cx="8352928" cy="5618365"/>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39552" y="332656"/>
            <a:ext cx="8424935" cy="646331"/>
          </a:xfrm>
          <a:prstGeom prst="rect">
            <a:avLst/>
          </a:prstGeom>
        </p:spPr>
        <p:txBody>
          <a:bodyPr wrap="square">
            <a:spAutoFit/>
          </a:bodyPr>
          <a:lstStyle/>
          <a:p>
            <a:pPr algn="just"/>
            <a:r>
              <a:rPr lang="ru-RU" b="1" dirty="0" smtClean="0">
                <a:solidFill>
                  <a:srgbClr val="002060"/>
                </a:solidFill>
              </a:rPr>
              <a:t>В </a:t>
            </a:r>
            <a:r>
              <a:rPr lang="ru-RU" b="1" dirty="0">
                <a:solidFill>
                  <a:srgbClr val="002060"/>
                </a:solidFill>
              </a:rPr>
              <a:t>2014 году в нашем городе открыт дом-музей Михаила </a:t>
            </a:r>
            <a:r>
              <a:rPr lang="ru-RU" b="1" dirty="0" smtClean="0">
                <a:solidFill>
                  <a:srgbClr val="002060"/>
                </a:solidFill>
              </a:rPr>
              <a:t>Ульянова в </a:t>
            </a:r>
            <a:r>
              <a:rPr lang="ru-RU" b="1" dirty="0">
                <a:solidFill>
                  <a:srgbClr val="002060"/>
                </a:solidFill>
              </a:rPr>
              <a:t>котором народный артист провёл детство и юность. </a:t>
            </a:r>
          </a:p>
        </p:txBody>
      </p:sp>
    </p:spTree>
    <p:extLst>
      <p:ext uri="{BB962C8B-B14F-4D97-AF65-F5344CB8AC3E}">
        <p14:creationId xmlns:p14="http://schemas.microsoft.com/office/powerpoint/2010/main" val="30217519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Федор Блажевич - &quot;Клятва&quot; (19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462" y="260648"/>
            <a:ext cx="8435462" cy="532859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619672" y="1052736"/>
            <a:ext cx="1512168" cy="4032448"/>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414335" y="5589240"/>
            <a:ext cx="8435462" cy="923330"/>
          </a:xfrm>
          <a:prstGeom prst="rect">
            <a:avLst/>
          </a:prstGeom>
        </p:spPr>
        <p:txBody>
          <a:bodyPr wrap="square">
            <a:spAutoFit/>
          </a:bodyPr>
          <a:lstStyle/>
          <a:p>
            <a:pPr algn="ctr"/>
            <a:r>
              <a:rPr lang="ru-RU" dirty="0" smtClean="0">
                <a:solidFill>
                  <a:srgbClr val="C00000"/>
                </a:solidFill>
                <a:latin typeface="Arial Black" panose="020B0A04020102020204" pitchFamily="34" charset="0"/>
              </a:rPr>
              <a:t>Кадр из фильма </a:t>
            </a:r>
            <a:r>
              <a:rPr lang="ru-RU" dirty="0">
                <a:solidFill>
                  <a:srgbClr val="C00000"/>
                </a:solidFill>
                <a:latin typeface="Arial Black" panose="020B0A04020102020204" pitchFamily="34" charset="0"/>
              </a:rPr>
              <a:t>Михаила Чиаурели «Клятва», вышедший на экраны нашего кино в 1946 году</a:t>
            </a:r>
            <a:r>
              <a:rPr lang="ru-RU" dirty="0" smtClean="0">
                <a:solidFill>
                  <a:srgbClr val="C00000"/>
                </a:solidFill>
                <a:latin typeface="Arial Black" panose="020B0A04020102020204" pitchFamily="34" charset="0"/>
              </a:rPr>
              <a:t>. В этом кинофильме </a:t>
            </a:r>
            <a:r>
              <a:rPr lang="ru-RU" dirty="0">
                <a:solidFill>
                  <a:srgbClr val="C00000"/>
                </a:solidFill>
                <a:latin typeface="Arial Black" panose="020B0A04020102020204" pitchFamily="34" charset="0"/>
              </a:rPr>
              <a:t>впервые </a:t>
            </a:r>
            <a:r>
              <a:rPr lang="ru-RU" dirty="0" smtClean="0">
                <a:solidFill>
                  <a:srgbClr val="C00000"/>
                </a:solidFill>
                <a:latin typeface="Arial Black" panose="020B0A04020102020204" pitchFamily="34" charset="0"/>
              </a:rPr>
              <a:t>появился </a:t>
            </a:r>
            <a:r>
              <a:rPr lang="ru-RU" dirty="0">
                <a:solidFill>
                  <a:srgbClr val="C00000"/>
                </a:solidFill>
                <a:latin typeface="Arial Black" panose="020B0A04020102020204" pitchFamily="34" charset="0"/>
              </a:rPr>
              <a:t>легендарный маршал </a:t>
            </a:r>
            <a:r>
              <a:rPr lang="ru-RU" dirty="0" smtClean="0">
                <a:solidFill>
                  <a:srgbClr val="C00000"/>
                </a:solidFill>
                <a:latin typeface="Arial Black" panose="020B0A04020102020204" pitchFamily="34" charset="0"/>
              </a:rPr>
              <a:t>Победы</a:t>
            </a:r>
            <a:endParaRPr lang="ru-RU"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41627064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tktara.ru/images/phocagallery/news/20140726/thumbs/phoca_thumb_l_17.jpg"/>
          <p:cNvPicPr>
            <a:picLocks noChangeAspect="1" noChangeArrowheads="1"/>
          </p:cNvPicPr>
          <p:nvPr/>
        </p:nvPicPr>
        <p:blipFill rotWithShape="1">
          <a:blip r:embed="rId2">
            <a:extLst>
              <a:ext uri="{28A0092B-C50C-407E-A947-70E740481C1C}">
                <a14:useLocalDpi xmlns:a14="http://schemas.microsoft.com/office/drawing/2010/main" val="0"/>
              </a:ext>
            </a:extLst>
          </a:blip>
          <a:srcRect b="11586"/>
          <a:stretch/>
        </p:blipFill>
        <p:spPr bwMode="auto">
          <a:xfrm>
            <a:off x="334370" y="260648"/>
            <a:ext cx="4858700" cy="3429762"/>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www.tktara.ru/images/phocagallery/news/20140726/thumbs/phoca_thumb_l_13.jpg"/>
          <p:cNvPicPr>
            <a:picLocks noChangeAspect="1" noChangeArrowheads="1"/>
          </p:cNvPicPr>
          <p:nvPr/>
        </p:nvPicPr>
        <p:blipFill rotWithShape="1">
          <a:blip r:embed="rId3">
            <a:extLst>
              <a:ext uri="{28A0092B-C50C-407E-A947-70E740481C1C}">
                <a14:useLocalDpi xmlns:a14="http://schemas.microsoft.com/office/drawing/2010/main" val="0"/>
              </a:ext>
            </a:extLst>
          </a:blip>
          <a:srcRect b="13617"/>
          <a:stretch/>
        </p:blipFill>
        <p:spPr bwMode="auto">
          <a:xfrm>
            <a:off x="334370" y="3861048"/>
            <a:ext cx="4858700" cy="2617029"/>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http://www.tktara.ru/images/phocagallery/news/20140726/thumbs/phoca_thumb_l_19.jpg"/>
          <p:cNvPicPr>
            <a:picLocks noChangeAspect="1" noChangeArrowheads="1"/>
          </p:cNvPicPr>
          <p:nvPr/>
        </p:nvPicPr>
        <p:blipFill rotWithShape="1">
          <a:blip r:embed="rId4">
            <a:extLst>
              <a:ext uri="{28A0092B-C50C-407E-A947-70E740481C1C}">
                <a14:useLocalDpi xmlns:a14="http://schemas.microsoft.com/office/drawing/2010/main" val="0"/>
              </a:ext>
            </a:extLst>
          </a:blip>
          <a:srcRect b="8166"/>
          <a:stretch/>
        </p:blipFill>
        <p:spPr bwMode="auto">
          <a:xfrm>
            <a:off x="5737159" y="2636913"/>
            <a:ext cx="3001561" cy="3841164"/>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508104" y="404664"/>
            <a:ext cx="3230616" cy="1754326"/>
          </a:xfrm>
          <a:prstGeom prst="rect">
            <a:avLst/>
          </a:prstGeom>
        </p:spPr>
        <p:txBody>
          <a:bodyPr wrap="square">
            <a:spAutoFit/>
          </a:bodyPr>
          <a:lstStyle/>
          <a:p>
            <a:pPr algn="just"/>
            <a:r>
              <a:rPr lang="ru-RU" b="1" dirty="0" smtClean="0">
                <a:solidFill>
                  <a:srgbClr val="002060"/>
                </a:solidFill>
              </a:rPr>
              <a:t>Посетители </a:t>
            </a:r>
            <a:r>
              <a:rPr lang="ru-RU" b="1" dirty="0">
                <a:solidFill>
                  <a:srgbClr val="002060"/>
                </a:solidFill>
              </a:rPr>
              <a:t>музея смогут увидеть уникальные архивные документы, фотографии, личные вещи и театральные костюмы актера. </a:t>
            </a:r>
          </a:p>
        </p:txBody>
      </p:sp>
    </p:spTree>
    <p:extLst>
      <p:ext uri="{BB962C8B-B14F-4D97-AF65-F5344CB8AC3E}">
        <p14:creationId xmlns:p14="http://schemas.microsoft.com/office/powerpoint/2010/main" val="35443698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cloudstatic.eva.ru/eva/200001-210000/200449/contest/1919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32656"/>
            <a:ext cx="8424936" cy="626469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691680" y="5013176"/>
            <a:ext cx="7718324" cy="923330"/>
          </a:xfrm>
          <a:prstGeom prst="rect">
            <a:avLst/>
          </a:prstGeom>
          <a:noFill/>
          <a:scene3d>
            <a:camera prst="perspectiveHeroicExtremeRightFacing"/>
            <a:lightRig rig="threePt" dir="t"/>
          </a:scene3d>
        </p:spPr>
        <p:txBody>
          <a:bodyPr wrap="square" lIns="91440" tIns="45720" rIns="91440" bIns="45720">
            <a:spAutoFit/>
            <a:scene3d>
              <a:camera prst="perspectiveHeroicExtremeRightFacing"/>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solidFill>
                    <a:srgbClr val="FFFF00"/>
                  </a:solidFill>
                </a:ln>
                <a:solidFill>
                  <a:srgbClr val="C00000"/>
                </a:solidFill>
                <a:effectLst>
                  <a:outerShdw blurRad="76200" dist="50800" dir="5400000" algn="tl" rotWithShape="0">
                    <a:srgbClr val="000000">
                      <a:alpha val="65000"/>
                    </a:srgbClr>
                  </a:outerShdw>
                </a:effectLst>
                <a:latin typeface="Franklin Gothic Heavy" panose="020B0903020102020204" pitchFamily="34" charset="0"/>
                <a:ea typeface="BatangChe" panose="02030609000101010101" pitchFamily="49" charset="-127"/>
              </a:rPr>
              <a:t>Помним</a:t>
            </a:r>
            <a:r>
              <a:rPr lang="ru-RU" sz="5400" b="1" cap="none" spc="50" dirty="0" smtClean="0">
                <a:ln w="11430">
                  <a:solidFill>
                    <a:srgbClr val="FFFF00"/>
                  </a:solidFill>
                </a:ln>
                <a:solidFill>
                  <a:srgbClr val="C00000"/>
                </a:solidFill>
                <a:effectLst>
                  <a:outerShdw blurRad="76200" dist="50800" dir="5400000" algn="tl" rotWithShape="0">
                    <a:srgbClr val="000000">
                      <a:alpha val="65000"/>
                    </a:srgbClr>
                  </a:outerShdw>
                </a:effectLst>
              </a:rPr>
              <a:t> и гордимся!</a:t>
            </a:r>
            <a:endParaRPr lang="ru-RU" sz="5400" b="1" cap="none" spc="50" dirty="0">
              <a:ln w="11430">
                <a:solidFill>
                  <a:srgbClr val="FFFF00"/>
                </a:solidFill>
              </a:ln>
              <a:solidFill>
                <a:srgbClr val="C0000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9163825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988840"/>
            <a:ext cx="7608123" cy="707886"/>
          </a:xfrm>
          <a:prstGeom prst="rect">
            <a:avLst/>
          </a:prstGeom>
          <a:noFill/>
        </p:spPr>
        <p:txBody>
          <a:bodyPr wrap="square" rtlCol="0">
            <a:spAutoFit/>
          </a:bodyPr>
          <a:lstStyle/>
          <a:p>
            <a:pPr algn="ctr"/>
            <a:r>
              <a:rPr lang="ru-RU" sz="4000" b="1" i="1" dirty="0" smtClean="0">
                <a:solidFill>
                  <a:srgbClr val="002060"/>
                </a:solidFill>
              </a:rPr>
              <a:t>СПАСИБО ЗА ВНИМАНИЕ!</a:t>
            </a:r>
            <a:endParaRPr lang="ru-RU" sz="4000" b="1" i="1" dirty="0">
              <a:solidFill>
                <a:srgbClr val="002060"/>
              </a:solidFill>
            </a:endParaRPr>
          </a:p>
        </p:txBody>
      </p:sp>
    </p:spTree>
    <p:extLst>
      <p:ext uri="{BB962C8B-B14F-4D97-AF65-F5344CB8AC3E}">
        <p14:creationId xmlns:p14="http://schemas.microsoft.com/office/powerpoint/2010/main" val="5846177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funlib.ru/cimg/2014/101920/29143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7" y="356745"/>
            <a:ext cx="2844403" cy="18722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im2-tub-ru.yandex.net/i?id=697fdd7c0042629e4268d30e19a2c153&amp;n=33&amp;h=215&amp;w=3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694" y="4797153"/>
            <a:ext cx="2769738" cy="193005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s://im0-tub-ru.yandex.net/i?id=c7a5ff329bbb590c19ba723aa9c9ad54&amp;n=33&amp;h=215&amp;w=3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7353" y="4797152"/>
            <a:ext cx="3066557" cy="189337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46847" y="6321192"/>
            <a:ext cx="2529023" cy="369332"/>
          </a:xfrm>
          <a:prstGeom prst="rect">
            <a:avLst/>
          </a:prstGeom>
        </p:spPr>
        <p:txBody>
          <a:bodyPr wrap="square">
            <a:spAutoFit/>
          </a:bodyPr>
          <a:lstStyle/>
          <a:p>
            <a:r>
              <a:rPr lang="ru-RU" b="1" dirty="0">
                <a:solidFill>
                  <a:schemeClr val="bg1"/>
                </a:solidFill>
                <a:latin typeface="Arial Black" panose="020B0A04020102020204" pitchFamily="34" charset="0"/>
              </a:rPr>
              <a:t>Евгений Яковлев</a:t>
            </a:r>
            <a:endParaRPr lang="ru-RU" dirty="0">
              <a:solidFill>
                <a:schemeClr val="bg1"/>
              </a:solidFill>
              <a:latin typeface="Arial Black" panose="020B0A04020102020204" pitchFamily="34" charset="0"/>
            </a:endParaRPr>
          </a:p>
        </p:txBody>
      </p:sp>
      <p:pic>
        <p:nvPicPr>
          <p:cNvPr id="2064" name="Picture 16" descr="http://im4.kommersant.ru/Issues.photo/OGONIOK/2012/004/KMO_121006_01154_1_t20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3823" y="356745"/>
            <a:ext cx="2647236" cy="1859186"/>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http://im4.kommersant.ru/Issues.photo/OGONIOK/2012/004/KMO_121006_01157_1_t2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89936" y="302397"/>
            <a:ext cx="2588074" cy="1900515"/>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http://im4.kommersant.ru/Issues.photo/OGONIOK/2012/004/KMO_121006_01159_1_t20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90442" y="4797152"/>
            <a:ext cx="2805694" cy="1893372"/>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3423823" y="1793293"/>
            <a:ext cx="2642641" cy="369332"/>
          </a:xfrm>
          <a:prstGeom prst="rect">
            <a:avLst/>
          </a:prstGeom>
        </p:spPr>
        <p:txBody>
          <a:bodyPr wrap="square">
            <a:spAutoFit/>
          </a:bodyPr>
          <a:lstStyle/>
          <a:p>
            <a:r>
              <a:rPr lang="ru-RU" dirty="0" smtClean="0">
                <a:solidFill>
                  <a:schemeClr val="bg1"/>
                </a:solidFill>
                <a:latin typeface="Arial Black" panose="020B0A04020102020204" pitchFamily="34" charset="0"/>
              </a:rPr>
              <a:t>Валерий Баринов</a:t>
            </a:r>
            <a:endParaRPr lang="ru-RU" dirty="0">
              <a:solidFill>
                <a:schemeClr val="bg1"/>
              </a:solidFill>
              <a:latin typeface="Arial Black" panose="020B0A04020102020204" pitchFamily="34" charset="0"/>
            </a:endParaRPr>
          </a:p>
        </p:txBody>
      </p:sp>
      <p:sp>
        <p:nvSpPr>
          <p:cNvPr id="4" name="Прямоугольник 3"/>
          <p:cNvSpPr/>
          <p:nvPr/>
        </p:nvSpPr>
        <p:spPr>
          <a:xfrm>
            <a:off x="5947353" y="6275025"/>
            <a:ext cx="3066557" cy="369332"/>
          </a:xfrm>
          <a:prstGeom prst="rect">
            <a:avLst/>
          </a:prstGeom>
        </p:spPr>
        <p:txBody>
          <a:bodyPr wrap="square">
            <a:spAutoFit/>
          </a:bodyPr>
          <a:lstStyle/>
          <a:p>
            <a:pPr fontAlgn="base"/>
            <a:r>
              <a:rPr lang="ru-RU" b="1" dirty="0">
                <a:solidFill>
                  <a:schemeClr val="bg1"/>
                </a:solidFill>
                <a:latin typeface="Arial Black" panose="020B0A04020102020204" pitchFamily="34" charset="0"/>
              </a:rPr>
              <a:t>Владимир Меньшов</a:t>
            </a:r>
            <a:endParaRPr lang="ru-RU" dirty="0">
              <a:solidFill>
                <a:schemeClr val="bg1"/>
              </a:solidFill>
              <a:latin typeface="Arial Black" panose="020B0A04020102020204" pitchFamily="34" charset="0"/>
            </a:endParaRPr>
          </a:p>
        </p:txBody>
      </p:sp>
      <p:sp>
        <p:nvSpPr>
          <p:cNvPr id="5" name="Прямоугольник 4"/>
          <p:cNvSpPr/>
          <p:nvPr/>
        </p:nvSpPr>
        <p:spPr>
          <a:xfrm>
            <a:off x="6327884" y="1550608"/>
            <a:ext cx="2248052" cy="646331"/>
          </a:xfrm>
          <a:prstGeom prst="rect">
            <a:avLst/>
          </a:prstGeom>
        </p:spPr>
        <p:txBody>
          <a:bodyPr wrap="square">
            <a:spAutoFit/>
          </a:bodyPr>
          <a:lstStyle/>
          <a:p>
            <a:pPr fontAlgn="base"/>
            <a:r>
              <a:rPr lang="ru-RU" b="1" dirty="0">
                <a:solidFill>
                  <a:schemeClr val="bg1"/>
                </a:solidFill>
                <a:latin typeface="Arial Black" panose="020B0A04020102020204" pitchFamily="34" charset="0"/>
              </a:rPr>
              <a:t>Валерий </a:t>
            </a:r>
            <a:r>
              <a:rPr lang="ru-RU" b="1" dirty="0" smtClean="0">
                <a:solidFill>
                  <a:schemeClr val="bg1"/>
                </a:solidFill>
                <a:latin typeface="Arial Black" panose="020B0A04020102020204" pitchFamily="34" charset="0"/>
              </a:rPr>
              <a:t>Афанасьев</a:t>
            </a:r>
            <a:endParaRPr lang="ru-RU" dirty="0">
              <a:solidFill>
                <a:schemeClr val="bg1"/>
              </a:solidFill>
              <a:latin typeface="Arial Black" panose="020B0A04020102020204" pitchFamily="34" charset="0"/>
            </a:endParaRPr>
          </a:p>
        </p:txBody>
      </p:sp>
      <p:sp>
        <p:nvSpPr>
          <p:cNvPr id="6" name="Прямоугольник 5"/>
          <p:cNvSpPr/>
          <p:nvPr/>
        </p:nvSpPr>
        <p:spPr>
          <a:xfrm>
            <a:off x="3244416" y="5998026"/>
            <a:ext cx="2551720" cy="369332"/>
          </a:xfrm>
          <a:prstGeom prst="rect">
            <a:avLst/>
          </a:prstGeom>
        </p:spPr>
        <p:txBody>
          <a:bodyPr wrap="square">
            <a:spAutoFit/>
          </a:bodyPr>
          <a:lstStyle/>
          <a:p>
            <a:pPr fontAlgn="base"/>
            <a:r>
              <a:rPr lang="ru-RU" b="1" dirty="0">
                <a:solidFill>
                  <a:schemeClr val="bg1"/>
                </a:solidFill>
                <a:latin typeface="Arial Black" panose="020B0A04020102020204" pitchFamily="34" charset="0"/>
              </a:rPr>
              <a:t>Сергей </a:t>
            </a:r>
            <a:r>
              <a:rPr lang="ru-RU" b="1" dirty="0" err="1" smtClean="0">
                <a:solidFill>
                  <a:schemeClr val="bg1"/>
                </a:solidFill>
                <a:latin typeface="Arial Black" panose="020B0A04020102020204" pitchFamily="34" charset="0"/>
              </a:rPr>
              <a:t>Меховцов</a:t>
            </a:r>
            <a:endParaRPr lang="ru-RU" dirty="0">
              <a:solidFill>
                <a:schemeClr val="bg1"/>
              </a:solidFill>
              <a:latin typeface="Arial Black" panose="020B0A04020102020204" pitchFamily="34" charset="0"/>
            </a:endParaRPr>
          </a:p>
        </p:txBody>
      </p:sp>
      <p:pic>
        <p:nvPicPr>
          <p:cNvPr id="2072" name="Picture 24" descr="https://im2-tub-ru.yandex.net/i?id=33c9f5f98ed989072e6c540cdd096bc7&amp;n=33&amp;h=215&amp;w=38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99714" y="2458629"/>
            <a:ext cx="3638550" cy="204787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23527" y="1840156"/>
            <a:ext cx="2551905" cy="369332"/>
          </a:xfrm>
          <a:prstGeom prst="rect">
            <a:avLst/>
          </a:prstGeom>
          <a:noFill/>
        </p:spPr>
        <p:txBody>
          <a:bodyPr wrap="square" rtlCol="0">
            <a:spAutoFit/>
          </a:bodyPr>
          <a:lstStyle/>
          <a:p>
            <a:r>
              <a:rPr lang="ru-RU" dirty="0" err="1" smtClean="0">
                <a:solidFill>
                  <a:schemeClr val="bg1"/>
                </a:solidFill>
                <a:latin typeface="Arial Black" panose="020B0A04020102020204" pitchFamily="34" charset="0"/>
              </a:rPr>
              <a:t>Алексадр</a:t>
            </a:r>
            <a:r>
              <a:rPr lang="ru-RU" dirty="0" smtClean="0">
                <a:solidFill>
                  <a:schemeClr val="bg1"/>
                </a:solidFill>
                <a:latin typeface="Arial Black" panose="020B0A04020102020204" pitchFamily="34" charset="0"/>
              </a:rPr>
              <a:t> Балуев</a:t>
            </a:r>
            <a:endParaRPr lang="ru-RU" dirty="0">
              <a:solidFill>
                <a:schemeClr val="bg1"/>
              </a:solidFill>
              <a:latin typeface="Arial Black" panose="020B0A04020102020204" pitchFamily="34" charset="0"/>
            </a:endParaRPr>
          </a:p>
        </p:txBody>
      </p:sp>
      <p:pic>
        <p:nvPicPr>
          <p:cNvPr id="21" name="Рисунок 20" descr="https://im2-tub-ru.yandex.net/i?id=7e1d8f2e549229fba175df98e3d8bd26&amp;n=33&amp;h=129&amp;w=270"/>
          <p:cNvPicPr/>
          <p:nvPr/>
        </p:nvPicPr>
        <p:blipFill rotWithShape="1">
          <a:blip r:embed="rId9">
            <a:extLst>
              <a:ext uri="{28A0092B-C50C-407E-A947-70E740481C1C}">
                <a14:useLocalDpi xmlns:a14="http://schemas.microsoft.com/office/drawing/2010/main" val="0"/>
              </a:ext>
            </a:extLst>
          </a:blip>
          <a:srcRect r="45187"/>
          <a:stretch/>
        </p:blipFill>
        <p:spPr bwMode="auto">
          <a:xfrm>
            <a:off x="323527" y="2458630"/>
            <a:ext cx="2352343" cy="2047875"/>
          </a:xfrm>
          <a:prstGeom prst="rect">
            <a:avLst/>
          </a:prstGeom>
          <a:noFill/>
          <a:ln>
            <a:noFill/>
          </a:ln>
        </p:spPr>
      </p:pic>
      <p:pic>
        <p:nvPicPr>
          <p:cNvPr id="22" name="Рисунок 21" descr="https://im2-tub-ru.yandex.net/i?id=7e1d8f2e549229fba175df98e3d8bd26&amp;n=33&amp;h=129&amp;w=270"/>
          <p:cNvPicPr/>
          <p:nvPr/>
        </p:nvPicPr>
        <p:blipFill rotWithShape="1">
          <a:blip r:embed="rId9">
            <a:extLst>
              <a:ext uri="{28A0092B-C50C-407E-A947-70E740481C1C}">
                <a14:useLocalDpi xmlns:a14="http://schemas.microsoft.com/office/drawing/2010/main" val="0"/>
              </a:ext>
            </a:extLst>
          </a:blip>
          <a:srcRect l="50000"/>
          <a:stretch/>
        </p:blipFill>
        <p:spPr bwMode="auto">
          <a:xfrm>
            <a:off x="6338264" y="2458629"/>
            <a:ext cx="2539746" cy="2047875"/>
          </a:xfrm>
          <a:prstGeom prst="rect">
            <a:avLst/>
          </a:prstGeom>
          <a:noFill/>
          <a:ln>
            <a:noFill/>
          </a:ln>
        </p:spPr>
      </p:pic>
      <p:sp>
        <p:nvSpPr>
          <p:cNvPr id="7" name="Прямоугольник 6"/>
          <p:cNvSpPr/>
          <p:nvPr/>
        </p:nvSpPr>
        <p:spPr>
          <a:xfrm>
            <a:off x="1979712" y="4044840"/>
            <a:ext cx="5628425" cy="461665"/>
          </a:xfrm>
          <a:prstGeom prst="rect">
            <a:avLst/>
          </a:prstGeom>
        </p:spPr>
        <p:txBody>
          <a:bodyPr wrap="square">
            <a:spAutoFit/>
          </a:bodyPr>
          <a:lstStyle/>
          <a:p>
            <a:r>
              <a:rPr lang="ru-RU" sz="2400" dirty="0">
                <a:solidFill>
                  <a:srgbClr val="FFFF00"/>
                </a:solidFill>
                <a:latin typeface="Arial Black" panose="020B0A04020102020204" pitchFamily="34" charset="0"/>
              </a:rPr>
              <a:t>Михаил Ульянов</a:t>
            </a:r>
          </a:p>
        </p:txBody>
      </p:sp>
    </p:spTree>
    <p:extLst>
      <p:ext uri="{BB962C8B-B14F-4D97-AF65-F5344CB8AC3E}">
        <p14:creationId xmlns:p14="http://schemas.microsoft.com/office/powerpoint/2010/main" val="23932346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076056" y="476672"/>
            <a:ext cx="3744416" cy="1200329"/>
          </a:xfrm>
          <a:prstGeom prst="rect">
            <a:avLst/>
          </a:prstGeom>
        </p:spPr>
        <p:txBody>
          <a:bodyPr wrap="square">
            <a:spAutoFit/>
          </a:bodyPr>
          <a:lstStyle/>
          <a:p>
            <a:r>
              <a:rPr lang="ru-RU" b="1" dirty="0">
                <a:solidFill>
                  <a:srgbClr val="002060"/>
                </a:solidFill>
              </a:rPr>
              <a:t>Георгий Константинов Жуков родился в 1896 году в деревне </a:t>
            </a:r>
            <a:r>
              <a:rPr lang="ru-RU" b="1" dirty="0" err="1">
                <a:solidFill>
                  <a:srgbClr val="002060"/>
                </a:solidFill>
              </a:rPr>
              <a:t>Стрелковка</a:t>
            </a:r>
            <a:r>
              <a:rPr lang="ru-RU" b="1" dirty="0">
                <a:solidFill>
                  <a:srgbClr val="002060"/>
                </a:solidFill>
              </a:rPr>
              <a:t> </a:t>
            </a:r>
            <a:endParaRPr lang="ru-RU" b="1" dirty="0" smtClean="0">
              <a:solidFill>
                <a:srgbClr val="002060"/>
              </a:solidFill>
            </a:endParaRPr>
          </a:p>
          <a:p>
            <a:r>
              <a:rPr lang="ru-RU" b="1" dirty="0" smtClean="0">
                <a:solidFill>
                  <a:srgbClr val="002060"/>
                </a:solidFill>
              </a:rPr>
              <a:t>Калужской </a:t>
            </a:r>
            <a:r>
              <a:rPr lang="ru-RU" b="1" dirty="0">
                <a:solidFill>
                  <a:srgbClr val="002060"/>
                </a:solidFill>
              </a:rPr>
              <a:t>губернии </a:t>
            </a:r>
          </a:p>
        </p:txBody>
      </p:sp>
      <p:pic>
        <p:nvPicPr>
          <p:cNvPr id="3" name="Рисунок 2" descr="http://marshal-jukov.narod.ru/371165744.jpg"/>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988840"/>
            <a:ext cx="3744416" cy="3744416"/>
          </a:xfrm>
          <a:prstGeom prst="rect">
            <a:avLst/>
          </a:prstGeom>
          <a:noFill/>
          <a:ln>
            <a:noFill/>
          </a:ln>
        </p:spPr>
      </p:pic>
      <p:sp>
        <p:nvSpPr>
          <p:cNvPr id="2" name="Прямоугольник 1"/>
          <p:cNvSpPr/>
          <p:nvPr/>
        </p:nvSpPr>
        <p:spPr>
          <a:xfrm>
            <a:off x="5076056" y="5733256"/>
            <a:ext cx="3744416" cy="923330"/>
          </a:xfrm>
          <a:prstGeom prst="rect">
            <a:avLst/>
          </a:prstGeom>
        </p:spPr>
        <p:txBody>
          <a:bodyPr wrap="square">
            <a:spAutoFit/>
          </a:bodyPr>
          <a:lstStyle/>
          <a:p>
            <a:pPr algn="ctr"/>
            <a:r>
              <a:rPr lang="ru-RU" dirty="0">
                <a:solidFill>
                  <a:srgbClr val="C00000"/>
                </a:solidFill>
                <a:latin typeface="Arial Black" panose="020B0A04020102020204" pitchFamily="34" charset="0"/>
              </a:rPr>
              <a:t>Личный архив семьи маршала </a:t>
            </a:r>
            <a:r>
              <a:rPr lang="ru-RU" dirty="0" smtClean="0">
                <a:solidFill>
                  <a:srgbClr val="C00000"/>
                </a:solidFill>
                <a:latin typeface="Arial Black" panose="020B0A04020102020204" pitchFamily="34" charset="0"/>
              </a:rPr>
              <a:t>Жукова. </a:t>
            </a:r>
            <a:r>
              <a:rPr lang="ru-RU" dirty="0">
                <a:solidFill>
                  <a:srgbClr val="C00000"/>
                </a:solidFill>
                <a:latin typeface="Arial Black" panose="020B0A04020102020204" pitchFamily="34" charset="0"/>
              </a:rPr>
              <a:t>Будущему маршалу 17 лет</a:t>
            </a:r>
          </a:p>
        </p:txBody>
      </p:sp>
      <p:pic>
        <p:nvPicPr>
          <p:cNvPr id="5" name="Рисунок 4" descr="Георгий Жуков и брат матери скорняк Михаил Пилихин"/>
          <p:cNvPicPr/>
          <p:nvPr/>
        </p:nvPicPr>
        <p:blipFill>
          <a:blip r:embed="rId3">
            <a:extLst>
              <a:ext uri="{28A0092B-C50C-407E-A947-70E740481C1C}">
                <a14:useLocalDpi xmlns:a14="http://schemas.microsoft.com/office/drawing/2010/main" val="0"/>
              </a:ext>
            </a:extLst>
          </a:blip>
          <a:srcRect/>
          <a:stretch>
            <a:fillRect/>
          </a:stretch>
        </p:blipFill>
        <p:spPr bwMode="auto">
          <a:xfrm>
            <a:off x="251520" y="332655"/>
            <a:ext cx="4392488" cy="5571529"/>
          </a:xfrm>
          <a:prstGeom prst="rect">
            <a:avLst/>
          </a:prstGeom>
          <a:noFill/>
          <a:ln>
            <a:noFill/>
          </a:ln>
        </p:spPr>
      </p:pic>
      <p:sp>
        <p:nvSpPr>
          <p:cNvPr id="6" name="Прямоугольник 5"/>
          <p:cNvSpPr/>
          <p:nvPr/>
        </p:nvSpPr>
        <p:spPr>
          <a:xfrm>
            <a:off x="251520" y="6010255"/>
            <a:ext cx="4392488" cy="369332"/>
          </a:xfrm>
          <a:prstGeom prst="rect">
            <a:avLst/>
          </a:prstGeom>
        </p:spPr>
        <p:txBody>
          <a:bodyPr wrap="square">
            <a:spAutoFit/>
          </a:bodyPr>
          <a:lstStyle/>
          <a:p>
            <a:pPr algn="ctr"/>
            <a:r>
              <a:rPr lang="ru-RU" dirty="0">
                <a:solidFill>
                  <a:srgbClr val="C00000"/>
                </a:solidFill>
                <a:latin typeface="Arial Black" panose="020B0A04020102020204" pitchFamily="34" charset="0"/>
              </a:rPr>
              <a:t>Жуков и </a:t>
            </a:r>
            <a:r>
              <a:rPr lang="ru-RU" dirty="0" smtClean="0">
                <a:solidFill>
                  <a:srgbClr val="C00000"/>
                </a:solidFill>
                <a:latin typeface="Arial Black" panose="020B0A04020102020204" pitchFamily="34" charset="0"/>
              </a:rPr>
              <a:t>брат матери </a:t>
            </a:r>
            <a:r>
              <a:rPr lang="ru-RU" dirty="0" err="1" smtClean="0">
                <a:solidFill>
                  <a:srgbClr val="C00000"/>
                </a:solidFill>
                <a:latin typeface="Arial Black" panose="020B0A04020102020204" pitchFamily="34" charset="0"/>
              </a:rPr>
              <a:t>Пилихин</a:t>
            </a:r>
            <a:endParaRPr lang="ru-RU"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8508237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stoletie.ru/upload/iblock/822/002.jpg?rand=920242771"/>
          <p:cNvPicPr/>
          <p:nvPr/>
        </p:nvPicPr>
        <p:blipFill>
          <a:blip r:embed="rId2">
            <a:extLst>
              <a:ext uri="{28A0092B-C50C-407E-A947-70E740481C1C}">
                <a14:useLocalDpi xmlns:a14="http://schemas.microsoft.com/office/drawing/2010/main" val="0"/>
              </a:ext>
            </a:extLst>
          </a:blip>
          <a:srcRect/>
          <a:stretch>
            <a:fillRect/>
          </a:stretch>
        </p:blipFill>
        <p:spPr bwMode="auto">
          <a:xfrm>
            <a:off x="322222" y="378587"/>
            <a:ext cx="3841976" cy="5256620"/>
          </a:xfrm>
          <a:prstGeom prst="rect">
            <a:avLst/>
          </a:prstGeom>
          <a:noFill/>
          <a:ln>
            <a:noFill/>
          </a:ln>
        </p:spPr>
      </p:pic>
      <p:sp>
        <p:nvSpPr>
          <p:cNvPr id="3" name="Прямоугольник 2"/>
          <p:cNvSpPr/>
          <p:nvPr/>
        </p:nvSpPr>
        <p:spPr>
          <a:xfrm>
            <a:off x="259433" y="5675657"/>
            <a:ext cx="4176464" cy="923330"/>
          </a:xfrm>
          <a:prstGeom prst="rect">
            <a:avLst/>
          </a:prstGeom>
        </p:spPr>
        <p:txBody>
          <a:bodyPr wrap="square">
            <a:spAutoFit/>
          </a:bodyPr>
          <a:lstStyle/>
          <a:p>
            <a:pPr algn="ctr"/>
            <a:r>
              <a:rPr lang="ru-RU" dirty="0">
                <a:solidFill>
                  <a:srgbClr val="C00000"/>
                </a:solidFill>
                <a:latin typeface="Arial Black" panose="020B0A04020102020204" pitchFamily="34" charset="0"/>
              </a:rPr>
              <a:t>Вице-унтер-офицер Георгий Жуков</a:t>
            </a:r>
            <a:r>
              <a:rPr lang="ru-RU" dirty="0" smtClean="0">
                <a:solidFill>
                  <a:srgbClr val="C00000"/>
                </a:solidFill>
                <a:latin typeface="Arial Black" panose="020B0A04020102020204" pitchFamily="34" charset="0"/>
              </a:rPr>
              <a:t>. Юго-Западный </a:t>
            </a:r>
            <a:r>
              <a:rPr lang="ru-RU" dirty="0">
                <a:solidFill>
                  <a:srgbClr val="C00000"/>
                </a:solidFill>
                <a:latin typeface="Arial Black" panose="020B0A04020102020204" pitchFamily="34" charset="0"/>
              </a:rPr>
              <a:t>фронт. Первая мировая война.</a:t>
            </a:r>
          </a:p>
        </p:txBody>
      </p:sp>
      <p:pic>
        <p:nvPicPr>
          <p:cNvPr id="6" name="Рисунок 5" descr="http://marshal-jukov.narod.ru/zhukov_kombrig.jpg"/>
          <p:cNvPicPr/>
          <p:nvPr/>
        </p:nvPicPr>
        <p:blipFill>
          <a:blip r:embed="rId3">
            <a:extLst>
              <a:ext uri="{28A0092B-C50C-407E-A947-70E740481C1C}">
                <a14:useLocalDpi xmlns:a14="http://schemas.microsoft.com/office/drawing/2010/main" val="0"/>
              </a:ext>
            </a:extLst>
          </a:blip>
          <a:srcRect/>
          <a:stretch>
            <a:fillRect/>
          </a:stretch>
        </p:blipFill>
        <p:spPr bwMode="auto">
          <a:xfrm>
            <a:off x="4513729" y="463633"/>
            <a:ext cx="4374232" cy="5212024"/>
          </a:xfrm>
          <a:prstGeom prst="rect">
            <a:avLst/>
          </a:prstGeom>
          <a:noFill/>
          <a:ln>
            <a:noFill/>
          </a:ln>
        </p:spPr>
      </p:pic>
      <p:sp>
        <p:nvSpPr>
          <p:cNvPr id="7" name="Прямоугольник 6"/>
          <p:cNvSpPr/>
          <p:nvPr/>
        </p:nvSpPr>
        <p:spPr>
          <a:xfrm>
            <a:off x="4513728" y="5687326"/>
            <a:ext cx="4374232" cy="923330"/>
          </a:xfrm>
          <a:prstGeom prst="rect">
            <a:avLst/>
          </a:prstGeom>
        </p:spPr>
        <p:txBody>
          <a:bodyPr wrap="square">
            <a:spAutoFit/>
          </a:bodyPr>
          <a:lstStyle/>
          <a:p>
            <a:pPr algn="ctr"/>
            <a:r>
              <a:rPr lang="ru-RU" dirty="0" smtClean="0">
                <a:solidFill>
                  <a:srgbClr val="C00000"/>
                </a:solidFill>
                <a:latin typeface="Arial Black" panose="020B0A04020102020204" pitchFamily="34" charset="0"/>
              </a:rPr>
              <a:t>Г. </a:t>
            </a:r>
            <a:r>
              <a:rPr lang="ru-RU" dirty="0" err="1" smtClean="0">
                <a:solidFill>
                  <a:srgbClr val="C00000"/>
                </a:solidFill>
                <a:latin typeface="Arial Black" panose="020B0A04020102020204" pitchFamily="34" charset="0"/>
              </a:rPr>
              <a:t>К.Жуков</a:t>
            </a:r>
            <a:r>
              <a:rPr lang="ru-RU" dirty="0" smtClean="0">
                <a:solidFill>
                  <a:srgbClr val="C00000"/>
                </a:solidFill>
                <a:latin typeface="Arial Black" panose="020B0A04020102020204" pitchFamily="34" charset="0"/>
              </a:rPr>
              <a:t> </a:t>
            </a:r>
            <a:r>
              <a:rPr lang="ru-RU" dirty="0">
                <a:solidFill>
                  <a:srgbClr val="C00000"/>
                </a:solidFill>
                <a:latin typeface="Arial Black" panose="020B0A04020102020204" pitchFamily="34" charset="0"/>
              </a:rPr>
              <a:t>комбриг - командир Донской казачьей дивизии. 1935 год.</a:t>
            </a:r>
          </a:p>
        </p:txBody>
      </p:sp>
    </p:spTree>
    <p:extLst>
      <p:ext uri="{BB962C8B-B14F-4D97-AF65-F5344CB8AC3E}">
        <p14:creationId xmlns:p14="http://schemas.microsoft.com/office/powerpoint/2010/main" val="39817979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1 7-6 Комкор Г.К. Жуков на Халхин-Голе.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404664"/>
            <a:ext cx="3312368" cy="460851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954633" y="404664"/>
            <a:ext cx="3816424" cy="1754326"/>
          </a:xfrm>
          <a:prstGeom prst="rect">
            <a:avLst/>
          </a:prstGeom>
        </p:spPr>
        <p:txBody>
          <a:bodyPr wrap="square">
            <a:spAutoFit/>
          </a:bodyPr>
          <a:lstStyle/>
          <a:p>
            <a:r>
              <a:rPr lang="ru-RU" dirty="0">
                <a:solidFill>
                  <a:srgbClr val="C00000"/>
                </a:solidFill>
                <a:latin typeface="Arial Black" panose="020B0A04020102020204" pitchFamily="34" charset="0"/>
              </a:rPr>
              <a:t>1939 Командующий 1-й армейской группой </a:t>
            </a:r>
            <a:r>
              <a:rPr lang="ru-RU" dirty="0" smtClean="0">
                <a:solidFill>
                  <a:srgbClr val="C00000"/>
                </a:solidFill>
                <a:latin typeface="Arial Black" panose="020B0A04020102020204" pitchFamily="34" charset="0"/>
              </a:rPr>
              <a:t>Советских </a:t>
            </a:r>
            <a:r>
              <a:rPr lang="ru-RU" dirty="0">
                <a:solidFill>
                  <a:srgbClr val="C00000"/>
                </a:solidFill>
                <a:latin typeface="Arial Black" panose="020B0A04020102020204" pitchFamily="34" charset="0"/>
              </a:rPr>
              <a:t>войск в МНР </a:t>
            </a:r>
            <a:r>
              <a:rPr lang="ru-RU" dirty="0" err="1">
                <a:solidFill>
                  <a:srgbClr val="C00000"/>
                </a:solidFill>
                <a:latin typeface="Arial Black" panose="020B0A04020102020204" pitchFamily="34" charset="0"/>
              </a:rPr>
              <a:t>комкор</a:t>
            </a:r>
            <a:r>
              <a:rPr lang="ru-RU" dirty="0">
                <a:solidFill>
                  <a:srgbClr val="C00000"/>
                </a:solidFill>
                <a:latin typeface="Arial Black" panose="020B0A04020102020204" pitchFamily="34" charset="0"/>
              </a:rPr>
              <a:t> Георгий Константинович </a:t>
            </a:r>
            <a:r>
              <a:rPr lang="ru-RU" dirty="0" smtClean="0">
                <a:solidFill>
                  <a:srgbClr val="C00000"/>
                </a:solidFill>
                <a:latin typeface="Arial Black" panose="020B0A04020102020204" pitchFamily="34" charset="0"/>
              </a:rPr>
              <a:t>Жуков </a:t>
            </a:r>
            <a:r>
              <a:rPr lang="ru-RU" dirty="0">
                <a:solidFill>
                  <a:srgbClr val="C00000"/>
                </a:solidFill>
                <a:latin typeface="Arial Black" panose="020B0A04020102020204" pitchFamily="34" charset="0"/>
              </a:rPr>
              <a:t>на Халхин-Голе.</a:t>
            </a:r>
          </a:p>
        </p:txBody>
      </p:sp>
      <p:pic>
        <p:nvPicPr>
          <p:cNvPr id="1026" name="Picture 2" descr="https://upload.wikimedia.org/wikipedia/commons/thumb/1/1c/%D0%96%D1%83%D0%BA%D0%BE%D0%B2_%D0%B8_%D0%A2%D0%B8%D0%BC%D0%BE%D1%88%D0%B5%D0%BD%D0%BA%D0%BE%2C_1940_%D0%B3%D0%BE%D0%B4.jpg/190px-%D0%96%D1%83%D0%BA%D0%BE%D0%B2_%D0%B8_%D0%A2%D0%B8%D0%BC%D0%BE%D1%88%D0%B5%D0%BD%D0%BA%D0%BE%2C_1940_%D0%B3%D0%BE%D0%B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2420888"/>
            <a:ext cx="3456384" cy="410445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78088" y="5280137"/>
            <a:ext cx="4572000" cy="1200329"/>
          </a:xfrm>
          <a:prstGeom prst="rect">
            <a:avLst/>
          </a:prstGeom>
        </p:spPr>
        <p:txBody>
          <a:bodyPr>
            <a:spAutoFit/>
          </a:bodyPr>
          <a:lstStyle/>
          <a:p>
            <a:r>
              <a:rPr lang="ru-RU" dirty="0">
                <a:solidFill>
                  <a:srgbClr val="C00000"/>
                </a:solidFill>
                <a:latin typeface="Arial Black" panose="020B0A04020102020204" pitchFamily="34" charset="0"/>
              </a:rPr>
              <a:t>Генерал армии Г. К. Жуков и нарком обороны СССР маршал </a:t>
            </a:r>
            <a:r>
              <a:rPr lang="ru-RU" dirty="0" smtClean="0">
                <a:solidFill>
                  <a:srgbClr val="C00000"/>
                </a:solidFill>
                <a:latin typeface="Arial Black" panose="020B0A04020102020204" pitchFamily="34" charset="0"/>
              </a:rPr>
              <a:t>С.К. Тимошенко на манёврах. </a:t>
            </a:r>
            <a:r>
              <a:rPr lang="ru-RU" dirty="0">
                <a:solidFill>
                  <a:srgbClr val="C00000"/>
                </a:solidFill>
                <a:latin typeface="Arial Black" panose="020B0A04020102020204" pitchFamily="34" charset="0"/>
              </a:rPr>
              <a:t>1940 год.</a:t>
            </a:r>
          </a:p>
        </p:txBody>
      </p:sp>
    </p:spTree>
    <p:extLst>
      <p:ext uri="{BB962C8B-B14F-4D97-AF65-F5344CB8AC3E}">
        <p14:creationId xmlns:p14="http://schemas.microsoft.com/office/powerpoint/2010/main" val="40764530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www.pencioner.ru/images/psi/plakat/rodina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60648"/>
            <a:ext cx="4608512" cy="648072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076056" y="764704"/>
            <a:ext cx="3816424" cy="3539430"/>
          </a:xfrm>
          <a:prstGeom prst="rect">
            <a:avLst/>
          </a:prstGeom>
        </p:spPr>
        <p:txBody>
          <a:bodyPr wrap="square">
            <a:spAutoFit/>
          </a:bodyPr>
          <a:lstStyle/>
          <a:p>
            <a:r>
              <a:rPr lang="ru-RU" sz="2800" b="1" dirty="0">
                <a:solidFill>
                  <a:srgbClr val="002060"/>
                </a:solidFill>
              </a:rPr>
              <a:t>Знаменитый плакат времён Великой Отечественной войны, созданный художником </a:t>
            </a:r>
            <a:endParaRPr lang="ru-RU" sz="2800" b="1" dirty="0" smtClean="0">
              <a:solidFill>
                <a:srgbClr val="002060"/>
              </a:solidFill>
            </a:endParaRPr>
          </a:p>
          <a:p>
            <a:r>
              <a:rPr lang="ru-RU" sz="2800" b="1" dirty="0" smtClean="0">
                <a:solidFill>
                  <a:srgbClr val="002060"/>
                </a:solidFill>
              </a:rPr>
              <a:t>Ираклием </a:t>
            </a:r>
            <a:r>
              <a:rPr lang="ru-RU" sz="2800" b="1" dirty="0" err="1">
                <a:solidFill>
                  <a:srgbClr val="002060"/>
                </a:solidFill>
              </a:rPr>
              <a:t>Тоидзе</a:t>
            </a:r>
            <a:r>
              <a:rPr lang="ru-RU" sz="2800" b="1" dirty="0">
                <a:solidFill>
                  <a:srgbClr val="002060"/>
                </a:solidFill>
              </a:rPr>
              <a:t> </a:t>
            </a:r>
            <a:endParaRPr lang="ru-RU" sz="2800" b="1" dirty="0" smtClean="0">
              <a:solidFill>
                <a:srgbClr val="002060"/>
              </a:solidFill>
            </a:endParaRPr>
          </a:p>
          <a:p>
            <a:r>
              <a:rPr lang="ru-RU" sz="2800" b="1" dirty="0" smtClean="0">
                <a:solidFill>
                  <a:srgbClr val="002060"/>
                </a:solidFill>
              </a:rPr>
              <a:t>в </a:t>
            </a:r>
            <a:r>
              <a:rPr lang="ru-RU" sz="2800" b="1" dirty="0">
                <a:solidFill>
                  <a:srgbClr val="002060"/>
                </a:solidFill>
              </a:rPr>
              <a:t>конце июня </a:t>
            </a:r>
            <a:endParaRPr lang="ru-RU" sz="2800" b="1" dirty="0" smtClean="0">
              <a:solidFill>
                <a:srgbClr val="002060"/>
              </a:solidFill>
            </a:endParaRPr>
          </a:p>
          <a:p>
            <a:r>
              <a:rPr lang="ru-RU" sz="2800" b="1" dirty="0" smtClean="0">
                <a:solidFill>
                  <a:srgbClr val="002060"/>
                </a:solidFill>
              </a:rPr>
              <a:t>1941 </a:t>
            </a:r>
            <a:r>
              <a:rPr lang="ru-RU" sz="2800" b="1" dirty="0">
                <a:solidFill>
                  <a:srgbClr val="002060"/>
                </a:solidFill>
              </a:rPr>
              <a:t>года.</a:t>
            </a:r>
            <a:endParaRPr lang="ru-RU" sz="2800" dirty="0">
              <a:solidFill>
                <a:srgbClr val="002060"/>
              </a:solidFill>
            </a:endParaRPr>
          </a:p>
        </p:txBody>
      </p:sp>
    </p:spTree>
    <p:extLst>
      <p:ext uri="{BB962C8B-B14F-4D97-AF65-F5344CB8AC3E}">
        <p14:creationId xmlns:p14="http://schemas.microsoft.com/office/powerpoint/2010/main" val="9497244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0/0f/RIAN_archive_2410_Marshal_Zhukov_speaking.jpg/200px-RIAN_archive_2410_Marshal_Zhukov_speak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11387"/>
            <a:ext cx="3384376" cy="5240513"/>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851920" y="645968"/>
            <a:ext cx="3528392" cy="369332"/>
          </a:xfrm>
          <a:prstGeom prst="rect">
            <a:avLst/>
          </a:prstGeom>
        </p:spPr>
        <p:txBody>
          <a:bodyPr wrap="square">
            <a:spAutoFit/>
          </a:bodyPr>
          <a:lstStyle/>
          <a:p>
            <a:r>
              <a:rPr lang="ru-RU" dirty="0">
                <a:solidFill>
                  <a:srgbClr val="C00000"/>
                </a:solidFill>
                <a:latin typeface="Arial Black" panose="020B0A04020102020204" pitchFamily="34" charset="0"/>
              </a:rPr>
              <a:t>Георгий Жуков. </a:t>
            </a:r>
            <a:r>
              <a:rPr lang="ru-RU" dirty="0" smtClean="0">
                <a:solidFill>
                  <a:srgbClr val="C00000"/>
                </a:solidFill>
                <a:latin typeface="Arial Black" panose="020B0A04020102020204" pitchFamily="34" charset="0"/>
              </a:rPr>
              <a:t>1941 </a:t>
            </a:r>
            <a:r>
              <a:rPr lang="ru-RU" dirty="0">
                <a:solidFill>
                  <a:srgbClr val="C00000"/>
                </a:solidFill>
                <a:latin typeface="Arial Black" panose="020B0A04020102020204" pitchFamily="34" charset="0"/>
              </a:rPr>
              <a:t>год</a:t>
            </a:r>
          </a:p>
        </p:txBody>
      </p:sp>
      <p:pic>
        <p:nvPicPr>
          <p:cNvPr id="4" name="Рисунок 3" descr="https://im3-tub-ru.yandex.net/i?id=909d6248aa045fb57a09da77b154ae2d&amp;n=33&amp;h=215&amp;w=375"/>
          <p:cNvPicPr/>
          <p:nvPr/>
        </p:nvPicPr>
        <p:blipFill>
          <a:blip r:embed="rId3">
            <a:extLst>
              <a:ext uri="{28A0092B-C50C-407E-A947-70E740481C1C}">
                <a14:useLocalDpi xmlns:a14="http://schemas.microsoft.com/office/drawing/2010/main" val="0"/>
              </a:ext>
            </a:extLst>
          </a:blip>
          <a:srcRect/>
          <a:stretch>
            <a:fillRect/>
          </a:stretch>
        </p:blipFill>
        <p:spPr bwMode="auto">
          <a:xfrm>
            <a:off x="3851920" y="2348880"/>
            <a:ext cx="5040559" cy="3403021"/>
          </a:xfrm>
          <a:prstGeom prst="rect">
            <a:avLst/>
          </a:prstGeom>
          <a:noFill/>
          <a:ln>
            <a:noFill/>
          </a:ln>
        </p:spPr>
      </p:pic>
      <p:sp>
        <p:nvSpPr>
          <p:cNvPr id="3" name="Rectangle 3"/>
          <p:cNvSpPr>
            <a:spLocks noChangeArrowheads="1"/>
          </p:cNvSpPr>
          <p:nvPr/>
        </p:nvSpPr>
        <p:spPr bwMode="auto">
          <a:xfrm>
            <a:off x="4463986" y="6036621"/>
            <a:ext cx="33843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b="0" i="0" u="none" strike="noStrike" cap="none" normalizeH="0" baseline="0" dirty="0" smtClean="0">
                <a:ln>
                  <a:noFill/>
                </a:ln>
                <a:solidFill>
                  <a:srgbClr val="C00000"/>
                </a:solidFill>
                <a:effectLst/>
                <a:latin typeface="Arial Black" panose="020B0A04020102020204" pitchFamily="34" charset="0"/>
                <a:ea typeface="Calibri" pitchFamily="34" charset="0"/>
                <a:cs typeface="Times New Roman" pitchFamily="18" charset="0"/>
              </a:rPr>
              <a:t>Оборона Ленинграда</a:t>
            </a:r>
            <a:endParaRPr kumimoji="0" lang="ru-RU" altLang="ru-RU" b="0" i="0" u="none" strike="noStrike" cap="none" normalizeH="0" baseline="0" dirty="0" smtClean="0">
              <a:ln>
                <a:noFill/>
              </a:ln>
              <a:solidFill>
                <a:srgbClr val="C00000"/>
              </a:solidFill>
              <a:effectLst/>
              <a:latin typeface="Arial Black" panose="020B0A04020102020204" pitchFamily="34" charset="0"/>
              <a:cs typeface="Arial" pitchFamily="34" charset="0"/>
            </a:endParaRPr>
          </a:p>
        </p:txBody>
      </p:sp>
    </p:spTree>
    <p:extLst>
      <p:ext uri="{BB962C8B-B14F-4D97-AF65-F5344CB8AC3E}">
        <p14:creationId xmlns:p14="http://schemas.microsoft.com/office/powerpoint/2010/main" val="1894245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тека">
  <a:themeElements>
    <a:clrScheme name="Аптека">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Аптека">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птека">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1277</TotalTime>
  <Words>884</Words>
  <Application>Microsoft Office PowerPoint</Application>
  <PresentationFormat>Экран (4:3)</PresentationFormat>
  <Paragraphs>107</Paragraphs>
  <Slides>32</Slides>
  <Notes>0</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32</vt:i4>
      </vt:variant>
    </vt:vector>
  </HeadingPairs>
  <TitlesOfParts>
    <vt:vector size="42" baseType="lpstr">
      <vt:lpstr>BatangChe</vt:lpstr>
      <vt:lpstr>Arial</vt:lpstr>
      <vt:lpstr>Arial Black</vt:lpstr>
      <vt:lpstr>Book Antiqua</vt:lpstr>
      <vt:lpstr>Calibri</vt:lpstr>
      <vt:lpstr>Century Gothic</vt:lpstr>
      <vt:lpstr>Franklin Gothic Heavy</vt:lpstr>
      <vt:lpstr>Times New Roman</vt:lpstr>
      <vt:lpstr>Wingdings</vt:lpstr>
      <vt:lpstr>Аптека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70</cp:revision>
  <dcterms:created xsi:type="dcterms:W3CDTF">2016-11-09T08:30:24Z</dcterms:created>
  <dcterms:modified xsi:type="dcterms:W3CDTF">2022-04-25T06:04:48Z</dcterms:modified>
</cp:coreProperties>
</file>