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3" r:id="rId4"/>
    <p:sldId id="258" r:id="rId5"/>
    <p:sldId id="260" r:id="rId6"/>
    <p:sldId id="265" r:id="rId7"/>
    <p:sldId id="261" r:id="rId8"/>
    <p:sldId id="257" r:id="rId9"/>
    <p:sldId id="262" r:id="rId10"/>
    <p:sldId id="25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635A-5725-4C40-A266-B872AD2D5678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71D0-DD29-4869-92A4-C891C09DE9C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5166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635A-5725-4C40-A266-B872AD2D5678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71D0-DD29-4869-92A4-C891C09DE9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018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635A-5725-4C40-A266-B872AD2D5678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71D0-DD29-4869-92A4-C891C09DE9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870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635A-5725-4C40-A266-B872AD2D5678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71D0-DD29-4869-92A4-C891C09DE9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152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635A-5725-4C40-A266-B872AD2D5678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71D0-DD29-4869-92A4-C891C09DE9C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1682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635A-5725-4C40-A266-B872AD2D5678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71D0-DD29-4869-92A4-C891C09DE9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121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635A-5725-4C40-A266-B872AD2D5678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71D0-DD29-4869-92A4-C891C09DE9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066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635A-5725-4C40-A266-B872AD2D5678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71D0-DD29-4869-92A4-C891C09DE9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983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635A-5725-4C40-A266-B872AD2D5678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71D0-DD29-4869-92A4-C891C09DE9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860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375635A-5725-4C40-A266-B872AD2D5678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6EE71D0-DD29-4869-92A4-C891C09DE9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682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5635A-5725-4C40-A266-B872AD2D5678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E71D0-DD29-4869-92A4-C891C09DE9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00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375635A-5725-4C40-A266-B872AD2D5678}" type="datetimeFigureOut">
              <a:rPr lang="ru-RU" smtClean="0"/>
              <a:t>29.01.2023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6EE71D0-DD29-4869-92A4-C891C09DE9C5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2194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7.wdp"/><Relationship Id="rId3" Type="http://schemas.microsoft.com/office/2007/relationships/hdphoto" Target="../media/hdphoto2.wdp"/><Relationship Id="rId7" Type="http://schemas.microsoft.com/office/2007/relationships/hdphoto" Target="../media/hdphoto4.wdp"/><Relationship Id="rId12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microsoft.com/office/2007/relationships/hdphoto" Target="../media/hdphoto8.wdp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8889" y="1800117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Есть в организме у нас совокупность,</a:t>
            </a:r>
          </a:p>
          <a:p>
            <a:r>
              <a:rPr lang="ru-RU" sz="2400" b="1" dirty="0"/>
              <a:t>Что выполняет множество функций,</a:t>
            </a:r>
          </a:p>
          <a:p>
            <a:r>
              <a:rPr lang="ru-RU" sz="2400" b="1" dirty="0"/>
              <a:t>Из клеток она состоит и пока,</a:t>
            </a:r>
          </a:p>
          <a:p>
            <a:r>
              <a:rPr lang="ru-RU" sz="2400" b="1" dirty="0"/>
              <a:t>Все они связаны, наверняка,</a:t>
            </a:r>
          </a:p>
          <a:p>
            <a:r>
              <a:rPr lang="ru-RU" sz="2400" b="1" dirty="0"/>
              <a:t>Каким-то особенным веществом,</a:t>
            </a:r>
          </a:p>
          <a:p>
            <a:r>
              <a:rPr lang="ru-RU" sz="2400" b="1" dirty="0"/>
              <a:t>Его мы межклеточным зовем.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94105" y="5470134"/>
            <a:ext cx="3554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i="1" dirty="0"/>
              <a:t>Животные ткани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75928" y="464536"/>
            <a:ext cx="27526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ТКАНИ ЖИВОТНЫХ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49584" y="926201"/>
            <a:ext cx="5843405" cy="4277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036319"/>
            <a:ext cx="3200400" cy="1417319"/>
          </a:xfrm>
        </p:spPr>
        <p:txBody>
          <a:bodyPr/>
          <a:lstStyle/>
          <a:p>
            <a:r>
              <a:rPr lang="ru-RU" b="1" dirty="0"/>
              <a:t>ДОМАШНЕЕ ЗАДАНИЕ: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57200" y="2758440"/>
            <a:ext cx="3200400" cy="3379124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/>
              <a:t>§12,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/>
              <a:t>Проверь знания №1-3 (устно),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/>
              <a:t>сравните растительную  и животную ткани, выделив общий и особенный признак (карточка №3, письменно)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7263" r="43602" b="4685"/>
          <a:stretch/>
        </p:blipFill>
        <p:spPr>
          <a:xfrm>
            <a:off x="4913180" y="529244"/>
            <a:ext cx="6386051" cy="560832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825815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47665C3-627B-4CA0-999C-AF4E624019B9}"/>
              </a:ext>
            </a:extLst>
          </p:cNvPr>
          <p:cNvSpPr/>
          <p:nvPr/>
        </p:nvSpPr>
        <p:spPr>
          <a:xfrm>
            <a:off x="724525" y="474581"/>
            <a:ext cx="78965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Задание №1 (макс. 2 балла). </a:t>
            </a:r>
            <a:r>
              <a:rPr lang="ru-RU" sz="2400" dirty="0">
                <a:solidFill>
                  <a:srgbClr val="C00000"/>
                </a:solidFill>
              </a:rPr>
              <a:t>Дайте определение понятию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1914E17-792B-4CB8-86C5-5942AC8A29A3}"/>
              </a:ext>
            </a:extLst>
          </p:cNvPr>
          <p:cNvSpPr/>
          <p:nvPr/>
        </p:nvSpPr>
        <p:spPr>
          <a:xfrm>
            <a:off x="724525" y="936246"/>
            <a:ext cx="1869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Ткань – это…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AFCB421-5340-4906-91E8-1172BAF7EA8A}"/>
              </a:ext>
            </a:extLst>
          </p:cNvPr>
          <p:cNvSpPr/>
          <p:nvPr/>
        </p:nvSpPr>
        <p:spPr>
          <a:xfrm>
            <a:off x="679554" y="936246"/>
            <a:ext cx="108328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Правильный ответ:</a:t>
            </a:r>
          </a:p>
          <a:p>
            <a:r>
              <a:rPr lang="ru-RU" sz="2400" dirty="0"/>
              <a:t>Ткань – это группа клеток, имеющих общее происхождение, сходных по строению и выполняющих определенные функции.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C312592-3CDF-481E-BC64-9407BFA1CF16}"/>
              </a:ext>
            </a:extLst>
          </p:cNvPr>
          <p:cNvSpPr/>
          <p:nvPr/>
        </p:nvSpPr>
        <p:spPr>
          <a:xfrm>
            <a:off x="724524" y="2787453"/>
            <a:ext cx="107879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Задание №2 (макс. 3 балла). </a:t>
            </a:r>
            <a:r>
              <a:rPr lang="ru-RU" sz="2400" dirty="0">
                <a:solidFill>
                  <a:srgbClr val="C00000"/>
                </a:solidFill>
              </a:rPr>
              <a:t>Найдите лишнее понятие и объясните свой выбор </a:t>
            </a:r>
          </a:p>
          <a:p>
            <a:r>
              <a:rPr lang="ru-RU" sz="2400" dirty="0">
                <a:solidFill>
                  <a:srgbClr val="C00000"/>
                </a:solidFill>
              </a:rPr>
              <a:t>А – сосуды;     В – ситовидные трубки;     С - млечники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42C1014-B7C1-4F55-8775-0C111B36068D}"/>
              </a:ext>
            </a:extLst>
          </p:cNvPr>
          <p:cNvSpPr/>
          <p:nvPr/>
        </p:nvSpPr>
        <p:spPr>
          <a:xfrm>
            <a:off x="679554" y="3821297"/>
            <a:ext cx="10787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Правильный ответ:</a:t>
            </a:r>
          </a:p>
          <a:p>
            <a:r>
              <a:rPr lang="ru-RU" sz="2400" dirty="0"/>
              <a:t>Лишнее понятие – млечники (С), т.к. по принадлежности к тканям это компонент выделительных тканей, а сосуды и ситовидные трубки – проводящей ткани.</a:t>
            </a:r>
          </a:p>
        </p:txBody>
      </p:sp>
    </p:spTree>
    <p:extLst>
      <p:ext uri="{BB962C8B-B14F-4D97-AF65-F5344CB8AC3E}">
        <p14:creationId xmlns:p14="http://schemas.microsoft.com/office/powerpoint/2010/main" val="352452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6749" y="676249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У животных выделяют четыре вида ткани: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/>
              <a:t>Эпителиальная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/>
              <a:t>Соединительная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/>
              <a:t>Мышечная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/>
              <a:t>Нервная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0761" y="327064"/>
            <a:ext cx="2738837" cy="20678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8814870" y="2504900"/>
            <a:ext cx="3190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Рис. Волокна мышечной ткани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6514" y="3162519"/>
            <a:ext cx="3262734" cy="2447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8121347" y="5715694"/>
            <a:ext cx="3884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Рис. Нервная ткань под микроскопом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9669" y="1333093"/>
            <a:ext cx="2744139" cy="18294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832781" y="3253665"/>
            <a:ext cx="12779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Рис. Кровь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341" y="3162519"/>
            <a:ext cx="2664912" cy="2134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165284" y="5346362"/>
            <a:ext cx="22470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Рис. Хрящевая ткань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19612" y="3778865"/>
            <a:ext cx="3026339" cy="19887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561840" y="5900360"/>
            <a:ext cx="4541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Рис. Эпителиальная ткань под микроскопом</a:t>
            </a:r>
          </a:p>
        </p:txBody>
      </p:sp>
    </p:spTree>
    <p:extLst>
      <p:ext uri="{BB962C8B-B14F-4D97-AF65-F5344CB8AC3E}">
        <p14:creationId xmlns:p14="http://schemas.microsoft.com/office/powerpoint/2010/main" val="2465818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486698" y="4367069"/>
            <a:ext cx="11432653" cy="2086331"/>
            <a:chOff x="486698" y="4367069"/>
            <a:chExt cx="11432653" cy="2086331"/>
          </a:xfrm>
        </p:grpSpPr>
        <p:sp>
          <p:nvSpPr>
            <p:cNvPr id="8" name="Овал 7"/>
            <p:cNvSpPr/>
            <p:nvPr/>
          </p:nvSpPr>
          <p:spPr>
            <a:xfrm>
              <a:off x="8170901" y="4407671"/>
              <a:ext cx="1440000" cy="1440000"/>
            </a:xfrm>
            <a:prstGeom prst="ellipse">
              <a:avLst/>
            </a:prstGeom>
            <a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10137484" y="4384864"/>
              <a:ext cx="1440000" cy="1440000"/>
            </a:xfrm>
            <a:prstGeom prst="ellipse">
              <a:avLst/>
            </a:pr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6381496" y="4407671"/>
              <a:ext cx="1440000" cy="1440000"/>
            </a:xfrm>
            <a:prstGeom prst="ellipse">
              <a:avLst/>
            </a:prstGeom>
            <a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4376329" y="4367069"/>
              <a:ext cx="1440000" cy="1440000"/>
            </a:xfrm>
            <a:prstGeom prst="ellipse">
              <a:avLst/>
            </a:prstGeom>
            <a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2418897" y="4384864"/>
              <a:ext cx="1440000" cy="1440000"/>
            </a:xfrm>
            <a:prstGeom prst="ellipse">
              <a:avLst/>
            </a:prstGeom>
            <a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486698" y="4384864"/>
              <a:ext cx="1440000" cy="1440000"/>
            </a:xfrm>
            <a:prstGeom prst="ellipse">
              <a:avLst/>
            </a:prstGeom>
            <a:blipFill>
              <a:blip r:embed="rId12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09976" y="5789273"/>
              <a:ext cx="19283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/>
                <a:t>Железистый эпителий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13658" y="5807069"/>
              <a:ext cx="15661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/>
                <a:t>Однослойный эпителий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465986" y="5789272"/>
              <a:ext cx="15661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/>
                <a:t>Жировая ткань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18314" y="5783560"/>
              <a:ext cx="15661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/>
                <a:t>Хрящевая ткань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533093" y="5860018"/>
              <a:ext cx="15661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/>
                <a:t>Кровь 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353246" y="5783559"/>
              <a:ext cx="156610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/>
                <a:t>Костная ткань</a:t>
              </a:r>
            </a:p>
          </p:txBody>
        </p:sp>
      </p:grp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203604"/>
              </p:ext>
            </p:extLst>
          </p:nvPr>
        </p:nvGraphicFramePr>
        <p:xfrm>
          <a:off x="486698" y="443374"/>
          <a:ext cx="11090786" cy="342366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976283">
                  <a:extLst>
                    <a:ext uri="{9D8B030D-6E8A-4147-A177-3AD203B41FA5}">
                      <a16:colId xmlns:a16="http://schemas.microsoft.com/office/drawing/2014/main" val="286014104"/>
                    </a:ext>
                  </a:extLst>
                </a:gridCol>
                <a:gridCol w="2227006">
                  <a:extLst>
                    <a:ext uri="{9D8B030D-6E8A-4147-A177-3AD203B41FA5}">
                      <a16:colId xmlns:a16="http://schemas.microsoft.com/office/drawing/2014/main" val="2861971053"/>
                    </a:ext>
                  </a:extLst>
                </a:gridCol>
                <a:gridCol w="4350774">
                  <a:extLst>
                    <a:ext uri="{9D8B030D-6E8A-4147-A177-3AD203B41FA5}">
                      <a16:colId xmlns:a16="http://schemas.microsoft.com/office/drawing/2014/main" val="3233226615"/>
                    </a:ext>
                  </a:extLst>
                </a:gridCol>
                <a:gridCol w="2536723">
                  <a:extLst>
                    <a:ext uri="{9D8B030D-6E8A-4147-A177-3AD203B41FA5}">
                      <a16:colId xmlns:a16="http://schemas.microsoft.com/office/drawing/2014/main" val="744632414"/>
                    </a:ext>
                  </a:extLst>
                </a:gridCol>
              </a:tblGrid>
              <a:tr h="180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Название ткани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Особенности строения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Функции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Локализация в организме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1088656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Эпителиальная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Клетки плотно прилегают друг к другу, мало межклеточного вещества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Предохраняет от механических повреждений, высыхания, проникновения микроорганизмов, газообмен, всасывание питательных веществ и воды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Кожа, полость желудка, кишечника, ротовая полость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6450588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Соединительная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Много плотного или  жидкого межклеточного вещества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Определяет форму тела, запасает питательные вещества, защищает от потери тепла, переносит питательные вещества и кислород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Кости, хрящи, сухожилия, связки, кровь, подкожная жировая клетчатка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0529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106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427668" y="4458210"/>
            <a:ext cx="11158099" cy="1884284"/>
            <a:chOff x="427668" y="4458210"/>
            <a:chExt cx="11158099" cy="1884284"/>
          </a:xfrm>
        </p:grpSpPr>
        <p:sp>
          <p:nvSpPr>
            <p:cNvPr id="4" name="Овал 3"/>
            <p:cNvSpPr/>
            <p:nvPr/>
          </p:nvSpPr>
          <p:spPr>
            <a:xfrm>
              <a:off x="577348" y="4498463"/>
              <a:ext cx="1440000" cy="144000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2647517" y="4458210"/>
              <a:ext cx="1440000" cy="14400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4664977" y="4498463"/>
              <a:ext cx="1476000" cy="1440000"/>
            </a:xfrm>
            <a:prstGeom prst="ellipse">
              <a:avLst/>
            </a:pr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6479909" y="4516284"/>
              <a:ext cx="1440000" cy="1440000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r="3944" b="9030"/>
            <a:stretch/>
          </p:blipFill>
          <p:spPr>
            <a:xfrm rot="5400000">
              <a:off x="9565281" y="3697181"/>
              <a:ext cx="1078915" cy="2962057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427668" y="5973162"/>
              <a:ext cx="1948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/>
                <a:t>Гладкие мышцы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303525" y="5973162"/>
              <a:ext cx="23614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/>
                <a:t>Скелетные мышцы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428851" y="5958172"/>
              <a:ext cx="2409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/>
                <a:t>Сердечная мышца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40834" y="5945840"/>
              <a:ext cx="1948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/>
                <a:t>Нервная ткань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451282" y="5621469"/>
              <a:ext cx="1948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i="1" dirty="0"/>
                <a:t>нейрон</a:t>
              </a:r>
            </a:p>
          </p:txBody>
        </p:sp>
      </p:grp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23362"/>
              </p:ext>
            </p:extLst>
          </p:nvPr>
        </p:nvGraphicFramePr>
        <p:xfrm>
          <a:off x="427668" y="353902"/>
          <a:ext cx="11090786" cy="386454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197509">
                  <a:extLst>
                    <a:ext uri="{9D8B030D-6E8A-4147-A177-3AD203B41FA5}">
                      <a16:colId xmlns:a16="http://schemas.microsoft.com/office/drawing/2014/main" val="286014104"/>
                    </a:ext>
                  </a:extLst>
                </a:gridCol>
                <a:gridCol w="3194831">
                  <a:extLst>
                    <a:ext uri="{9D8B030D-6E8A-4147-A177-3AD203B41FA5}">
                      <a16:colId xmlns:a16="http://schemas.microsoft.com/office/drawing/2014/main" val="2861971053"/>
                    </a:ext>
                  </a:extLst>
                </a:gridCol>
                <a:gridCol w="2466591">
                  <a:extLst>
                    <a:ext uri="{9D8B030D-6E8A-4147-A177-3AD203B41FA5}">
                      <a16:colId xmlns:a16="http://schemas.microsoft.com/office/drawing/2014/main" val="3233226615"/>
                    </a:ext>
                  </a:extLst>
                </a:gridCol>
                <a:gridCol w="3231855">
                  <a:extLst>
                    <a:ext uri="{9D8B030D-6E8A-4147-A177-3AD203B41FA5}">
                      <a16:colId xmlns:a16="http://schemas.microsoft.com/office/drawing/2014/main" val="744632414"/>
                    </a:ext>
                  </a:extLst>
                </a:gridCol>
              </a:tblGrid>
              <a:tr h="180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Название ткани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Особенности строения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Функции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Локализация в организме животного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1088656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Мышечная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Одноядерные удлиненные клетки гладких мышц</a:t>
                      </a:r>
                    </a:p>
                    <a:p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Многоядерные </a:t>
                      </a:r>
                      <a:r>
                        <a:rPr lang="ru-RU" sz="20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длинные клетки поперечно-полосатых мышц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Обеспечивает передвижение организма, сужение и расширение сосудов, движение органов, работу сердца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Образует мускулатуру, стенки внутренних органов (сердца, сосудов, желудка, кишечника)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1700087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Нервная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Нейроны, состоящие из тела и отростков, и вспомогательные клетки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Проводит нервные импульсы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Образует головной и спинной мозг, нервы и нервные узлы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0018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6670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AED7B20-4419-4ABB-8AB6-FC14E819749A}"/>
              </a:ext>
            </a:extLst>
          </p:cNvPr>
          <p:cNvSpPr/>
          <p:nvPr/>
        </p:nvSpPr>
        <p:spPr>
          <a:xfrm>
            <a:off x="589612" y="295498"/>
            <a:ext cx="109678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Задание №3 (макс. 8 баллов). </a:t>
            </a:r>
            <a:r>
              <a:rPr lang="ru-RU" sz="2400" dirty="0">
                <a:solidFill>
                  <a:srgbClr val="C00000"/>
                </a:solidFill>
              </a:rPr>
              <a:t>Прочитайте текст на с. 59-61 и из трех понятий, указанных под буквами А, В, С, выпишите одно, которое находится в том же отношении, что и в паре исходных понятий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505540C-2601-4FD2-B0D2-CD748B602F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078973"/>
              </p:ext>
            </p:extLst>
          </p:nvPr>
        </p:nvGraphicFramePr>
        <p:xfrm>
          <a:off x="634585" y="1495827"/>
          <a:ext cx="9168985" cy="4578894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572031">
                  <a:extLst>
                    <a:ext uri="{9D8B030D-6E8A-4147-A177-3AD203B41FA5}">
                      <a16:colId xmlns:a16="http://schemas.microsoft.com/office/drawing/2014/main" val="3340208502"/>
                    </a:ext>
                  </a:extLst>
                </a:gridCol>
                <a:gridCol w="2953655">
                  <a:extLst>
                    <a:ext uri="{9D8B030D-6E8A-4147-A177-3AD203B41FA5}">
                      <a16:colId xmlns:a16="http://schemas.microsoft.com/office/drawing/2014/main" val="770206589"/>
                    </a:ext>
                  </a:extLst>
                </a:gridCol>
                <a:gridCol w="5643299">
                  <a:extLst>
                    <a:ext uri="{9D8B030D-6E8A-4147-A177-3AD203B41FA5}">
                      <a16:colId xmlns:a16="http://schemas.microsoft.com/office/drawing/2014/main" val="2483641135"/>
                    </a:ext>
                  </a:extLst>
                </a:gridCol>
              </a:tblGrid>
              <a:tr h="2130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№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85" marR="635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Исходные понятия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85" marR="635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Данные понятия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85" marR="63585" marT="0" marB="0"/>
                </a:tc>
                <a:extLst>
                  <a:ext uri="{0D108BD9-81ED-4DB2-BD59-A6C34878D82A}">
                    <a16:rowId xmlns:a16="http://schemas.microsoft.com/office/drawing/2014/main" val="3799296872"/>
                  </a:ext>
                </a:extLst>
              </a:tr>
              <a:tr h="8955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1.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85" marR="635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Ручка - стержень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85" marR="635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Нервная ткань - …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А – нейрон  В – мозг   С – животная ткань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85" marR="63585" marT="0" marB="0"/>
                </a:tc>
                <a:extLst>
                  <a:ext uri="{0D108BD9-81ED-4DB2-BD59-A6C34878D82A}">
                    <a16:rowId xmlns:a16="http://schemas.microsoft.com/office/drawing/2014/main" val="3296283566"/>
                  </a:ext>
                </a:extLst>
              </a:tr>
              <a:tr h="112303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2.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85" marR="635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День - ночь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85" marR="635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Поперечно-полосатая мышечная ткань - …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А – многоядерные клетки  В – гладкая мышечная ткань  С - сердце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85" marR="63585" marT="0" marB="0"/>
                </a:tc>
                <a:extLst>
                  <a:ext uri="{0D108BD9-81ED-4DB2-BD59-A6C34878D82A}">
                    <a16:rowId xmlns:a16="http://schemas.microsoft.com/office/drawing/2014/main" val="3378465300"/>
                  </a:ext>
                </a:extLst>
              </a:tr>
              <a:tr h="8955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3.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85" marR="635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Легкие - дыхание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85" marR="635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Эпителиальная ткань - …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А – ротовая полость   В – покровная ткань  С - защита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85" marR="63585" marT="0" marB="0"/>
                </a:tc>
                <a:extLst>
                  <a:ext uri="{0D108BD9-81ED-4DB2-BD59-A6C34878D82A}">
                    <a16:rowId xmlns:a16="http://schemas.microsoft.com/office/drawing/2014/main" val="3600864500"/>
                  </a:ext>
                </a:extLst>
              </a:tr>
              <a:tr h="8955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4.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85" marR="635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Птица - ворона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85" marR="635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Соединительная ткань - …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А – кровь  В – животная ткань  С – межклеточное вещество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85" marR="63585" marT="0" marB="0"/>
                </a:tc>
                <a:extLst>
                  <a:ext uri="{0D108BD9-81ED-4DB2-BD59-A6C34878D82A}">
                    <a16:rowId xmlns:a16="http://schemas.microsoft.com/office/drawing/2014/main" val="526441216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4BB0A27-1A40-4FBF-895E-17B7FD0AF7CB}"/>
              </a:ext>
            </a:extLst>
          </p:cNvPr>
          <p:cNvSpPr/>
          <p:nvPr/>
        </p:nvSpPr>
        <p:spPr>
          <a:xfrm>
            <a:off x="9953474" y="2806130"/>
            <a:ext cx="19936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Правильные ответы: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CF3C7BB5-F545-480C-97BA-55E666422D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956361"/>
              </p:ext>
            </p:extLst>
          </p:nvPr>
        </p:nvGraphicFramePr>
        <p:xfrm>
          <a:off x="10001540" y="3778037"/>
          <a:ext cx="2020570" cy="791846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504825">
                  <a:extLst>
                    <a:ext uri="{9D8B030D-6E8A-4147-A177-3AD203B41FA5}">
                      <a16:colId xmlns:a16="http://schemas.microsoft.com/office/drawing/2014/main" val="3043849744"/>
                    </a:ext>
                  </a:extLst>
                </a:gridCol>
                <a:gridCol w="504825">
                  <a:extLst>
                    <a:ext uri="{9D8B030D-6E8A-4147-A177-3AD203B41FA5}">
                      <a16:colId xmlns:a16="http://schemas.microsoft.com/office/drawing/2014/main" val="290517507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4266613861"/>
                    </a:ext>
                  </a:extLst>
                </a:gridCol>
                <a:gridCol w="505460">
                  <a:extLst>
                    <a:ext uri="{9D8B030D-6E8A-4147-A177-3AD203B41FA5}">
                      <a16:colId xmlns:a16="http://schemas.microsoft.com/office/drawing/2014/main" val="138452309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</a:rPr>
                        <a:t>1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</a:rPr>
                        <a:t>2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</a:rPr>
                        <a:t>4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0935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А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В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С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А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4673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124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4563" y="422595"/>
            <a:ext cx="107579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Задание 4 (3 б.). </a:t>
            </a:r>
            <a:r>
              <a:rPr lang="ru-RU" sz="2400" dirty="0">
                <a:solidFill>
                  <a:srgbClr val="C00000"/>
                </a:solidFill>
              </a:rPr>
              <a:t>Обобщите до ближайшего рода.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59631" y="965164"/>
            <a:ext cx="109678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1. Растительная ткань, животная ткань - ….</a:t>
            </a:r>
          </a:p>
          <a:p>
            <a:r>
              <a:rPr lang="ru-RU" sz="2400" b="1" dirty="0"/>
              <a:t>2. Гладкая мышечная ткань, поперечно-полосатая мышечная ткань - ….</a:t>
            </a:r>
          </a:p>
          <a:p>
            <a:r>
              <a:rPr lang="ru-RU" sz="2400" b="1" dirty="0"/>
              <a:t>3. Запасающая ткань, фотосинтезирующая ткань - …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59631" y="965164"/>
            <a:ext cx="111476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1. Растительная ткань, животная ткань - </a:t>
            </a:r>
            <a:r>
              <a:rPr lang="ru-RU" sz="2400" b="1" dirty="0">
                <a:solidFill>
                  <a:srgbClr val="C00000"/>
                </a:solidFill>
              </a:rPr>
              <a:t>ткань</a:t>
            </a:r>
          </a:p>
          <a:p>
            <a:r>
              <a:rPr lang="ru-RU" sz="2400" b="1" dirty="0"/>
              <a:t>2. Гладкая мышечная ткань, поперечно-полосатая мышечная ткань – </a:t>
            </a:r>
            <a:r>
              <a:rPr lang="ru-RU" sz="2400" b="1" dirty="0">
                <a:solidFill>
                  <a:srgbClr val="C00000"/>
                </a:solidFill>
              </a:rPr>
              <a:t>мышечная ткань</a:t>
            </a:r>
          </a:p>
          <a:p>
            <a:r>
              <a:rPr lang="ru-RU" sz="2400" b="1" dirty="0"/>
              <a:t>3. Запасающая ткань, фотосинтезирующая ткань – </a:t>
            </a:r>
            <a:r>
              <a:rPr lang="ru-RU" sz="2400" b="1" dirty="0">
                <a:solidFill>
                  <a:srgbClr val="C00000"/>
                </a:solidFill>
              </a:rPr>
              <a:t>основная ткань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9631" y="2615728"/>
            <a:ext cx="11000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Задание 5 (3 б.). </a:t>
            </a:r>
            <a:r>
              <a:rPr lang="ru-RU" sz="2400" dirty="0">
                <a:solidFill>
                  <a:srgbClr val="C00000"/>
                </a:solidFill>
              </a:rPr>
              <a:t>Установите соответствие между видами понятий и основаниями деления.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98114"/>
              </p:ext>
            </p:extLst>
          </p:nvPr>
        </p:nvGraphicFramePr>
        <p:xfrm>
          <a:off x="559631" y="3436675"/>
          <a:ext cx="8689301" cy="2760537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5526376">
                  <a:extLst>
                    <a:ext uri="{9D8B030D-6E8A-4147-A177-3AD203B41FA5}">
                      <a16:colId xmlns:a16="http://schemas.microsoft.com/office/drawing/2014/main" val="81406828"/>
                    </a:ext>
                  </a:extLst>
                </a:gridCol>
                <a:gridCol w="3162925">
                  <a:extLst>
                    <a:ext uri="{9D8B030D-6E8A-4147-A177-3AD203B41FA5}">
                      <a16:colId xmlns:a16="http://schemas.microsoft.com/office/drawing/2014/main" val="2609996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Виды понятий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Основание деления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827976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1. Растительная ткань, животная ткань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dirty="0">
                          <a:effectLst/>
                        </a:rPr>
                        <a:t>А. По количеству ядер в клетке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16666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2. Гладкая мышечная ткань, поперечно-полосатая мышечная ткань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dirty="0">
                          <a:effectLst/>
                        </a:rPr>
                        <a:t>Б. По наличию хлоропластов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86887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3. Запасающая ткань, фотосинтезирующая ткань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dirty="0">
                          <a:effectLst/>
                        </a:rPr>
                        <a:t>В. По происхождению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0873018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382002"/>
              </p:ext>
            </p:extLst>
          </p:nvPr>
        </p:nvGraphicFramePr>
        <p:xfrm>
          <a:off x="9416459" y="4187952"/>
          <a:ext cx="2533800" cy="79184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44600">
                  <a:extLst>
                    <a:ext uri="{9D8B030D-6E8A-4147-A177-3AD203B41FA5}">
                      <a16:colId xmlns:a16="http://schemas.microsoft.com/office/drawing/2014/main" val="2620666685"/>
                    </a:ext>
                  </a:extLst>
                </a:gridCol>
                <a:gridCol w="844600">
                  <a:extLst>
                    <a:ext uri="{9D8B030D-6E8A-4147-A177-3AD203B41FA5}">
                      <a16:colId xmlns:a16="http://schemas.microsoft.com/office/drawing/2014/main" val="2288674573"/>
                    </a:ext>
                  </a:extLst>
                </a:gridCol>
                <a:gridCol w="844600">
                  <a:extLst>
                    <a:ext uri="{9D8B030D-6E8A-4147-A177-3AD203B41FA5}">
                      <a16:colId xmlns:a16="http://schemas.microsoft.com/office/drawing/2014/main" val="40572366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77526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 Б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 А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 В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957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69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3400" y="400318"/>
            <a:ext cx="53035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Клетки друг к другу плотно лежат,</a:t>
            </a:r>
          </a:p>
          <a:p>
            <a:r>
              <a:rPr lang="ru-RU" sz="2000" dirty="0"/>
              <a:t>«Врагов» в организм пропускать не спешат</a:t>
            </a:r>
          </a:p>
          <a:p>
            <a:r>
              <a:rPr lang="ru-RU" sz="2000" dirty="0"/>
              <a:t>Только межклеточное вещество</a:t>
            </a:r>
          </a:p>
          <a:p>
            <a:r>
              <a:rPr lang="ru-RU" sz="2000" dirty="0"/>
              <a:t>Развито здесь слабее всего.</a:t>
            </a:r>
          </a:p>
          <a:p>
            <a:r>
              <a:rPr lang="ru-RU" sz="2000" dirty="0"/>
              <a:t>Ткань та сосуды внутри выстилает,</a:t>
            </a:r>
          </a:p>
          <a:p>
            <a:r>
              <a:rPr lang="ru-RU" sz="2000" dirty="0"/>
              <a:t>Кишечник, желудок и в бронхах бывает,</a:t>
            </a:r>
          </a:p>
          <a:p>
            <a:r>
              <a:rPr lang="ru-RU" sz="2000" dirty="0"/>
              <a:t>И железы образует ещё,</a:t>
            </a:r>
          </a:p>
          <a:p>
            <a:r>
              <a:rPr lang="ru-RU" sz="2000" dirty="0"/>
              <a:t>Секреторная функция тоже ее.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85160" y="2787307"/>
            <a:ext cx="28126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(ЭПИТЕЛИАЛЬНАЯ ТКАНЬ)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3400" y="3324195"/>
            <a:ext cx="5303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Клетка имеет тело, отростки,</a:t>
            </a:r>
          </a:p>
          <a:p>
            <a:r>
              <a:rPr lang="ru-RU" sz="2000" dirty="0"/>
              <a:t>Длинный один, коротких непросто</a:t>
            </a:r>
          </a:p>
          <a:p>
            <a:r>
              <a:rPr lang="ru-RU" sz="2000" dirty="0"/>
              <a:t>Будет тебе иногда сосчитать,</a:t>
            </a:r>
          </a:p>
          <a:p>
            <a:r>
              <a:rPr lang="ru-RU" sz="2000" dirty="0"/>
              <a:t>Как эту клетку можно назвать?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764549" y="4475039"/>
            <a:ext cx="1162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(НЕЙРОН)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33400" y="4943463"/>
            <a:ext cx="6096000" cy="123110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Ткань состоит из нейронов, конечно,</a:t>
            </a:r>
          </a:p>
          <a:p>
            <a:r>
              <a:rPr lang="ru-RU" dirty="0"/>
              <a:t>Спутницы-клетки рядом с </a:t>
            </a:r>
            <a:r>
              <a:rPr lang="ru-RU" sz="2000" dirty="0"/>
              <a:t>ней</a:t>
            </a:r>
            <a:r>
              <a:rPr lang="ru-RU" dirty="0"/>
              <a:t> вечно</a:t>
            </a:r>
          </a:p>
          <a:p>
            <a:r>
              <a:rPr lang="ru-RU" dirty="0"/>
              <a:t>Нейроны хранят от разных невзгод:</a:t>
            </a:r>
          </a:p>
          <a:p>
            <a:r>
              <a:rPr lang="ru-RU" dirty="0"/>
              <a:t>Защиту, питание дают и опору.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764549" y="5904329"/>
            <a:ext cx="19688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(НЕРВНАЯ ТКАНЬ)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629400" y="400318"/>
            <a:ext cx="48245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Ткань входит в состав сухожилий и связок,</a:t>
            </a:r>
          </a:p>
          <a:p>
            <a:r>
              <a:rPr lang="ru-RU" sz="2000" dirty="0"/>
              <a:t>Чтобы узнать ее, пару подсказок</a:t>
            </a:r>
          </a:p>
          <a:p>
            <a:r>
              <a:rPr lang="ru-RU" sz="2000" dirty="0"/>
              <a:t>Я тебе дам. Вот подсказка одна:</a:t>
            </a:r>
          </a:p>
          <a:p>
            <a:r>
              <a:rPr lang="ru-RU" sz="2000" dirty="0"/>
              <a:t>Нити белкового волокна</a:t>
            </a:r>
          </a:p>
          <a:p>
            <a:r>
              <a:rPr lang="ru-RU" sz="2000" dirty="0"/>
              <a:t>Плотно меж клетками очень лежат,</a:t>
            </a:r>
          </a:p>
          <a:p>
            <a:r>
              <a:rPr lang="ru-RU" sz="2000" dirty="0"/>
              <a:t>Прочность придать они ткани спешат.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485997" y="2433922"/>
            <a:ext cx="5526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(ПЛОТНАЯ ВОЛОКНИСТАЯ СОЕДИНИТЕЛЬНАЯ ТКАНЬ)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596647" y="3122419"/>
            <a:ext cx="49092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Крупные клетки в тканях лежат,</a:t>
            </a:r>
          </a:p>
          <a:p>
            <a:r>
              <a:rPr lang="ru-RU" sz="2000" dirty="0"/>
              <a:t>Меж клетками есть вещество, не спеша</a:t>
            </a:r>
          </a:p>
          <a:p>
            <a:r>
              <a:rPr lang="ru-RU" sz="2000" dirty="0"/>
              <a:t>Упругость и прочность она придает</a:t>
            </a:r>
          </a:p>
          <a:p>
            <a:r>
              <a:rPr lang="ru-RU" sz="2000" dirty="0"/>
              <a:t>Хрящам, что живут в организме твоем.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9123137" y="4433597"/>
            <a:ext cx="2145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(ХРЯЩЕВАЯ ТКАНЬ)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450611" y="4851130"/>
            <a:ext cx="48184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Клетки той ткани жир заполняет,</a:t>
            </a:r>
          </a:p>
          <a:p>
            <a:r>
              <a:rPr lang="ru-RU" sz="2000" dirty="0"/>
              <a:t>Ткань соответственно называют.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7609111" y="5714375"/>
            <a:ext cx="20606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(ЖИРОВАЯ ТКАНЬ)</a:t>
            </a:r>
          </a:p>
        </p:txBody>
      </p:sp>
    </p:spTree>
    <p:extLst>
      <p:ext uri="{BB962C8B-B14F-4D97-AF65-F5344CB8AC3E}">
        <p14:creationId xmlns:p14="http://schemas.microsoft.com/office/powerpoint/2010/main" val="80811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21" grpId="0"/>
      <p:bldP spid="23" grpId="0"/>
      <p:bldP spid="25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8809" y="416376"/>
            <a:ext cx="43061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Клеточки рыхло в ткани лежат,</a:t>
            </a:r>
          </a:p>
          <a:p>
            <a:r>
              <a:rPr lang="ru-RU" sz="2000" dirty="0"/>
              <a:t>Функции выполнить честно спешат,</a:t>
            </a:r>
          </a:p>
          <a:p>
            <a:r>
              <a:rPr lang="ru-RU" sz="2000" dirty="0"/>
              <a:t>Много межклеточного вещества</a:t>
            </a:r>
          </a:p>
          <a:p>
            <a:r>
              <a:rPr lang="ru-RU" sz="2000" dirty="0"/>
              <a:t>У ткани у этой в наличии пока.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81851" y="1739815"/>
            <a:ext cx="32534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(СОЕДИНИТЕЛЬНАЯ ТКАНЬ)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3849" y="2324591"/>
            <a:ext cx="411155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По концентрам к ряду в ряд</a:t>
            </a:r>
          </a:p>
          <a:p>
            <a:r>
              <a:rPr lang="ru-RU" sz="2000" dirty="0"/>
              <a:t>Ровно клеточки лежат,</a:t>
            </a:r>
          </a:p>
          <a:p>
            <a:r>
              <a:rPr lang="ru-RU" sz="2000" dirty="0"/>
              <a:t>Есть меж ними вещество,</a:t>
            </a:r>
          </a:p>
          <a:p>
            <a:r>
              <a:rPr lang="ru-RU" sz="2000" dirty="0"/>
              <a:t>Обладает волшебством:</a:t>
            </a:r>
          </a:p>
          <a:p>
            <a:r>
              <a:rPr lang="ru-RU" sz="2000" dirty="0"/>
              <a:t>Соль в осадок выпадает</a:t>
            </a:r>
          </a:p>
          <a:p>
            <a:r>
              <a:rPr lang="ru-RU" sz="2000" dirty="0"/>
              <a:t>И ткань эту укрепляет.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04561" y="4217092"/>
            <a:ext cx="21722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(КОСТНАЯ ТКАНЬ)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55404" y="416376"/>
            <a:ext cx="47535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Волокна меж клетками рыхло лежат,</a:t>
            </a:r>
          </a:p>
          <a:p>
            <a:r>
              <a:rPr lang="ru-RU" sz="2000" dirty="0"/>
              <a:t>Соединить элементы спешат,</a:t>
            </a:r>
          </a:p>
          <a:p>
            <a:r>
              <a:rPr lang="ru-RU" sz="2000" dirty="0"/>
              <a:t>Ткань эту в органах разных найдешь,</a:t>
            </a:r>
          </a:p>
          <a:p>
            <a:r>
              <a:rPr lang="ru-RU" sz="2000" dirty="0"/>
              <a:t>И без ошибки ее назовешь.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77974" y="1755204"/>
            <a:ext cx="32310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(РЫХЛАЯ ВОЛОКНИСТАЯ</a:t>
            </a:r>
          </a:p>
          <a:p>
            <a:r>
              <a:rPr lang="ru-RU" sz="2000" b="1" dirty="0">
                <a:solidFill>
                  <a:srgbClr val="C00000"/>
                </a:solidFill>
              </a:rPr>
              <a:t> СОЕДИНИТЕЛЬНАЯ ТКАНЬ)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355404" y="4277694"/>
            <a:ext cx="40921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За сокращение ткань отвечает,</a:t>
            </a:r>
          </a:p>
          <a:p>
            <a:r>
              <a:rPr lang="ru-RU" sz="2000" dirty="0"/>
              <a:t>В стенках сосудов она залегает,</a:t>
            </a:r>
          </a:p>
          <a:p>
            <a:r>
              <a:rPr lang="ru-RU" sz="2000" dirty="0"/>
              <a:t>Клетки похожи на веретено,</a:t>
            </a:r>
          </a:p>
          <a:p>
            <a:r>
              <a:rPr lang="ru-RU" sz="2000" dirty="0"/>
              <a:t>В центре одно лишь имеют ядро.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494343" y="5725521"/>
            <a:ext cx="36146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(ГЛАДКАЯ МЫШЕЧНАЯ ТКАНЬ)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355404" y="2478479"/>
            <a:ext cx="40337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У ткани межклеточное вещество</a:t>
            </a:r>
          </a:p>
          <a:p>
            <a:r>
              <a:rPr lang="ru-RU" sz="2000" dirty="0"/>
              <a:t>Солями пропитано до того,</a:t>
            </a:r>
          </a:p>
          <a:p>
            <a:r>
              <a:rPr lang="ru-RU" sz="2000" dirty="0"/>
              <a:t>Что прочность ткани они придают</a:t>
            </a:r>
          </a:p>
          <a:p>
            <a:r>
              <a:rPr lang="ru-RU" sz="2000" dirty="0"/>
              <a:t>И в организме скелет создают.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343975" y="3863473"/>
            <a:ext cx="21722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(КОСТНАЯ ТКАНЬ)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42332" y="4841338"/>
            <a:ext cx="42931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Жидкая ткань по сосудам течет,</a:t>
            </a:r>
          </a:p>
          <a:p>
            <a:r>
              <a:rPr lang="ru-RU" sz="2000" dirty="0"/>
              <a:t>К клеточкам тела несет кислород.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070697" y="5587021"/>
            <a:ext cx="10855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(КРОВЬ)</a:t>
            </a:r>
          </a:p>
        </p:txBody>
      </p:sp>
    </p:spTree>
    <p:extLst>
      <p:ext uri="{BB962C8B-B14F-4D97-AF65-F5344CB8AC3E}">
        <p14:creationId xmlns:p14="http://schemas.microsoft.com/office/powerpoint/2010/main" val="229707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  <p:bldP spid="13" grpId="0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242</TotalTime>
  <Words>1005</Words>
  <Application>Microsoft Office PowerPoint</Application>
  <PresentationFormat>Широкоэкранный</PresentationFormat>
  <Paragraphs>182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Calibri</vt:lpstr>
      <vt:lpstr>Calibri Light</vt:lpstr>
      <vt:lpstr>Times New Roman</vt:lpstr>
      <vt:lpstr>Wingdings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26</cp:revision>
  <dcterms:created xsi:type="dcterms:W3CDTF">2019-11-29T10:48:40Z</dcterms:created>
  <dcterms:modified xsi:type="dcterms:W3CDTF">2023-01-29T10:39:32Z</dcterms:modified>
</cp:coreProperties>
</file>