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8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80" r:id="rId16"/>
    <p:sldId id="271" r:id="rId17"/>
    <p:sldId id="270" r:id="rId18"/>
    <p:sldId id="274" r:id="rId19"/>
    <p:sldId id="272" r:id="rId20"/>
    <p:sldId id="275" r:id="rId21"/>
    <p:sldId id="273" r:id="rId22"/>
    <p:sldId id="282" r:id="rId23"/>
    <p:sldId id="276" r:id="rId24"/>
    <p:sldId id="283" r:id="rId25"/>
    <p:sldId id="277" r:id="rId26"/>
    <p:sldId id="284" r:id="rId27"/>
    <p:sldId id="278" r:id="rId28"/>
    <p:sldId id="285" r:id="rId29"/>
    <p:sldId id="279" r:id="rId30"/>
    <p:sldId id="286" r:id="rId31"/>
    <p:sldId id="290" r:id="rId32"/>
    <p:sldId id="291" r:id="rId33"/>
    <p:sldId id="288" r:id="rId34"/>
    <p:sldId id="292" r:id="rId35"/>
    <p:sldId id="289" r:id="rId36"/>
    <p:sldId id="287" r:id="rId37"/>
    <p:sldId id="293" r:id="rId38"/>
    <p:sldId id="294" r:id="rId39"/>
    <p:sldId id="295" r:id="rId40"/>
    <p:sldId id="298" r:id="rId41"/>
    <p:sldId id="296" r:id="rId42"/>
    <p:sldId id="297" r:id="rId43"/>
    <p:sldId id="299" r:id="rId44"/>
    <p:sldId id="300" r:id="rId45"/>
    <p:sldId id="307" r:id="rId46"/>
    <p:sldId id="301" r:id="rId47"/>
    <p:sldId id="304" r:id="rId48"/>
    <p:sldId id="302" r:id="rId49"/>
    <p:sldId id="303" r:id="rId50"/>
    <p:sldId id="306" r:id="rId51"/>
    <p:sldId id="308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00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4660"/>
  </p:normalViewPr>
  <p:slideViewPr>
    <p:cSldViewPr>
      <p:cViewPr varScale="1">
        <p:scale>
          <a:sx n="65" d="100"/>
          <a:sy n="65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2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image" Target="../media/image69.wmf"/><Relationship Id="rId7" Type="http://schemas.openxmlformats.org/officeDocument/2006/relationships/image" Target="../media/image76.wmf"/><Relationship Id="rId2" Type="http://schemas.openxmlformats.org/officeDocument/2006/relationships/image" Target="../media/image68.wmf"/><Relationship Id="rId1" Type="http://schemas.openxmlformats.org/officeDocument/2006/relationships/image" Target="../media/image75.wmf"/><Relationship Id="rId6" Type="http://schemas.openxmlformats.org/officeDocument/2006/relationships/image" Target="../media/image74.wmf"/><Relationship Id="rId11" Type="http://schemas.openxmlformats.org/officeDocument/2006/relationships/image" Target="../media/image80.wmf"/><Relationship Id="rId5" Type="http://schemas.openxmlformats.org/officeDocument/2006/relationships/image" Target="../media/image71.wmf"/><Relationship Id="rId10" Type="http://schemas.openxmlformats.org/officeDocument/2006/relationships/image" Target="../media/image79.wmf"/><Relationship Id="rId4" Type="http://schemas.openxmlformats.org/officeDocument/2006/relationships/image" Target="../media/image70.wmf"/><Relationship Id="rId9" Type="http://schemas.openxmlformats.org/officeDocument/2006/relationships/image" Target="../media/image78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image" Target="../media/image93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12" Type="http://schemas.openxmlformats.org/officeDocument/2006/relationships/image" Target="../media/image92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11" Type="http://schemas.openxmlformats.org/officeDocument/2006/relationships/image" Target="../media/image91.wmf"/><Relationship Id="rId5" Type="http://schemas.openxmlformats.org/officeDocument/2006/relationships/image" Target="../media/image85.wmf"/><Relationship Id="rId10" Type="http://schemas.openxmlformats.org/officeDocument/2006/relationships/image" Target="../media/image90.wmf"/><Relationship Id="rId4" Type="http://schemas.openxmlformats.org/officeDocument/2006/relationships/image" Target="../media/image84.wmf"/><Relationship Id="rId9" Type="http://schemas.openxmlformats.org/officeDocument/2006/relationships/image" Target="../media/image89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3" Type="http://schemas.openxmlformats.org/officeDocument/2006/relationships/image" Target="../media/image96.wmf"/><Relationship Id="rId7" Type="http://schemas.openxmlformats.org/officeDocument/2006/relationships/image" Target="../media/image100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6" Type="http://schemas.openxmlformats.org/officeDocument/2006/relationships/image" Target="../media/image99.wmf"/><Relationship Id="rId11" Type="http://schemas.openxmlformats.org/officeDocument/2006/relationships/image" Target="../media/image104.wmf"/><Relationship Id="rId5" Type="http://schemas.openxmlformats.org/officeDocument/2006/relationships/image" Target="../media/image98.wmf"/><Relationship Id="rId10" Type="http://schemas.openxmlformats.org/officeDocument/2006/relationships/image" Target="../media/image103.wmf"/><Relationship Id="rId4" Type="http://schemas.openxmlformats.org/officeDocument/2006/relationships/image" Target="../media/image97.wmf"/><Relationship Id="rId9" Type="http://schemas.openxmlformats.org/officeDocument/2006/relationships/image" Target="../media/image102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image" Target="../media/image96.wmf"/><Relationship Id="rId7" Type="http://schemas.openxmlformats.org/officeDocument/2006/relationships/image" Target="../media/image108.wmf"/><Relationship Id="rId2" Type="http://schemas.openxmlformats.org/officeDocument/2006/relationships/image" Target="../media/image95.wmf"/><Relationship Id="rId1" Type="http://schemas.openxmlformats.org/officeDocument/2006/relationships/image" Target="../media/image105.wmf"/><Relationship Id="rId6" Type="http://schemas.openxmlformats.org/officeDocument/2006/relationships/image" Target="../media/image107.wmf"/><Relationship Id="rId5" Type="http://schemas.openxmlformats.org/officeDocument/2006/relationships/image" Target="../media/image106.wmf"/><Relationship Id="rId10" Type="http://schemas.openxmlformats.org/officeDocument/2006/relationships/image" Target="../media/image111.wmf"/><Relationship Id="rId4" Type="http://schemas.openxmlformats.org/officeDocument/2006/relationships/image" Target="../media/image97.wmf"/><Relationship Id="rId9" Type="http://schemas.openxmlformats.org/officeDocument/2006/relationships/image" Target="../media/image1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43.wmf"/><Relationship Id="rId1" Type="http://schemas.openxmlformats.org/officeDocument/2006/relationships/image" Target="../media/image105.wmf"/><Relationship Id="rId5" Type="http://schemas.openxmlformats.org/officeDocument/2006/relationships/image" Target="../media/image81.wmf"/><Relationship Id="rId4" Type="http://schemas.openxmlformats.org/officeDocument/2006/relationships/image" Target="../media/image7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3097F-A712-4E18-9962-0EB1E7096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55AEE-B1D5-40D6-899F-F73599F73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E178D-AE9F-472A-A194-9665C1CFB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9A61D-E97E-438F-BAA4-14EE0ECEF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5DA8B-A0F3-4F8A-A5CE-328B0B3E7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CF3C4-DC2D-4269-8D80-D6BF4233E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C6998-A958-47F8-BA84-62AFEBB6A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715B5-E531-403B-BBDF-6FEA29759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BAB53-D63B-4636-8806-5B4A7EB9D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49899-5D27-4CAF-9372-0A578F293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A9DD4-80FD-4543-87A7-9FD2AA510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61517-4455-4A0E-8606-642B9DD3F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2896101-A2FF-48B8-A3CA-A0A780B88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5" Type="http://schemas.openxmlformats.org/officeDocument/2006/relationships/slide" Target="slide37.xml"/><Relationship Id="rId4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2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4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" Target="slide2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8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5.wmf"/><Relationship Id="rId3" Type="http://schemas.openxmlformats.org/officeDocument/2006/relationships/slide" Target="slide2.xml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3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0.wmf"/><Relationship Id="rId3" Type="http://schemas.openxmlformats.org/officeDocument/2006/relationships/slide" Target="slide2.xml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5.wmf"/><Relationship Id="rId3" Type="http://schemas.openxmlformats.org/officeDocument/2006/relationships/slide" Target="slide2.xml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4.wmf"/><Relationship Id="rId5" Type="http://schemas.openxmlformats.org/officeDocument/2006/relationships/image" Target="../media/image27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30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41.wmf"/><Relationship Id="rId3" Type="http://schemas.openxmlformats.org/officeDocument/2006/relationships/slide" Target="slide2.xml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9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6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49.wmf"/><Relationship Id="rId26" Type="http://schemas.openxmlformats.org/officeDocument/2006/relationships/image" Target="../media/image53.wmf"/><Relationship Id="rId3" Type="http://schemas.openxmlformats.org/officeDocument/2006/relationships/slide" Target="slide2.xml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2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44.bin"/><Relationship Id="rId4" Type="http://schemas.openxmlformats.org/officeDocument/2006/relationships/slide" Target="slide51.xml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47.wmf"/><Relationship Id="rId22" Type="http://schemas.openxmlformats.org/officeDocument/2006/relationships/image" Target="../media/image51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52.bin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" Type="http://schemas.openxmlformats.org/officeDocument/2006/relationships/slide" Target="slide2.xml"/><Relationship Id="rId21" Type="http://schemas.openxmlformats.org/officeDocument/2006/relationships/oleObject" Target="../embeddings/oleObject56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54.bin"/><Relationship Id="rId25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wmf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60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51.bin"/><Relationship Id="rId24" Type="http://schemas.openxmlformats.org/officeDocument/2006/relationships/image" Target="../media/image63.wmf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23" Type="http://schemas.openxmlformats.org/officeDocument/2006/relationships/oleObject" Target="../embeddings/oleObject57.bin"/><Relationship Id="rId28" Type="http://schemas.openxmlformats.org/officeDocument/2006/relationships/image" Target="../media/image65.wmf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55.bin"/><Relationship Id="rId4" Type="http://schemas.openxmlformats.org/officeDocument/2006/relationships/slide" Target="slide51.xml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58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59.bin"/><Relationship Id="rId30" Type="http://schemas.openxmlformats.org/officeDocument/2006/relationships/image" Target="../media/image66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73.wmf"/><Relationship Id="rId3" Type="http://schemas.openxmlformats.org/officeDocument/2006/relationships/slide" Target="slide2.xml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0.wmf"/><Relationship Id="rId17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2.wmf"/><Relationship Id="rId20" Type="http://schemas.openxmlformats.org/officeDocument/2006/relationships/image" Target="../media/image74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7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66.bin"/><Relationship Id="rId10" Type="http://schemas.openxmlformats.org/officeDocument/2006/relationships/image" Target="../media/image69.wmf"/><Relationship Id="rId19" Type="http://schemas.openxmlformats.org/officeDocument/2006/relationships/oleObject" Target="../embeddings/oleObject68.bin"/><Relationship Id="rId4" Type="http://schemas.openxmlformats.org/officeDocument/2006/relationships/slide" Target="slide51.xml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71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image" Target="../media/image71.wmf"/><Relationship Id="rId18" Type="http://schemas.openxmlformats.org/officeDocument/2006/relationships/oleObject" Target="../embeddings/oleObject76.bin"/><Relationship Id="rId3" Type="http://schemas.openxmlformats.org/officeDocument/2006/relationships/slide" Target="slide2.xml"/><Relationship Id="rId21" Type="http://schemas.openxmlformats.org/officeDocument/2006/relationships/image" Target="../media/image78.wmf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73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5.bin"/><Relationship Id="rId20" Type="http://schemas.openxmlformats.org/officeDocument/2006/relationships/oleObject" Target="../embeddings/oleObject77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70.wmf"/><Relationship Id="rId24" Type="http://schemas.openxmlformats.org/officeDocument/2006/relationships/oleObject" Target="../embeddings/oleObject79.bin"/><Relationship Id="rId5" Type="http://schemas.openxmlformats.org/officeDocument/2006/relationships/image" Target="../media/image75.wmf"/><Relationship Id="rId15" Type="http://schemas.openxmlformats.org/officeDocument/2006/relationships/image" Target="../media/image74.wmf"/><Relationship Id="rId23" Type="http://schemas.openxmlformats.org/officeDocument/2006/relationships/image" Target="../media/image79.wmf"/><Relationship Id="rId10" Type="http://schemas.openxmlformats.org/officeDocument/2006/relationships/oleObject" Target="../embeddings/oleObject72.bin"/><Relationship Id="rId19" Type="http://schemas.openxmlformats.org/officeDocument/2006/relationships/image" Target="../media/image77.wmf"/><Relationship Id="rId4" Type="http://schemas.openxmlformats.org/officeDocument/2006/relationships/oleObject" Target="../embeddings/oleObject69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74.bin"/><Relationship Id="rId22" Type="http://schemas.openxmlformats.org/officeDocument/2006/relationships/oleObject" Target="../embeddings/oleObject78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84.bin"/><Relationship Id="rId18" Type="http://schemas.openxmlformats.org/officeDocument/2006/relationships/image" Target="../media/image87.wmf"/><Relationship Id="rId26" Type="http://schemas.openxmlformats.org/officeDocument/2006/relationships/image" Target="../media/image91.wmf"/><Relationship Id="rId3" Type="http://schemas.openxmlformats.org/officeDocument/2006/relationships/slide" Target="slide2.xml"/><Relationship Id="rId21" Type="http://schemas.openxmlformats.org/officeDocument/2006/relationships/oleObject" Target="../embeddings/oleObject88.bin"/><Relationship Id="rId7" Type="http://schemas.openxmlformats.org/officeDocument/2006/relationships/oleObject" Target="../embeddings/oleObject81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86.bin"/><Relationship Id="rId25" Type="http://schemas.openxmlformats.org/officeDocument/2006/relationships/oleObject" Target="../embeddings/oleObject9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6.wmf"/><Relationship Id="rId20" Type="http://schemas.openxmlformats.org/officeDocument/2006/relationships/image" Target="../media/image88.wmf"/><Relationship Id="rId29" Type="http://schemas.openxmlformats.org/officeDocument/2006/relationships/oleObject" Target="../embeddings/oleObject92.bin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83.bin"/><Relationship Id="rId24" Type="http://schemas.openxmlformats.org/officeDocument/2006/relationships/image" Target="../media/image90.wmf"/><Relationship Id="rId5" Type="http://schemas.openxmlformats.org/officeDocument/2006/relationships/oleObject" Target="../embeddings/oleObject80.bin"/><Relationship Id="rId15" Type="http://schemas.openxmlformats.org/officeDocument/2006/relationships/oleObject" Target="../embeddings/oleObject85.bin"/><Relationship Id="rId23" Type="http://schemas.openxmlformats.org/officeDocument/2006/relationships/oleObject" Target="../embeddings/oleObject89.bin"/><Relationship Id="rId28" Type="http://schemas.openxmlformats.org/officeDocument/2006/relationships/image" Target="../media/image92.wmf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87.bin"/><Relationship Id="rId4" Type="http://schemas.openxmlformats.org/officeDocument/2006/relationships/slide" Target="slide51.xml"/><Relationship Id="rId9" Type="http://schemas.openxmlformats.org/officeDocument/2006/relationships/oleObject" Target="../embeddings/oleObject82.bin"/><Relationship Id="rId14" Type="http://schemas.openxmlformats.org/officeDocument/2006/relationships/image" Target="../media/image85.wmf"/><Relationship Id="rId22" Type="http://schemas.openxmlformats.org/officeDocument/2006/relationships/image" Target="../media/image89.wmf"/><Relationship Id="rId27" Type="http://schemas.openxmlformats.org/officeDocument/2006/relationships/oleObject" Target="../embeddings/oleObject91.bin"/><Relationship Id="rId30" Type="http://schemas.openxmlformats.org/officeDocument/2006/relationships/image" Target="../media/image93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13" Type="http://schemas.openxmlformats.org/officeDocument/2006/relationships/oleObject" Target="../embeddings/oleObject97.bin"/><Relationship Id="rId18" Type="http://schemas.openxmlformats.org/officeDocument/2006/relationships/image" Target="../media/image100.wmf"/><Relationship Id="rId26" Type="http://schemas.openxmlformats.org/officeDocument/2006/relationships/image" Target="../media/image104.wmf"/><Relationship Id="rId3" Type="http://schemas.openxmlformats.org/officeDocument/2006/relationships/slide" Target="slide2.xml"/><Relationship Id="rId21" Type="http://schemas.openxmlformats.org/officeDocument/2006/relationships/oleObject" Target="../embeddings/oleObject101.bin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97.wmf"/><Relationship Id="rId17" Type="http://schemas.openxmlformats.org/officeDocument/2006/relationships/oleObject" Target="../embeddings/oleObject99.bin"/><Relationship Id="rId25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9.wmf"/><Relationship Id="rId20" Type="http://schemas.openxmlformats.org/officeDocument/2006/relationships/image" Target="../media/image101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4.wmf"/><Relationship Id="rId11" Type="http://schemas.openxmlformats.org/officeDocument/2006/relationships/oleObject" Target="../embeddings/oleObject96.bin"/><Relationship Id="rId24" Type="http://schemas.openxmlformats.org/officeDocument/2006/relationships/image" Target="../media/image103.wmf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98.bin"/><Relationship Id="rId23" Type="http://schemas.openxmlformats.org/officeDocument/2006/relationships/oleObject" Target="../embeddings/oleObject102.bin"/><Relationship Id="rId10" Type="http://schemas.openxmlformats.org/officeDocument/2006/relationships/image" Target="../media/image96.wmf"/><Relationship Id="rId19" Type="http://schemas.openxmlformats.org/officeDocument/2006/relationships/oleObject" Target="../embeddings/oleObject100.bin"/><Relationship Id="rId4" Type="http://schemas.openxmlformats.org/officeDocument/2006/relationships/slide" Target="slide51.xml"/><Relationship Id="rId9" Type="http://schemas.openxmlformats.org/officeDocument/2006/relationships/oleObject" Target="../embeddings/oleObject95.bin"/><Relationship Id="rId14" Type="http://schemas.openxmlformats.org/officeDocument/2006/relationships/image" Target="../media/image98.wmf"/><Relationship Id="rId22" Type="http://schemas.openxmlformats.org/officeDocument/2006/relationships/image" Target="../media/image10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.bin"/><Relationship Id="rId13" Type="http://schemas.openxmlformats.org/officeDocument/2006/relationships/image" Target="../media/image106.wmf"/><Relationship Id="rId18" Type="http://schemas.openxmlformats.org/officeDocument/2006/relationships/oleObject" Target="../embeddings/oleObject111.bin"/><Relationship Id="rId3" Type="http://schemas.openxmlformats.org/officeDocument/2006/relationships/slide" Target="slide2.xml"/><Relationship Id="rId21" Type="http://schemas.openxmlformats.org/officeDocument/2006/relationships/image" Target="../media/image110.wmf"/><Relationship Id="rId7" Type="http://schemas.openxmlformats.org/officeDocument/2006/relationships/image" Target="../media/image95.wmf"/><Relationship Id="rId12" Type="http://schemas.openxmlformats.org/officeDocument/2006/relationships/oleObject" Target="../embeddings/oleObject108.bin"/><Relationship Id="rId17" Type="http://schemas.openxmlformats.org/officeDocument/2006/relationships/image" Target="../media/image10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0.bin"/><Relationship Id="rId20" Type="http://schemas.openxmlformats.org/officeDocument/2006/relationships/oleObject" Target="../embeddings/oleObject112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05.bin"/><Relationship Id="rId11" Type="http://schemas.openxmlformats.org/officeDocument/2006/relationships/image" Target="../media/image97.wmf"/><Relationship Id="rId5" Type="http://schemas.openxmlformats.org/officeDocument/2006/relationships/image" Target="../media/image105.wmf"/><Relationship Id="rId15" Type="http://schemas.openxmlformats.org/officeDocument/2006/relationships/image" Target="../media/image107.wmf"/><Relationship Id="rId23" Type="http://schemas.openxmlformats.org/officeDocument/2006/relationships/image" Target="../media/image111.wmf"/><Relationship Id="rId10" Type="http://schemas.openxmlformats.org/officeDocument/2006/relationships/oleObject" Target="../embeddings/oleObject107.bin"/><Relationship Id="rId19" Type="http://schemas.openxmlformats.org/officeDocument/2006/relationships/image" Target="../media/image109.wmf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96.wmf"/><Relationship Id="rId14" Type="http://schemas.openxmlformats.org/officeDocument/2006/relationships/oleObject" Target="../embeddings/oleObject109.bin"/><Relationship Id="rId22" Type="http://schemas.openxmlformats.org/officeDocument/2006/relationships/oleObject" Target="../embeddings/oleObject113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slide" Target="slide46.xml"/><Relationship Id="rId18" Type="http://schemas.openxmlformats.org/officeDocument/2006/relationships/image" Target="../media/image81.wmf"/><Relationship Id="rId3" Type="http://schemas.openxmlformats.org/officeDocument/2006/relationships/slide" Target="slide2.xml"/><Relationship Id="rId7" Type="http://schemas.openxmlformats.org/officeDocument/2006/relationships/slide" Target="slide44.xml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118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48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5.wmf"/><Relationship Id="rId11" Type="http://schemas.openxmlformats.org/officeDocument/2006/relationships/oleObject" Target="../embeddings/oleObject116.bin"/><Relationship Id="rId5" Type="http://schemas.openxmlformats.org/officeDocument/2006/relationships/oleObject" Target="../embeddings/oleObject114.bin"/><Relationship Id="rId15" Type="http://schemas.openxmlformats.org/officeDocument/2006/relationships/image" Target="../media/image75.wmf"/><Relationship Id="rId10" Type="http://schemas.openxmlformats.org/officeDocument/2006/relationships/slide" Target="slide45.xml"/><Relationship Id="rId4" Type="http://schemas.openxmlformats.org/officeDocument/2006/relationships/slide" Target="slide50.xml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11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13508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dirty="0">
                <a:effectLst/>
              </a:rPr>
              <a:t>Зозулина Любовь Сергеевна,</a:t>
            </a:r>
            <a:br>
              <a:rPr lang="ru-RU" altLang="ru-RU" dirty="0">
                <a:effectLst/>
              </a:rPr>
            </a:br>
            <a:r>
              <a:rPr lang="ru-RU" altLang="ru-RU" dirty="0">
                <a:effectLst/>
              </a:rPr>
              <a:t>учитель математики и информатики,</a:t>
            </a:r>
            <a:br>
              <a:rPr lang="ru-RU" altLang="ru-RU" dirty="0">
                <a:effectLst/>
              </a:rPr>
            </a:br>
            <a:r>
              <a:rPr lang="ru-RU" altLang="ru-RU" dirty="0">
                <a:effectLst/>
              </a:rPr>
              <a:t>МАОУ «Лицей №21</a:t>
            </a:r>
            <a:r>
              <a:rPr lang="ru-RU" altLang="ru-RU" dirty="0" smtClean="0">
                <a:effectLst/>
              </a:rPr>
              <a:t>»</a:t>
            </a:r>
            <a:endParaRPr lang="ru-RU" dirty="0" smtClean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 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604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ym typeface="Symbol" pitchFamily="18" charset="2"/>
              </a:rPr>
              <a:t>5. </a:t>
            </a:r>
            <a:r>
              <a:rPr lang="ru-RU" sz="2400" b="1" i="1" smtClean="0">
                <a:sym typeface="Symbol" pitchFamily="18" charset="2"/>
              </a:rPr>
              <a:t>Р – положительное нецелое</a:t>
            </a:r>
            <a:r>
              <a:rPr lang="ru-RU" sz="2400" smtClean="0">
                <a:sym typeface="Symbol" pitchFamily="18" charset="2"/>
              </a:rPr>
              <a:t>: у=х</a:t>
            </a:r>
            <a:r>
              <a:rPr lang="ru-RU" sz="2400" baseline="30000" smtClean="0">
                <a:sym typeface="Symbol" pitchFamily="18" charset="2"/>
              </a:rPr>
              <a:t>0,5</a:t>
            </a:r>
            <a:r>
              <a:rPr lang="ru-RU" sz="2400" smtClean="0">
                <a:sym typeface="Symbol" pitchFamily="18" charset="2"/>
              </a:rPr>
              <a:t>, у=х</a:t>
            </a:r>
            <a:r>
              <a:rPr lang="ru-RU" sz="2400" baseline="30000" smtClean="0">
                <a:sym typeface="Symbol" pitchFamily="18" charset="2"/>
              </a:rPr>
              <a:t>1,5</a:t>
            </a:r>
            <a:r>
              <a:rPr lang="ru-RU" sz="2400" smtClean="0">
                <a:sym typeface="Symbol" pitchFamily="18" charset="2"/>
              </a:rPr>
              <a:t> и т.д.</a:t>
            </a:r>
            <a:endParaRPr lang="en-US" sz="2400" smtClean="0">
              <a:sym typeface="Symbol" pitchFamily="18" charset="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924300" y="2060575"/>
            <a:ext cx="504031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Свойства: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</a:rPr>
              <a:t>D(y)</a:t>
            </a:r>
            <a:r>
              <a:rPr lang="ru-RU" sz="2400">
                <a:latin typeface="Verdana" pitchFamily="34" charset="0"/>
              </a:rPr>
              <a:t>: </a:t>
            </a:r>
            <a:r>
              <a:rPr lang="en-US" sz="2400">
                <a:latin typeface="Verdana" pitchFamily="34" charset="0"/>
              </a:rPr>
              <a:t>x</a:t>
            </a:r>
            <a:r>
              <a:rPr lang="en-US" sz="2400">
                <a:latin typeface="Verdana" pitchFamily="34" charset="0"/>
                <a:sym typeface="Symbol" pitchFamily="18" charset="2"/>
              </a:rPr>
              <a:t>≥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  <a:sym typeface="Symbol" pitchFamily="18" charset="2"/>
              </a:rPr>
              <a:t>E(y): y≥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 является ни нечётной, ни чётной;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возрастает при</a:t>
            </a:r>
            <a:r>
              <a:rPr lang="en-US" sz="2400">
                <a:latin typeface="Verdana" pitchFamily="34" charset="0"/>
                <a:sym typeface="Symbol" pitchFamily="18" charset="2"/>
              </a:rPr>
              <a:t> </a:t>
            </a:r>
            <a:r>
              <a:rPr lang="ru-RU" sz="2400">
                <a:latin typeface="Verdana" pitchFamily="34" charset="0"/>
                <a:sym typeface="Symbol" pitchFamily="18" charset="2"/>
              </a:rPr>
              <a:t>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≥0</a:t>
            </a:r>
            <a:r>
              <a:rPr lang="ru-RU" sz="2400">
                <a:latin typeface="Verdana" pitchFamily="34" charset="0"/>
                <a:sym typeface="Symbol" pitchFamily="18" charset="2"/>
              </a:rPr>
              <a:t>;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Ограничена снизу;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Наименьшее значение у=0 при х=0.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79388" y="1989138"/>
            <a:ext cx="3562350" cy="3281362"/>
            <a:chOff x="113" y="1253"/>
            <a:chExt cx="2244" cy="2067"/>
          </a:xfrm>
        </p:grpSpPr>
        <p:sp>
          <p:nvSpPr>
            <p:cNvPr id="23558" name="Line 20"/>
            <p:cNvSpPr>
              <a:spLocks noChangeShapeType="1"/>
            </p:cNvSpPr>
            <p:nvPr/>
          </p:nvSpPr>
          <p:spPr bwMode="auto">
            <a:xfrm>
              <a:off x="113" y="2831"/>
              <a:ext cx="19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9" name="Line 19"/>
            <p:cNvSpPr>
              <a:spLocks noChangeShapeType="1"/>
            </p:cNvSpPr>
            <p:nvPr/>
          </p:nvSpPr>
          <p:spPr bwMode="auto">
            <a:xfrm flipV="1">
              <a:off x="585" y="1298"/>
              <a:ext cx="0" cy="20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0" name="Text Box 22"/>
            <p:cNvSpPr txBox="1">
              <a:spLocks noChangeArrowheads="1"/>
            </p:cNvSpPr>
            <p:nvPr/>
          </p:nvSpPr>
          <p:spPr bwMode="auto">
            <a:xfrm>
              <a:off x="425" y="125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3561" name="Text Box 30"/>
            <p:cNvSpPr txBox="1">
              <a:spLocks noChangeArrowheads="1"/>
            </p:cNvSpPr>
            <p:nvPr/>
          </p:nvSpPr>
          <p:spPr bwMode="auto">
            <a:xfrm>
              <a:off x="1766" y="1833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0,5</a:t>
              </a:r>
              <a:endParaRPr lang="ru-RU">
                <a:latin typeface="Arial" charset="0"/>
              </a:endParaRPr>
            </a:p>
          </p:txBody>
        </p:sp>
        <p:sp>
          <p:nvSpPr>
            <p:cNvPr id="23562" name="Arc 29"/>
            <p:cNvSpPr>
              <a:spLocks/>
            </p:cNvSpPr>
            <p:nvPr/>
          </p:nvSpPr>
          <p:spPr bwMode="auto">
            <a:xfrm rot="10800000" flipV="1">
              <a:off x="585" y="2232"/>
              <a:ext cx="1679" cy="585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3563" name="Rectangle 13"/>
            <p:cNvSpPr>
              <a:spLocks noChangeArrowheads="1"/>
            </p:cNvSpPr>
            <p:nvPr/>
          </p:nvSpPr>
          <p:spPr bwMode="auto">
            <a:xfrm>
              <a:off x="585" y="2423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4" name="Text Box 21"/>
            <p:cNvSpPr txBox="1">
              <a:spLocks noChangeArrowheads="1"/>
            </p:cNvSpPr>
            <p:nvPr/>
          </p:nvSpPr>
          <p:spPr bwMode="auto">
            <a:xfrm>
              <a:off x="929" y="283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3565" name="Text Box 21"/>
            <p:cNvSpPr txBox="1">
              <a:spLocks noChangeArrowheads="1"/>
            </p:cNvSpPr>
            <p:nvPr/>
          </p:nvSpPr>
          <p:spPr bwMode="auto">
            <a:xfrm>
              <a:off x="385" y="219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3566" name="Text Box 21"/>
            <p:cNvSpPr txBox="1">
              <a:spLocks noChangeArrowheads="1"/>
            </p:cNvSpPr>
            <p:nvPr/>
          </p:nvSpPr>
          <p:spPr bwMode="auto">
            <a:xfrm>
              <a:off x="1927" y="286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</p:grpSp>
      <p:sp>
        <p:nvSpPr>
          <p:cNvPr id="23557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389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371600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604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ym typeface="Symbol" pitchFamily="18" charset="2"/>
              </a:rPr>
              <a:t>6. </a:t>
            </a:r>
            <a:r>
              <a:rPr lang="ru-RU" sz="2800" b="1" i="1" smtClean="0">
                <a:sym typeface="Symbol" pitchFamily="18" charset="2"/>
              </a:rPr>
              <a:t>Р – отрицательное нецелое</a:t>
            </a:r>
            <a:r>
              <a:rPr lang="ru-RU" sz="2800" smtClean="0">
                <a:sym typeface="Symbol" pitchFamily="18" charset="2"/>
              </a:rPr>
              <a:t>: у=х</a:t>
            </a:r>
            <a:r>
              <a:rPr lang="ru-RU" sz="2800" baseline="30000" smtClean="0">
                <a:sym typeface="Symbol" pitchFamily="18" charset="2"/>
              </a:rPr>
              <a:t>-0,5</a:t>
            </a:r>
            <a:r>
              <a:rPr lang="ru-RU" sz="2800" smtClean="0">
                <a:sym typeface="Symbol" pitchFamily="18" charset="2"/>
              </a:rPr>
              <a:t> и т.д.</a:t>
            </a:r>
            <a:endParaRPr lang="en-US" sz="2800" smtClean="0">
              <a:sym typeface="Symbol" pitchFamily="18" charset="2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924300" y="2060575"/>
            <a:ext cx="504031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Свойства: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</a:rPr>
              <a:t>D(y)</a:t>
            </a:r>
            <a:r>
              <a:rPr lang="ru-RU" sz="2400">
                <a:latin typeface="Verdana" pitchFamily="34" charset="0"/>
              </a:rPr>
              <a:t>: </a:t>
            </a:r>
            <a:r>
              <a:rPr lang="en-US" sz="2400">
                <a:latin typeface="Verdana" pitchFamily="34" charset="0"/>
              </a:rPr>
              <a:t>x&gt;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  <a:sym typeface="Symbol" pitchFamily="18" charset="2"/>
              </a:rPr>
              <a:t>E(y): y&gt;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 является ни нечётной, ни чётной;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Убывает при</a:t>
            </a:r>
            <a:r>
              <a:rPr lang="en-US" sz="2400">
                <a:latin typeface="Verdana" pitchFamily="34" charset="0"/>
                <a:sym typeface="Symbol" pitchFamily="18" charset="2"/>
              </a:rPr>
              <a:t> </a:t>
            </a:r>
            <a:r>
              <a:rPr lang="ru-RU" sz="2400">
                <a:latin typeface="Verdana" pitchFamily="34" charset="0"/>
                <a:sym typeface="Symbol" pitchFamily="18" charset="2"/>
              </a:rPr>
              <a:t>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&gt;0</a:t>
            </a:r>
            <a:r>
              <a:rPr lang="ru-RU" sz="2400">
                <a:latin typeface="Verdana" pitchFamily="34" charset="0"/>
                <a:sym typeface="Symbol" pitchFamily="18" charset="2"/>
              </a:rPr>
              <a:t>;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Ограничена снизу;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Нет наименьшего или наибольшего значения.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79388" y="1989138"/>
            <a:ext cx="3562350" cy="3281362"/>
            <a:chOff x="113" y="1253"/>
            <a:chExt cx="2244" cy="2067"/>
          </a:xfrm>
        </p:grpSpPr>
        <p:sp>
          <p:nvSpPr>
            <p:cNvPr id="24582" name="Line 20"/>
            <p:cNvSpPr>
              <a:spLocks noChangeShapeType="1"/>
            </p:cNvSpPr>
            <p:nvPr/>
          </p:nvSpPr>
          <p:spPr bwMode="auto">
            <a:xfrm>
              <a:off x="113" y="2831"/>
              <a:ext cx="19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83" name="Line 19"/>
            <p:cNvSpPr>
              <a:spLocks noChangeShapeType="1"/>
            </p:cNvSpPr>
            <p:nvPr/>
          </p:nvSpPr>
          <p:spPr bwMode="auto">
            <a:xfrm flipV="1">
              <a:off x="585" y="1298"/>
              <a:ext cx="0" cy="20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84" name="Text Box 22"/>
            <p:cNvSpPr txBox="1">
              <a:spLocks noChangeArrowheads="1"/>
            </p:cNvSpPr>
            <p:nvPr/>
          </p:nvSpPr>
          <p:spPr bwMode="auto">
            <a:xfrm>
              <a:off x="425" y="125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4585" name="Text Box 30"/>
            <p:cNvSpPr txBox="1">
              <a:spLocks noChangeArrowheads="1"/>
            </p:cNvSpPr>
            <p:nvPr/>
          </p:nvSpPr>
          <p:spPr bwMode="auto">
            <a:xfrm>
              <a:off x="1766" y="1833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-0,5</a:t>
              </a:r>
              <a:endParaRPr lang="ru-RU">
                <a:latin typeface="Arial" charset="0"/>
              </a:endParaRPr>
            </a:p>
          </p:txBody>
        </p:sp>
        <p:sp>
          <p:nvSpPr>
            <p:cNvPr id="24586" name="Arc 29"/>
            <p:cNvSpPr>
              <a:spLocks/>
            </p:cNvSpPr>
            <p:nvPr/>
          </p:nvSpPr>
          <p:spPr bwMode="auto">
            <a:xfrm rot="5400000" flipV="1">
              <a:off x="584" y="1435"/>
              <a:ext cx="1406" cy="1313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4587" name="Rectangle 11"/>
            <p:cNvSpPr>
              <a:spLocks noChangeArrowheads="1"/>
            </p:cNvSpPr>
            <p:nvPr/>
          </p:nvSpPr>
          <p:spPr bwMode="auto">
            <a:xfrm>
              <a:off x="585" y="2387"/>
              <a:ext cx="444" cy="4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88" name="Text Box 21"/>
            <p:cNvSpPr txBox="1">
              <a:spLocks noChangeArrowheads="1"/>
            </p:cNvSpPr>
            <p:nvPr/>
          </p:nvSpPr>
          <p:spPr bwMode="auto">
            <a:xfrm>
              <a:off x="929" y="283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4589" name="Text Box 21"/>
            <p:cNvSpPr txBox="1">
              <a:spLocks noChangeArrowheads="1"/>
            </p:cNvSpPr>
            <p:nvPr/>
          </p:nvSpPr>
          <p:spPr bwMode="auto">
            <a:xfrm>
              <a:off x="385" y="219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4590" name="Text Box 21"/>
            <p:cNvSpPr txBox="1">
              <a:spLocks noChangeArrowheads="1"/>
            </p:cNvSpPr>
            <p:nvPr/>
          </p:nvSpPr>
          <p:spPr bwMode="auto">
            <a:xfrm>
              <a:off x="1927" y="286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</p:grpSp>
      <p:sp>
        <p:nvSpPr>
          <p:cNvPr id="24581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95288" y="1268413"/>
            <a:ext cx="2733675" cy="2520950"/>
            <a:chOff x="340" y="1389"/>
            <a:chExt cx="1722" cy="1588"/>
          </a:xfrm>
        </p:grpSpPr>
        <p:sp>
          <p:nvSpPr>
            <p:cNvPr id="25667" name="Line 12"/>
            <p:cNvSpPr>
              <a:spLocks noChangeShapeType="1"/>
            </p:cNvSpPr>
            <p:nvPr/>
          </p:nvSpPr>
          <p:spPr bwMode="auto">
            <a:xfrm flipV="1">
              <a:off x="1020" y="1480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8" name="Line 13"/>
            <p:cNvSpPr>
              <a:spLocks noChangeShapeType="1"/>
            </p:cNvSpPr>
            <p:nvPr/>
          </p:nvSpPr>
          <p:spPr bwMode="auto">
            <a:xfrm>
              <a:off x="340" y="2296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9" name="Text Box 14"/>
            <p:cNvSpPr txBox="1">
              <a:spLocks noChangeArrowheads="1"/>
            </p:cNvSpPr>
            <p:nvPr/>
          </p:nvSpPr>
          <p:spPr bwMode="auto">
            <a:xfrm>
              <a:off x="1746" y="225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5670" name="Text Box 15"/>
            <p:cNvSpPr txBox="1">
              <a:spLocks noChangeArrowheads="1"/>
            </p:cNvSpPr>
            <p:nvPr/>
          </p:nvSpPr>
          <p:spPr bwMode="auto">
            <a:xfrm>
              <a:off x="839" y="138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71" name="Text Box 16"/>
            <p:cNvSpPr txBox="1">
              <a:spLocks noChangeArrowheads="1"/>
            </p:cNvSpPr>
            <p:nvPr/>
          </p:nvSpPr>
          <p:spPr bwMode="auto">
            <a:xfrm>
              <a:off x="1564" y="1389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25672" name="Arc 17"/>
            <p:cNvSpPr>
              <a:spLocks/>
            </p:cNvSpPr>
            <p:nvPr/>
          </p:nvSpPr>
          <p:spPr bwMode="auto">
            <a:xfrm flipH="1" flipV="1">
              <a:off x="521" y="1434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73" name="Arc 17"/>
            <p:cNvSpPr>
              <a:spLocks/>
            </p:cNvSpPr>
            <p:nvPr/>
          </p:nvSpPr>
          <p:spPr bwMode="auto">
            <a:xfrm flipV="1">
              <a:off x="1020" y="1434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74" name="Rectangle 24"/>
            <p:cNvSpPr>
              <a:spLocks noChangeArrowheads="1"/>
            </p:cNvSpPr>
            <p:nvPr/>
          </p:nvSpPr>
          <p:spPr bwMode="auto">
            <a:xfrm>
              <a:off x="1020" y="1888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75" name="Text Box 14"/>
            <p:cNvSpPr txBox="1">
              <a:spLocks noChangeArrowheads="1"/>
            </p:cNvSpPr>
            <p:nvPr/>
          </p:nvSpPr>
          <p:spPr bwMode="auto">
            <a:xfrm>
              <a:off x="1338" y="228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76" name="Text Box 14"/>
            <p:cNvSpPr txBox="1">
              <a:spLocks noChangeArrowheads="1"/>
            </p:cNvSpPr>
            <p:nvPr/>
          </p:nvSpPr>
          <p:spPr bwMode="auto">
            <a:xfrm>
              <a:off x="839" y="17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77" name="Rectangle 27"/>
            <p:cNvSpPr>
              <a:spLocks noChangeArrowheads="1"/>
            </p:cNvSpPr>
            <p:nvPr/>
          </p:nvSpPr>
          <p:spPr bwMode="auto">
            <a:xfrm>
              <a:off x="612" y="1888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78" name="Text Box 14"/>
            <p:cNvSpPr txBox="1">
              <a:spLocks noChangeArrowheads="1"/>
            </p:cNvSpPr>
            <p:nvPr/>
          </p:nvSpPr>
          <p:spPr bwMode="auto">
            <a:xfrm>
              <a:off x="521" y="2341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2987675" y="1123950"/>
            <a:ext cx="2733675" cy="2808288"/>
            <a:chOff x="158" y="1344"/>
            <a:chExt cx="1722" cy="1769"/>
          </a:xfrm>
        </p:grpSpPr>
        <p:sp>
          <p:nvSpPr>
            <p:cNvPr id="25652" name="Line 12"/>
            <p:cNvSpPr>
              <a:spLocks noChangeShapeType="1"/>
            </p:cNvSpPr>
            <p:nvPr/>
          </p:nvSpPr>
          <p:spPr bwMode="auto">
            <a:xfrm flipV="1">
              <a:off x="838" y="1435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3" name="Line 13"/>
            <p:cNvSpPr>
              <a:spLocks noChangeShapeType="1"/>
            </p:cNvSpPr>
            <p:nvPr/>
          </p:nvSpPr>
          <p:spPr bwMode="auto">
            <a:xfrm>
              <a:off x="158" y="2251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4" name="Text Box 14"/>
            <p:cNvSpPr txBox="1">
              <a:spLocks noChangeArrowheads="1"/>
            </p:cNvSpPr>
            <p:nvPr/>
          </p:nvSpPr>
          <p:spPr bwMode="auto">
            <a:xfrm>
              <a:off x="1564" y="22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5655" name="Text Box 15"/>
            <p:cNvSpPr txBox="1">
              <a:spLocks noChangeArrowheads="1"/>
            </p:cNvSpPr>
            <p:nvPr/>
          </p:nvSpPr>
          <p:spPr bwMode="auto">
            <a:xfrm>
              <a:off x="657" y="134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56" name="Text Box 16"/>
            <p:cNvSpPr txBox="1">
              <a:spLocks noChangeArrowheads="1"/>
            </p:cNvSpPr>
            <p:nvPr/>
          </p:nvSpPr>
          <p:spPr bwMode="auto">
            <a:xfrm>
              <a:off x="1382" y="1344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3</a:t>
              </a:r>
              <a:endParaRPr lang="ru-RU">
                <a:latin typeface="Arial" charset="0"/>
              </a:endParaRPr>
            </a:p>
          </p:txBody>
        </p:sp>
        <p:sp>
          <p:nvSpPr>
            <p:cNvPr id="25657" name="Arc 17"/>
            <p:cNvSpPr>
              <a:spLocks/>
            </p:cNvSpPr>
            <p:nvPr/>
          </p:nvSpPr>
          <p:spPr bwMode="auto">
            <a:xfrm flipH="1">
              <a:off x="339" y="2251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58" name="Arc 17"/>
            <p:cNvSpPr>
              <a:spLocks/>
            </p:cNvSpPr>
            <p:nvPr/>
          </p:nvSpPr>
          <p:spPr bwMode="auto">
            <a:xfrm flipV="1">
              <a:off x="811" y="1389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grpSp>
          <p:nvGrpSpPr>
            <p:cNvPr id="25659" name="Group 37"/>
            <p:cNvGrpSpPr>
              <a:grpSpLocks/>
            </p:cNvGrpSpPr>
            <p:nvPr/>
          </p:nvGrpSpPr>
          <p:grpSpPr bwMode="auto">
            <a:xfrm>
              <a:off x="657" y="1743"/>
              <a:ext cx="725" cy="731"/>
              <a:chOff x="5035" y="980"/>
              <a:chExt cx="725" cy="731"/>
            </a:xfrm>
          </p:grpSpPr>
          <p:sp>
            <p:nvSpPr>
              <p:cNvPr id="25664" name="Text Box 14"/>
              <p:cNvSpPr txBox="1">
                <a:spLocks noChangeArrowheads="1"/>
              </p:cNvSpPr>
              <p:nvPr/>
            </p:nvSpPr>
            <p:spPr bwMode="auto">
              <a:xfrm>
                <a:off x="5035" y="9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  <p:sp>
            <p:nvSpPr>
              <p:cNvPr id="25665" name="Rectangle 39"/>
              <p:cNvSpPr>
                <a:spLocks noChangeArrowheads="1"/>
              </p:cNvSpPr>
              <p:nvPr/>
            </p:nvSpPr>
            <p:spPr bwMode="auto">
              <a:xfrm>
                <a:off x="5215" y="1081"/>
                <a:ext cx="409" cy="40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666" name="Text Box 14"/>
              <p:cNvSpPr txBox="1">
                <a:spLocks noChangeArrowheads="1"/>
              </p:cNvSpPr>
              <p:nvPr/>
            </p:nvSpPr>
            <p:spPr bwMode="auto">
              <a:xfrm>
                <a:off x="5533" y="14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</p:grpSp>
        <p:sp>
          <p:nvSpPr>
            <p:cNvPr id="25660" name="Text Box 15"/>
            <p:cNvSpPr txBox="1">
              <a:spLocks noChangeArrowheads="1"/>
            </p:cNvSpPr>
            <p:nvPr/>
          </p:nvSpPr>
          <p:spPr bwMode="auto">
            <a:xfrm>
              <a:off x="612" y="27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61" name="Rectangle 42"/>
            <p:cNvSpPr>
              <a:spLocks noChangeArrowheads="1"/>
            </p:cNvSpPr>
            <p:nvPr/>
          </p:nvSpPr>
          <p:spPr bwMode="auto">
            <a:xfrm>
              <a:off x="431" y="2251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62" name="Text Box 14"/>
            <p:cNvSpPr txBox="1">
              <a:spLocks noChangeArrowheads="1"/>
            </p:cNvSpPr>
            <p:nvPr/>
          </p:nvSpPr>
          <p:spPr bwMode="auto">
            <a:xfrm>
              <a:off x="385" y="1979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  <p:sp>
          <p:nvSpPr>
            <p:cNvPr id="25663" name="Text Box 14"/>
            <p:cNvSpPr txBox="1">
              <a:spLocks noChangeArrowheads="1"/>
            </p:cNvSpPr>
            <p:nvPr/>
          </p:nvSpPr>
          <p:spPr bwMode="auto">
            <a:xfrm>
              <a:off x="884" y="2568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5478463" y="1052513"/>
            <a:ext cx="3665537" cy="3167062"/>
            <a:chOff x="113" y="1253"/>
            <a:chExt cx="2309" cy="2267"/>
          </a:xfrm>
        </p:grpSpPr>
        <p:sp>
          <p:nvSpPr>
            <p:cNvPr id="25640" name="Line 20"/>
            <p:cNvSpPr>
              <a:spLocks noChangeShapeType="1"/>
            </p:cNvSpPr>
            <p:nvPr/>
          </p:nvSpPr>
          <p:spPr bwMode="auto">
            <a:xfrm>
              <a:off x="113" y="3067"/>
              <a:ext cx="22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1" name="Line 19"/>
            <p:cNvSpPr>
              <a:spLocks noChangeShapeType="1"/>
            </p:cNvSpPr>
            <p:nvPr/>
          </p:nvSpPr>
          <p:spPr bwMode="auto">
            <a:xfrm flipV="1">
              <a:off x="1175" y="1298"/>
              <a:ext cx="0" cy="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2" name="Text Box 21"/>
            <p:cNvSpPr txBox="1">
              <a:spLocks noChangeArrowheads="1"/>
            </p:cNvSpPr>
            <p:nvPr/>
          </p:nvSpPr>
          <p:spPr bwMode="auto">
            <a:xfrm>
              <a:off x="2195" y="3113"/>
              <a:ext cx="227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5643" name="Text Box 22"/>
            <p:cNvSpPr txBox="1">
              <a:spLocks noChangeArrowheads="1"/>
            </p:cNvSpPr>
            <p:nvPr/>
          </p:nvSpPr>
          <p:spPr bwMode="auto">
            <a:xfrm>
              <a:off x="1015" y="1253"/>
              <a:ext cx="227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44" name="Arc 29"/>
            <p:cNvSpPr>
              <a:spLocks/>
            </p:cNvSpPr>
            <p:nvPr/>
          </p:nvSpPr>
          <p:spPr bwMode="auto">
            <a:xfrm rot="-5400000" flipH="1" flipV="1">
              <a:off x="-139" y="1777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45" name="Text Box 30"/>
            <p:cNvSpPr txBox="1">
              <a:spLocks noChangeArrowheads="1"/>
            </p:cNvSpPr>
            <p:nvPr/>
          </p:nvSpPr>
          <p:spPr bwMode="auto">
            <a:xfrm>
              <a:off x="1766" y="2069"/>
              <a:ext cx="591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</a:t>
              </a:r>
              <a:r>
                <a:rPr lang="en-US">
                  <a:latin typeface="Arial" charset="0"/>
                </a:rPr>
                <a:t>1/</a:t>
              </a:r>
              <a:r>
                <a:rPr lang="ru-RU">
                  <a:latin typeface="Arial" charset="0"/>
                </a:rPr>
                <a:t>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25646" name="Arc 29"/>
            <p:cNvSpPr>
              <a:spLocks/>
            </p:cNvSpPr>
            <p:nvPr/>
          </p:nvSpPr>
          <p:spPr bwMode="auto">
            <a:xfrm rot="5400000" flipV="1">
              <a:off x="822" y="1786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47" name="Rectangle 53"/>
            <p:cNvSpPr>
              <a:spLocks noChangeArrowheads="1"/>
            </p:cNvSpPr>
            <p:nvPr/>
          </p:nvSpPr>
          <p:spPr bwMode="auto">
            <a:xfrm>
              <a:off x="1175" y="2659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48" name="Rectangle 54"/>
            <p:cNvSpPr>
              <a:spLocks noChangeArrowheads="1"/>
            </p:cNvSpPr>
            <p:nvPr/>
          </p:nvSpPr>
          <p:spPr bwMode="auto">
            <a:xfrm>
              <a:off x="766" y="2659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49" name="Text Box 21"/>
            <p:cNvSpPr txBox="1">
              <a:spLocks noChangeArrowheads="1"/>
            </p:cNvSpPr>
            <p:nvPr/>
          </p:nvSpPr>
          <p:spPr bwMode="auto">
            <a:xfrm>
              <a:off x="1519" y="3067"/>
              <a:ext cx="227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50" name="Text Box 21"/>
            <p:cNvSpPr txBox="1">
              <a:spLocks noChangeArrowheads="1"/>
            </p:cNvSpPr>
            <p:nvPr/>
          </p:nvSpPr>
          <p:spPr bwMode="auto">
            <a:xfrm>
              <a:off x="975" y="2433"/>
              <a:ext cx="227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51" name="Text Box 21"/>
            <p:cNvSpPr txBox="1">
              <a:spLocks noChangeArrowheads="1"/>
            </p:cNvSpPr>
            <p:nvPr/>
          </p:nvSpPr>
          <p:spPr bwMode="auto">
            <a:xfrm>
              <a:off x="703" y="3067"/>
              <a:ext cx="317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grpSp>
        <p:nvGrpSpPr>
          <p:cNvPr id="6" name="Group 58"/>
          <p:cNvGrpSpPr>
            <a:grpSpLocks/>
          </p:cNvGrpSpPr>
          <p:nvPr/>
        </p:nvGrpSpPr>
        <p:grpSpPr bwMode="auto">
          <a:xfrm>
            <a:off x="-28575" y="3068638"/>
            <a:ext cx="3276600" cy="3890962"/>
            <a:chOff x="113" y="1117"/>
            <a:chExt cx="2309" cy="3449"/>
          </a:xfrm>
        </p:grpSpPr>
        <p:sp>
          <p:nvSpPr>
            <p:cNvPr id="25628" name="Text Box 21"/>
            <p:cNvSpPr txBox="1">
              <a:spLocks noChangeArrowheads="1"/>
            </p:cNvSpPr>
            <p:nvPr/>
          </p:nvSpPr>
          <p:spPr bwMode="auto">
            <a:xfrm>
              <a:off x="2194" y="2877"/>
              <a:ext cx="22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5629" name="Line 20"/>
            <p:cNvSpPr>
              <a:spLocks noChangeShapeType="1"/>
            </p:cNvSpPr>
            <p:nvPr/>
          </p:nvSpPr>
          <p:spPr bwMode="auto">
            <a:xfrm>
              <a:off x="113" y="2850"/>
              <a:ext cx="22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0" name="Line 19"/>
            <p:cNvSpPr>
              <a:spLocks noChangeShapeType="1"/>
            </p:cNvSpPr>
            <p:nvPr/>
          </p:nvSpPr>
          <p:spPr bwMode="auto">
            <a:xfrm flipV="1">
              <a:off x="1175" y="1317"/>
              <a:ext cx="0" cy="29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1" name="Text Box 22"/>
            <p:cNvSpPr txBox="1">
              <a:spLocks noChangeArrowheads="1"/>
            </p:cNvSpPr>
            <p:nvPr/>
          </p:nvSpPr>
          <p:spPr bwMode="auto">
            <a:xfrm>
              <a:off x="1015" y="1272"/>
              <a:ext cx="226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32" name="Arc 29"/>
            <p:cNvSpPr>
              <a:spLocks/>
            </p:cNvSpPr>
            <p:nvPr/>
          </p:nvSpPr>
          <p:spPr bwMode="auto">
            <a:xfrm rot="5400000" flipH="1">
              <a:off x="-175" y="3366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33" name="Text Box 30"/>
            <p:cNvSpPr txBox="1">
              <a:spLocks noChangeArrowheads="1"/>
            </p:cNvSpPr>
            <p:nvPr/>
          </p:nvSpPr>
          <p:spPr bwMode="auto">
            <a:xfrm>
              <a:off x="1766" y="1852"/>
              <a:ext cx="591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</a:t>
              </a:r>
              <a:r>
                <a:rPr lang="en-US">
                  <a:latin typeface="Arial" charset="0"/>
                </a:rPr>
                <a:t>1/</a:t>
              </a:r>
              <a:r>
                <a:rPr lang="ru-RU">
                  <a:latin typeface="Arial" charset="0"/>
                </a:rPr>
                <a:t>х</a:t>
              </a:r>
              <a:r>
                <a:rPr lang="ru-RU" baseline="30000">
                  <a:latin typeface="Arial" charset="0"/>
                </a:rPr>
                <a:t>3</a:t>
              </a:r>
              <a:endParaRPr lang="ru-RU">
                <a:latin typeface="Arial" charset="0"/>
              </a:endParaRPr>
            </a:p>
          </p:txBody>
        </p:sp>
        <p:sp>
          <p:nvSpPr>
            <p:cNvPr id="25634" name="Arc 29"/>
            <p:cNvSpPr>
              <a:spLocks/>
            </p:cNvSpPr>
            <p:nvPr/>
          </p:nvSpPr>
          <p:spPr bwMode="auto">
            <a:xfrm rot="5400000" flipV="1">
              <a:off x="822" y="1596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35" name="Rectangle 66"/>
            <p:cNvSpPr>
              <a:spLocks noChangeArrowheads="1"/>
            </p:cNvSpPr>
            <p:nvPr/>
          </p:nvSpPr>
          <p:spPr bwMode="auto">
            <a:xfrm>
              <a:off x="1175" y="2442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36" name="Rectangle 67"/>
            <p:cNvSpPr>
              <a:spLocks noChangeArrowheads="1"/>
            </p:cNvSpPr>
            <p:nvPr/>
          </p:nvSpPr>
          <p:spPr bwMode="auto">
            <a:xfrm>
              <a:off x="766" y="2850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37" name="Text Box 21"/>
            <p:cNvSpPr txBox="1">
              <a:spLocks noChangeArrowheads="1"/>
            </p:cNvSpPr>
            <p:nvPr/>
          </p:nvSpPr>
          <p:spPr bwMode="auto">
            <a:xfrm>
              <a:off x="1518" y="2851"/>
              <a:ext cx="22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38" name="Text Box 21"/>
            <p:cNvSpPr txBox="1">
              <a:spLocks noChangeArrowheads="1"/>
            </p:cNvSpPr>
            <p:nvPr/>
          </p:nvSpPr>
          <p:spPr bwMode="auto">
            <a:xfrm>
              <a:off x="976" y="2215"/>
              <a:ext cx="226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39" name="Text Box 21"/>
            <p:cNvSpPr txBox="1">
              <a:spLocks noChangeArrowheads="1"/>
            </p:cNvSpPr>
            <p:nvPr/>
          </p:nvSpPr>
          <p:spPr bwMode="auto">
            <a:xfrm>
              <a:off x="703" y="2851"/>
              <a:ext cx="316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grpSp>
        <p:nvGrpSpPr>
          <p:cNvPr id="7" name="Group 71"/>
          <p:cNvGrpSpPr>
            <a:grpSpLocks/>
          </p:cNvGrpSpPr>
          <p:nvPr/>
        </p:nvGrpSpPr>
        <p:grpSpPr bwMode="auto">
          <a:xfrm>
            <a:off x="2843213" y="3644900"/>
            <a:ext cx="3168650" cy="2732088"/>
            <a:chOff x="113" y="1253"/>
            <a:chExt cx="2244" cy="2067"/>
          </a:xfrm>
        </p:grpSpPr>
        <p:sp>
          <p:nvSpPr>
            <p:cNvPr id="25619" name="Line 20"/>
            <p:cNvSpPr>
              <a:spLocks noChangeShapeType="1"/>
            </p:cNvSpPr>
            <p:nvPr/>
          </p:nvSpPr>
          <p:spPr bwMode="auto">
            <a:xfrm>
              <a:off x="113" y="2831"/>
              <a:ext cx="19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0" name="Line 19"/>
            <p:cNvSpPr>
              <a:spLocks noChangeShapeType="1"/>
            </p:cNvSpPr>
            <p:nvPr/>
          </p:nvSpPr>
          <p:spPr bwMode="auto">
            <a:xfrm flipV="1">
              <a:off x="585" y="1298"/>
              <a:ext cx="0" cy="20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1" name="Text Box 22"/>
            <p:cNvSpPr txBox="1">
              <a:spLocks noChangeArrowheads="1"/>
            </p:cNvSpPr>
            <p:nvPr/>
          </p:nvSpPr>
          <p:spPr bwMode="auto">
            <a:xfrm>
              <a:off x="426" y="1253"/>
              <a:ext cx="22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22" name="Text Box 30"/>
            <p:cNvSpPr txBox="1">
              <a:spLocks noChangeArrowheads="1"/>
            </p:cNvSpPr>
            <p:nvPr/>
          </p:nvSpPr>
          <p:spPr bwMode="auto">
            <a:xfrm>
              <a:off x="1766" y="1833"/>
              <a:ext cx="591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0,5</a:t>
              </a:r>
              <a:endParaRPr lang="ru-RU">
                <a:latin typeface="Arial" charset="0"/>
              </a:endParaRPr>
            </a:p>
          </p:txBody>
        </p:sp>
        <p:sp>
          <p:nvSpPr>
            <p:cNvPr id="25623" name="Arc 29"/>
            <p:cNvSpPr>
              <a:spLocks/>
            </p:cNvSpPr>
            <p:nvPr/>
          </p:nvSpPr>
          <p:spPr bwMode="auto">
            <a:xfrm rot="10800000" flipV="1">
              <a:off x="585" y="2232"/>
              <a:ext cx="1679" cy="585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24" name="Rectangle 77"/>
            <p:cNvSpPr>
              <a:spLocks noChangeArrowheads="1"/>
            </p:cNvSpPr>
            <p:nvPr/>
          </p:nvSpPr>
          <p:spPr bwMode="auto">
            <a:xfrm>
              <a:off x="585" y="2423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25" name="Text Box 21"/>
            <p:cNvSpPr txBox="1">
              <a:spLocks noChangeArrowheads="1"/>
            </p:cNvSpPr>
            <p:nvPr/>
          </p:nvSpPr>
          <p:spPr bwMode="auto">
            <a:xfrm>
              <a:off x="929" y="2831"/>
              <a:ext cx="227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26" name="Text Box 21"/>
            <p:cNvSpPr txBox="1">
              <a:spLocks noChangeArrowheads="1"/>
            </p:cNvSpPr>
            <p:nvPr/>
          </p:nvSpPr>
          <p:spPr bwMode="auto">
            <a:xfrm>
              <a:off x="385" y="2196"/>
              <a:ext cx="227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27" name="Text Box 21"/>
            <p:cNvSpPr txBox="1">
              <a:spLocks noChangeArrowheads="1"/>
            </p:cNvSpPr>
            <p:nvPr/>
          </p:nvSpPr>
          <p:spPr bwMode="auto">
            <a:xfrm>
              <a:off x="1928" y="2867"/>
              <a:ext cx="226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</p:grpSp>
      <p:grpSp>
        <p:nvGrpSpPr>
          <p:cNvPr id="8" name="Group 81"/>
          <p:cNvGrpSpPr>
            <a:grpSpLocks/>
          </p:cNvGrpSpPr>
          <p:nvPr/>
        </p:nvGrpSpPr>
        <p:grpSpPr bwMode="auto">
          <a:xfrm>
            <a:off x="5867400" y="3860800"/>
            <a:ext cx="3240088" cy="2489200"/>
            <a:chOff x="113" y="1253"/>
            <a:chExt cx="2244" cy="2067"/>
          </a:xfrm>
        </p:grpSpPr>
        <p:sp>
          <p:nvSpPr>
            <p:cNvPr id="25610" name="Line 20"/>
            <p:cNvSpPr>
              <a:spLocks noChangeShapeType="1"/>
            </p:cNvSpPr>
            <p:nvPr/>
          </p:nvSpPr>
          <p:spPr bwMode="auto">
            <a:xfrm>
              <a:off x="113" y="2831"/>
              <a:ext cx="19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1" name="Line 19"/>
            <p:cNvSpPr>
              <a:spLocks noChangeShapeType="1"/>
            </p:cNvSpPr>
            <p:nvPr/>
          </p:nvSpPr>
          <p:spPr bwMode="auto">
            <a:xfrm flipV="1">
              <a:off x="585" y="1298"/>
              <a:ext cx="0" cy="20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2" name="Text Box 22"/>
            <p:cNvSpPr txBox="1">
              <a:spLocks noChangeArrowheads="1"/>
            </p:cNvSpPr>
            <p:nvPr/>
          </p:nvSpPr>
          <p:spPr bwMode="auto">
            <a:xfrm>
              <a:off x="426" y="1253"/>
              <a:ext cx="226" cy="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5613" name="Text Box 30"/>
            <p:cNvSpPr txBox="1">
              <a:spLocks noChangeArrowheads="1"/>
            </p:cNvSpPr>
            <p:nvPr/>
          </p:nvSpPr>
          <p:spPr bwMode="auto">
            <a:xfrm>
              <a:off x="1765" y="1833"/>
              <a:ext cx="592" cy="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-0,5</a:t>
              </a:r>
              <a:endParaRPr lang="ru-RU">
                <a:latin typeface="Arial" charset="0"/>
              </a:endParaRPr>
            </a:p>
          </p:txBody>
        </p:sp>
        <p:sp>
          <p:nvSpPr>
            <p:cNvPr id="25614" name="Arc 29"/>
            <p:cNvSpPr>
              <a:spLocks/>
            </p:cNvSpPr>
            <p:nvPr/>
          </p:nvSpPr>
          <p:spPr bwMode="auto">
            <a:xfrm rot="5400000" flipV="1">
              <a:off x="584" y="1435"/>
              <a:ext cx="1406" cy="1313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5615" name="Rectangle 87"/>
            <p:cNvSpPr>
              <a:spLocks noChangeArrowheads="1"/>
            </p:cNvSpPr>
            <p:nvPr/>
          </p:nvSpPr>
          <p:spPr bwMode="auto">
            <a:xfrm>
              <a:off x="585" y="2387"/>
              <a:ext cx="444" cy="4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16" name="Text Box 21"/>
            <p:cNvSpPr txBox="1">
              <a:spLocks noChangeArrowheads="1"/>
            </p:cNvSpPr>
            <p:nvPr/>
          </p:nvSpPr>
          <p:spPr bwMode="auto">
            <a:xfrm>
              <a:off x="930" y="2831"/>
              <a:ext cx="226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17" name="Text Box 21"/>
            <p:cNvSpPr txBox="1">
              <a:spLocks noChangeArrowheads="1"/>
            </p:cNvSpPr>
            <p:nvPr/>
          </p:nvSpPr>
          <p:spPr bwMode="auto">
            <a:xfrm>
              <a:off x="385" y="2196"/>
              <a:ext cx="227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5618" name="Text Box 21"/>
            <p:cNvSpPr txBox="1">
              <a:spLocks noChangeArrowheads="1"/>
            </p:cNvSpPr>
            <p:nvPr/>
          </p:nvSpPr>
          <p:spPr bwMode="auto">
            <a:xfrm>
              <a:off x="1927" y="2867"/>
              <a:ext cx="227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</p:grpSp>
      <p:sp>
        <p:nvSpPr>
          <p:cNvPr id="41051" name="Text Box 91"/>
          <p:cNvSpPr txBox="1">
            <a:spLocks noChangeArrowheads="1"/>
          </p:cNvSpPr>
          <p:nvPr/>
        </p:nvSpPr>
        <p:spPr bwMode="auto">
          <a:xfrm>
            <a:off x="2124075" y="6400800"/>
            <a:ext cx="7019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99CCFF"/>
                </a:solidFill>
                <a:latin typeface="Verdana" pitchFamily="34" charset="0"/>
              </a:rPr>
              <a:t>№119,120 устно, 121(1,3).</a:t>
            </a:r>
          </a:p>
        </p:txBody>
      </p:sp>
      <p:sp>
        <p:nvSpPr>
          <p:cNvPr id="25609" name="AutoShape 9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7343775" y="692150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99CCFF"/>
                </a:solidFill>
                <a:latin typeface="Verdana" pitchFamily="34" charset="0"/>
              </a:rPr>
              <a:t>№123(1).</a:t>
            </a:r>
          </a:p>
        </p:txBody>
      </p:sp>
      <p:graphicFrame>
        <p:nvGraphicFramePr>
          <p:cNvPr id="53056" name="Group 832"/>
          <p:cNvGraphicFramePr>
            <a:graphicFrameLocks noGrp="1"/>
          </p:cNvGraphicFramePr>
          <p:nvPr/>
        </p:nvGraphicFramePr>
        <p:xfrm>
          <a:off x="755650" y="1268413"/>
          <a:ext cx="3370263" cy="5345112"/>
        </p:xfrm>
        <a:graphic>
          <a:graphicData uri="http://schemas.openxmlformats.org/drawingml/2006/table">
            <a:tbl>
              <a:tblPr/>
              <a:tblGrid>
                <a:gridCol w="280988"/>
                <a:gridCol w="280987"/>
                <a:gridCol w="280988"/>
                <a:gridCol w="280987"/>
                <a:gridCol w="279400"/>
                <a:gridCol w="282575"/>
                <a:gridCol w="280988"/>
                <a:gridCol w="279400"/>
                <a:gridCol w="280987"/>
                <a:gridCol w="280988"/>
                <a:gridCol w="280987"/>
                <a:gridCol w="280988"/>
              </a:tblGrid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455"/>
          <p:cNvGrpSpPr>
            <a:grpSpLocks/>
          </p:cNvGrpSpPr>
          <p:nvPr/>
        </p:nvGrpSpPr>
        <p:grpSpPr bwMode="auto">
          <a:xfrm>
            <a:off x="755650" y="1390650"/>
            <a:ext cx="3455988" cy="5133975"/>
            <a:chOff x="476" y="604"/>
            <a:chExt cx="2177" cy="3234"/>
          </a:xfrm>
        </p:grpSpPr>
        <p:sp>
          <p:nvSpPr>
            <p:cNvPr id="26972" name="Line 320"/>
            <p:cNvSpPr>
              <a:spLocks noChangeShapeType="1"/>
            </p:cNvSpPr>
            <p:nvPr/>
          </p:nvSpPr>
          <p:spPr bwMode="auto">
            <a:xfrm>
              <a:off x="521" y="2673"/>
              <a:ext cx="204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973" name="Line 321"/>
            <p:cNvSpPr>
              <a:spLocks noChangeShapeType="1"/>
            </p:cNvSpPr>
            <p:nvPr/>
          </p:nvSpPr>
          <p:spPr bwMode="auto">
            <a:xfrm flipV="1">
              <a:off x="1539" y="663"/>
              <a:ext cx="1" cy="317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974" name="Text Box 322"/>
            <p:cNvSpPr txBox="1">
              <a:spLocks noChangeArrowheads="1"/>
            </p:cNvSpPr>
            <p:nvPr/>
          </p:nvSpPr>
          <p:spPr bwMode="auto">
            <a:xfrm>
              <a:off x="1396" y="26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0</a:t>
              </a:r>
            </a:p>
          </p:txBody>
        </p:sp>
        <p:sp>
          <p:nvSpPr>
            <p:cNvPr id="26975" name="Text Box 323"/>
            <p:cNvSpPr txBox="1">
              <a:spLocks noChangeArrowheads="1"/>
            </p:cNvSpPr>
            <p:nvPr/>
          </p:nvSpPr>
          <p:spPr bwMode="auto">
            <a:xfrm>
              <a:off x="1606" y="26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6976" name="Text Box 324"/>
            <p:cNvSpPr txBox="1">
              <a:spLocks noChangeArrowheads="1"/>
            </p:cNvSpPr>
            <p:nvPr/>
          </p:nvSpPr>
          <p:spPr bwMode="auto">
            <a:xfrm>
              <a:off x="1801" y="26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2</a:t>
              </a:r>
            </a:p>
          </p:txBody>
        </p:sp>
        <p:sp>
          <p:nvSpPr>
            <p:cNvPr id="26977" name="Text Box 325"/>
            <p:cNvSpPr txBox="1">
              <a:spLocks noChangeArrowheads="1"/>
            </p:cNvSpPr>
            <p:nvPr/>
          </p:nvSpPr>
          <p:spPr bwMode="auto">
            <a:xfrm>
              <a:off x="1976" y="26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3</a:t>
              </a:r>
            </a:p>
          </p:txBody>
        </p:sp>
        <p:sp>
          <p:nvSpPr>
            <p:cNvPr id="26978" name="Text Box 326"/>
            <p:cNvSpPr txBox="1">
              <a:spLocks noChangeArrowheads="1"/>
            </p:cNvSpPr>
            <p:nvPr/>
          </p:nvSpPr>
          <p:spPr bwMode="auto">
            <a:xfrm>
              <a:off x="2140" y="26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4</a:t>
              </a:r>
            </a:p>
          </p:txBody>
        </p:sp>
        <p:sp>
          <p:nvSpPr>
            <p:cNvPr id="26979" name="Text Box 327"/>
            <p:cNvSpPr txBox="1">
              <a:spLocks noChangeArrowheads="1"/>
            </p:cNvSpPr>
            <p:nvPr/>
          </p:nvSpPr>
          <p:spPr bwMode="auto">
            <a:xfrm>
              <a:off x="2426" y="263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6980" name="Text Box 328"/>
            <p:cNvSpPr txBox="1">
              <a:spLocks noChangeArrowheads="1"/>
            </p:cNvSpPr>
            <p:nvPr/>
          </p:nvSpPr>
          <p:spPr bwMode="auto">
            <a:xfrm>
              <a:off x="671" y="2641"/>
              <a:ext cx="2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-4</a:t>
              </a:r>
            </a:p>
          </p:txBody>
        </p:sp>
        <p:sp>
          <p:nvSpPr>
            <p:cNvPr id="26981" name="Text Box 329"/>
            <p:cNvSpPr txBox="1">
              <a:spLocks noChangeArrowheads="1"/>
            </p:cNvSpPr>
            <p:nvPr/>
          </p:nvSpPr>
          <p:spPr bwMode="auto">
            <a:xfrm>
              <a:off x="845" y="2641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-3</a:t>
              </a:r>
            </a:p>
          </p:txBody>
        </p:sp>
        <p:sp>
          <p:nvSpPr>
            <p:cNvPr id="26982" name="Text Box 330"/>
            <p:cNvSpPr txBox="1">
              <a:spLocks noChangeArrowheads="1"/>
            </p:cNvSpPr>
            <p:nvPr/>
          </p:nvSpPr>
          <p:spPr bwMode="auto">
            <a:xfrm>
              <a:off x="1208" y="2641"/>
              <a:ext cx="28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  <p:sp>
          <p:nvSpPr>
            <p:cNvPr id="26983" name="Text Box 331"/>
            <p:cNvSpPr txBox="1">
              <a:spLocks noChangeArrowheads="1"/>
            </p:cNvSpPr>
            <p:nvPr/>
          </p:nvSpPr>
          <p:spPr bwMode="auto">
            <a:xfrm>
              <a:off x="1033" y="2641"/>
              <a:ext cx="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-2</a:t>
              </a:r>
            </a:p>
          </p:txBody>
        </p:sp>
        <p:sp>
          <p:nvSpPr>
            <p:cNvPr id="26984" name="Text Box 332"/>
            <p:cNvSpPr txBox="1">
              <a:spLocks noChangeArrowheads="1"/>
            </p:cNvSpPr>
            <p:nvPr/>
          </p:nvSpPr>
          <p:spPr bwMode="auto">
            <a:xfrm>
              <a:off x="1372" y="242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6985" name="Text Box 333"/>
            <p:cNvSpPr txBox="1">
              <a:spLocks noChangeArrowheads="1"/>
            </p:cNvSpPr>
            <p:nvPr/>
          </p:nvSpPr>
          <p:spPr bwMode="auto">
            <a:xfrm>
              <a:off x="1382" y="201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4</a:t>
              </a:r>
            </a:p>
          </p:txBody>
        </p:sp>
        <p:sp>
          <p:nvSpPr>
            <p:cNvPr id="26986" name="Text Box 334"/>
            <p:cNvSpPr txBox="1">
              <a:spLocks noChangeArrowheads="1"/>
            </p:cNvSpPr>
            <p:nvPr/>
          </p:nvSpPr>
          <p:spPr bwMode="auto">
            <a:xfrm>
              <a:off x="1351" y="60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6987" name="Text Box 335"/>
            <p:cNvSpPr txBox="1">
              <a:spLocks noChangeArrowheads="1"/>
            </p:cNvSpPr>
            <p:nvPr/>
          </p:nvSpPr>
          <p:spPr bwMode="auto">
            <a:xfrm>
              <a:off x="1330" y="3091"/>
              <a:ext cx="2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-4</a:t>
              </a:r>
            </a:p>
          </p:txBody>
        </p:sp>
        <p:sp>
          <p:nvSpPr>
            <p:cNvPr id="26988" name="Text Box 337"/>
            <p:cNvSpPr txBox="1">
              <a:spLocks noChangeArrowheads="1"/>
            </p:cNvSpPr>
            <p:nvPr/>
          </p:nvSpPr>
          <p:spPr bwMode="auto">
            <a:xfrm>
              <a:off x="1373" y="1353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9</a:t>
              </a:r>
            </a:p>
          </p:txBody>
        </p:sp>
        <p:sp>
          <p:nvSpPr>
            <p:cNvPr id="26989" name="Text Box 448"/>
            <p:cNvSpPr txBox="1">
              <a:spLocks noChangeArrowheads="1"/>
            </p:cNvSpPr>
            <p:nvPr/>
          </p:nvSpPr>
          <p:spPr bwMode="auto">
            <a:xfrm>
              <a:off x="2304" y="263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5</a:t>
              </a:r>
            </a:p>
          </p:txBody>
        </p:sp>
        <p:sp>
          <p:nvSpPr>
            <p:cNvPr id="26990" name="Text Box 449"/>
            <p:cNvSpPr txBox="1">
              <a:spLocks noChangeArrowheads="1"/>
            </p:cNvSpPr>
            <p:nvPr/>
          </p:nvSpPr>
          <p:spPr bwMode="auto">
            <a:xfrm>
              <a:off x="476" y="2659"/>
              <a:ext cx="2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-5</a:t>
              </a:r>
            </a:p>
          </p:txBody>
        </p:sp>
      </p:grp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500563" y="5661025"/>
            <a:ext cx="38877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6, </a:t>
            </a:r>
            <a:br>
              <a:rPr lang="ru-RU" sz="2800">
                <a:solidFill>
                  <a:srgbClr val="FF33CC"/>
                </a:solidFill>
              </a:rPr>
            </a:br>
            <a:r>
              <a:rPr lang="ru-RU" sz="2800">
                <a:solidFill>
                  <a:srgbClr val="FF33CC"/>
                </a:solidFill>
              </a:rPr>
              <a:t>№121, 123, 124 (чёт)</a:t>
            </a:r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6971" name="AutoShape 83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  <p:bldP spid="530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2765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Выразить указанную переменную из формулы:</a:t>
            </a:r>
            <a:br>
              <a:rPr lang="ru-RU" smtClean="0"/>
            </a:br>
            <a:r>
              <a:rPr lang="ru-RU" i="1" smtClean="0"/>
              <a:t>а) а; Р=2(а</a:t>
            </a:r>
            <a:r>
              <a:rPr lang="en-US" i="1" smtClean="0"/>
              <a:t> </a:t>
            </a:r>
            <a:r>
              <a:rPr lang="ru-RU" i="1" smtClean="0"/>
              <a:t>+</a:t>
            </a:r>
            <a:r>
              <a:rPr lang="en-US" i="1" smtClean="0"/>
              <a:t> b</a:t>
            </a:r>
            <a:r>
              <a:rPr lang="ru-RU" i="1" smtClean="0"/>
              <a:t>)</a:t>
            </a:r>
            <a:r>
              <a:rPr lang="en-US" i="1" smtClean="0"/>
              <a:t>;</a:t>
            </a:r>
            <a:r>
              <a:rPr lang="ru-RU" i="1" smtClean="0"/>
              <a:t/>
            </a:r>
            <a:br>
              <a:rPr lang="ru-RU" i="1" smtClean="0"/>
            </a:br>
            <a:r>
              <a:rPr lang="ru-RU" i="1" smtClean="0"/>
              <a:t>б) А; </a:t>
            </a:r>
            <a:r>
              <a:rPr lang="en-US" i="1" smtClean="0"/>
              <a:t>N=A/t</a:t>
            </a:r>
            <a:r>
              <a:rPr lang="ru-RU" i="1" smtClean="0"/>
              <a:t>;</a:t>
            </a:r>
            <a:br>
              <a:rPr lang="ru-RU" i="1" smtClean="0"/>
            </a:br>
            <a:r>
              <a:rPr lang="ru-RU" i="1" smtClean="0"/>
              <a:t>в) х; у=5х-2.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Какие из функций являются возрастающими (убывающими)?</a:t>
            </a:r>
            <a:br>
              <a:rPr lang="ru-RU" smtClean="0"/>
            </a:br>
            <a:r>
              <a:rPr lang="ru-RU" smtClean="0"/>
              <a:t>1) у=3х-1;	2) у=х</a:t>
            </a:r>
            <a:r>
              <a:rPr lang="ru-RU" baseline="30000" smtClean="0"/>
              <a:t>2</a:t>
            </a:r>
            <a:r>
              <a:rPr lang="ru-RU" smtClean="0"/>
              <a:t> + 7;	3) у=1/х;</a:t>
            </a:r>
            <a:br>
              <a:rPr lang="ru-RU" smtClean="0"/>
            </a:br>
            <a:r>
              <a:rPr lang="ru-RU" smtClean="0"/>
              <a:t>4) у=х</a:t>
            </a:r>
            <a:r>
              <a:rPr lang="ru-RU" baseline="30000" smtClean="0"/>
              <a:t>0,5</a:t>
            </a:r>
            <a:r>
              <a:rPr lang="ru-RU" smtClean="0"/>
              <a:t>;	5) у=х</a:t>
            </a:r>
            <a:r>
              <a:rPr lang="ru-RU" baseline="30000" smtClean="0"/>
              <a:t>4</a:t>
            </a:r>
            <a:r>
              <a:rPr lang="ru-RU" smtClean="0"/>
              <a:t>;		6) у=х</a:t>
            </a:r>
            <a:r>
              <a:rPr lang="ru-RU" baseline="30000" smtClean="0"/>
              <a:t>4</a:t>
            </a:r>
            <a:r>
              <a:rPr lang="ru-RU" smtClean="0"/>
              <a:t>, х</a:t>
            </a:r>
            <a:r>
              <a:rPr lang="en-US" smtClean="0"/>
              <a:t>&lt;</a:t>
            </a:r>
            <a:r>
              <a:rPr lang="ru-RU" smtClean="0"/>
              <a:t>0.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Возрастающие и убывающие функции называются </a:t>
            </a:r>
            <a:r>
              <a:rPr lang="ru-RU" b="1" i="1" smtClean="0"/>
              <a:t>монотонными.</a:t>
            </a:r>
            <a:endParaRPr lang="ru-RU" b="1" i="1" baseline="30000" smtClean="0"/>
          </a:p>
        </p:txBody>
      </p:sp>
      <p:sp>
        <p:nvSpPr>
          <p:cNvPr id="286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Определение</a:t>
            </a:r>
            <a:r>
              <a:rPr lang="ru-RU" i="1" smtClean="0"/>
              <a:t>. Функция называется </a:t>
            </a:r>
            <a:r>
              <a:rPr lang="ru-RU" b="1" i="1" smtClean="0"/>
              <a:t>обратимой</a:t>
            </a:r>
            <a:r>
              <a:rPr lang="ru-RU" i="1" smtClean="0"/>
              <a:t>, если она принимает каждое своё значение только при одном значении аргумента.</a:t>
            </a:r>
            <a:endParaRPr lang="en-US" i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Какие из функций являются обратимыми?</a:t>
            </a:r>
            <a:br>
              <a:rPr lang="ru-RU" smtClean="0"/>
            </a:br>
            <a:r>
              <a:rPr lang="ru-RU" smtClean="0"/>
              <a:t>1) у=3х-1;	2) у=х</a:t>
            </a:r>
            <a:r>
              <a:rPr lang="ru-RU" baseline="30000" smtClean="0"/>
              <a:t>2</a:t>
            </a:r>
            <a:r>
              <a:rPr lang="ru-RU" smtClean="0"/>
              <a:t> + 7;	3) у=1/х;</a:t>
            </a:r>
            <a:br>
              <a:rPr lang="ru-RU" smtClean="0"/>
            </a:br>
            <a:r>
              <a:rPr lang="ru-RU" smtClean="0"/>
              <a:t>4) у=х</a:t>
            </a:r>
            <a:r>
              <a:rPr lang="ru-RU" baseline="30000" smtClean="0"/>
              <a:t>0,5</a:t>
            </a:r>
            <a:r>
              <a:rPr lang="ru-RU" smtClean="0"/>
              <a:t>;	5) у=х</a:t>
            </a:r>
            <a:r>
              <a:rPr lang="ru-RU" baseline="30000" smtClean="0"/>
              <a:t>4</a:t>
            </a:r>
            <a:r>
              <a:rPr lang="ru-RU" smtClean="0"/>
              <a:t>;		6) у=х</a:t>
            </a:r>
            <a:r>
              <a:rPr lang="ru-RU" baseline="30000" smtClean="0"/>
              <a:t>4</a:t>
            </a:r>
            <a:r>
              <a:rPr lang="ru-RU" smtClean="0"/>
              <a:t>, х</a:t>
            </a:r>
            <a:r>
              <a:rPr lang="en-US" smtClean="0"/>
              <a:t>&lt;</a:t>
            </a:r>
            <a:r>
              <a:rPr lang="ru-RU" smtClean="0"/>
              <a:t>0.</a:t>
            </a:r>
            <a:endParaRPr lang="ru-RU" baseline="30000" smtClean="0"/>
          </a:p>
        </p:txBody>
      </p:sp>
      <p:sp>
        <p:nvSpPr>
          <p:cNvPr id="296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6164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у=2х-5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2х=у+5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х=(у+5)/2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у=(х+5)/2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Функция </a:t>
            </a:r>
            <a:r>
              <a:rPr lang="ru-RU" i="1" smtClean="0"/>
              <a:t>у=(х+5)/2 </a:t>
            </a:r>
            <a:r>
              <a:rPr lang="ru-RU" smtClean="0"/>
              <a:t>называется </a:t>
            </a:r>
            <a:r>
              <a:rPr lang="ru-RU" b="1" i="1" u="sng" smtClean="0"/>
              <a:t>обратной</a:t>
            </a:r>
            <a:r>
              <a:rPr lang="ru-RU" b="1" i="1" smtClean="0"/>
              <a:t> </a:t>
            </a:r>
            <a:r>
              <a:rPr lang="ru-RU" smtClean="0"/>
              <a:t>к функции </a:t>
            </a:r>
            <a:r>
              <a:rPr lang="ru-RU" i="1" smtClean="0"/>
              <a:t>у=2х-5.</a:t>
            </a: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Функции </a:t>
            </a:r>
            <a:r>
              <a:rPr lang="ru-RU" i="1" smtClean="0"/>
              <a:t>у=2х-5 </a:t>
            </a:r>
            <a:r>
              <a:rPr lang="ru-RU" smtClean="0"/>
              <a:t>и </a:t>
            </a:r>
            <a:r>
              <a:rPr lang="ru-RU" i="1" smtClean="0"/>
              <a:t>у=(х+5)/2 </a:t>
            </a:r>
            <a:r>
              <a:rPr lang="ru-RU" smtClean="0"/>
              <a:t>называются </a:t>
            </a:r>
            <a:r>
              <a:rPr lang="ru-RU" b="1" i="1" u="sng" smtClean="0"/>
              <a:t>взаимно обратными</a:t>
            </a:r>
          </a:p>
        </p:txBody>
      </p:sp>
      <p:sp>
        <p:nvSpPr>
          <p:cNvPr id="307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6164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Область определения обратной функции совпадает с множеством значений исходной функции, а множество значений обратной функции совпадает с областью определения исходной.</a:t>
            </a:r>
          </a:p>
        </p:txBody>
      </p:sp>
      <p:sp>
        <p:nvSpPr>
          <p:cNvPr id="317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1231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Теорема 1. Монотонная функция является обратимой.</a:t>
            </a:r>
            <a:endParaRPr lang="ru-RU" b="1" i="1" u="sng" smtClean="0"/>
          </a:p>
        </p:txBody>
      </p:sp>
      <p:sp>
        <p:nvSpPr>
          <p:cNvPr id="327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47813" y="3141663"/>
            <a:ext cx="2733675" cy="2808287"/>
            <a:chOff x="158" y="1344"/>
            <a:chExt cx="1722" cy="1769"/>
          </a:xfrm>
        </p:grpSpPr>
        <p:sp>
          <p:nvSpPr>
            <p:cNvPr id="32808" name="Line 12"/>
            <p:cNvSpPr>
              <a:spLocks noChangeShapeType="1"/>
            </p:cNvSpPr>
            <p:nvPr/>
          </p:nvSpPr>
          <p:spPr bwMode="auto">
            <a:xfrm flipV="1">
              <a:off x="838" y="1435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9" name="Line 13"/>
            <p:cNvSpPr>
              <a:spLocks noChangeShapeType="1"/>
            </p:cNvSpPr>
            <p:nvPr/>
          </p:nvSpPr>
          <p:spPr bwMode="auto">
            <a:xfrm>
              <a:off x="158" y="2251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0" name="Text Box 14"/>
            <p:cNvSpPr txBox="1">
              <a:spLocks noChangeArrowheads="1"/>
            </p:cNvSpPr>
            <p:nvPr/>
          </p:nvSpPr>
          <p:spPr bwMode="auto">
            <a:xfrm>
              <a:off x="1564" y="22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32811" name="Text Box 15"/>
            <p:cNvSpPr txBox="1">
              <a:spLocks noChangeArrowheads="1"/>
            </p:cNvSpPr>
            <p:nvPr/>
          </p:nvSpPr>
          <p:spPr bwMode="auto">
            <a:xfrm>
              <a:off x="657" y="134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32812" name="Text Box 16"/>
            <p:cNvSpPr txBox="1">
              <a:spLocks noChangeArrowheads="1"/>
            </p:cNvSpPr>
            <p:nvPr/>
          </p:nvSpPr>
          <p:spPr bwMode="auto">
            <a:xfrm>
              <a:off x="1382" y="1344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3</a:t>
              </a:r>
              <a:endParaRPr lang="ru-RU">
                <a:latin typeface="Arial" charset="0"/>
              </a:endParaRPr>
            </a:p>
          </p:txBody>
        </p:sp>
        <p:sp>
          <p:nvSpPr>
            <p:cNvPr id="32813" name="Arc 17"/>
            <p:cNvSpPr>
              <a:spLocks/>
            </p:cNvSpPr>
            <p:nvPr/>
          </p:nvSpPr>
          <p:spPr bwMode="auto">
            <a:xfrm flipH="1">
              <a:off x="339" y="2251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32814" name="Arc 17"/>
            <p:cNvSpPr>
              <a:spLocks/>
            </p:cNvSpPr>
            <p:nvPr/>
          </p:nvSpPr>
          <p:spPr bwMode="auto">
            <a:xfrm flipV="1">
              <a:off x="811" y="1389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grpSp>
          <p:nvGrpSpPr>
            <p:cNvPr id="32815" name="Group 13"/>
            <p:cNvGrpSpPr>
              <a:grpSpLocks/>
            </p:cNvGrpSpPr>
            <p:nvPr/>
          </p:nvGrpSpPr>
          <p:grpSpPr bwMode="auto">
            <a:xfrm>
              <a:off x="657" y="1743"/>
              <a:ext cx="725" cy="731"/>
              <a:chOff x="5035" y="980"/>
              <a:chExt cx="725" cy="731"/>
            </a:xfrm>
          </p:grpSpPr>
          <p:sp>
            <p:nvSpPr>
              <p:cNvPr id="32820" name="Text Box 14"/>
              <p:cNvSpPr txBox="1">
                <a:spLocks noChangeArrowheads="1"/>
              </p:cNvSpPr>
              <p:nvPr/>
            </p:nvSpPr>
            <p:spPr bwMode="auto">
              <a:xfrm>
                <a:off x="5035" y="9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  <p:sp>
            <p:nvSpPr>
              <p:cNvPr id="32821" name="Rectangle 15"/>
              <p:cNvSpPr>
                <a:spLocks noChangeArrowheads="1"/>
              </p:cNvSpPr>
              <p:nvPr/>
            </p:nvSpPr>
            <p:spPr bwMode="auto">
              <a:xfrm>
                <a:off x="5215" y="1081"/>
                <a:ext cx="409" cy="40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22" name="Text Box 14"/>
              <p:cNvSpPr txBox="1">
                <a:spLocks noChangeArrowheads="1"/>
              </p:cNvSpPr>
              <p:nvPr/>
            </p:nvSpPr>
            <p:spPr bwMode="auto">
              <a:xfrm>
                <a:off x="5533" y="14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</p:grpSp>
        <p:sp>
          <p:nvSpPr>
            <p:cNvPr id="32816" name="Text Box 15"/>
            <p:cNvSpPr txBox="1">
              <a:spLocks noChangeArrowheads="1"/>
            </p:cNvSpPr>
            <p:nvPr/>
          </p:nvSpPr>
          <p:spPr bwMode="auto">
            <a:xfrm>
              <a:off x="612" y="27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32817" name="Rectangle 18"/>
            <p:cNvSpPr>
              <a:spLocks noChangeArrowheads="1"/>
            </p:cNvSpPr>
            <p:nvPr/>
          </p:nvSpPr>
          <p:spPr bwMode="auto">
            <a:xfrm>
              <a:off x="431" y="2251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18" name="Text Box 14"/>
            <p:cNvSpPr txBox="1">
              <a:spLocks noChangeArrowheads="1"/>
            </p:cNvSpPr>
            <p:nvPr/>
          </p:nvSpPr>
          <p:spPr bwMode="auto">
            <a:xfrm>
              <a:off x="385" y="1979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  <p:sp>
          <p:nvSpPr>
            <p:cNvPr id="32819" name="Text Box 14"/>
            <p:cNvSpPr txBox="1">
              <a:spLocks noChangeArrowheads="1"/>
            </p:cNvSpPr>
            <p:nvPr/>
          </p:nvSpPr>
          <p:spPr bwMode="auto">
            <a:xfrm>
              <a:off x="884" y="2568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4140200" y="3141663"/>
            <a:ext cx="3309938" cy="2570162"/>
            <a:chOff x="2608" y="1979"/>
            <a:chExt cx="2085" cy="1619"/>
          </a:xfrm>
        </p:grpSpPr>
        <p:sp>
          <p:nvSpPr>
            <p:cNvPr id="32793" name="Line 12"/>
            <p:cNvSpPr>
              <a:spLocks noChangeShapeType="1"/>
            </p:cNvSpPr>
            <p:nvPr/>
          </p:nvSpPr>
          <p:spPr bwMode="auto">
            <a:xfrm flipV="1">
              <a:off x="3569" y="2070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4" name="Line 13"/>
            <p:cNvSpPr>
              <a:spLocks noChangeShapeType="1"/>
            </p:cNvSpPr>
            <p:nvPr/>
          </p:nvSpPr>
          <p:spPr bwMode="auto">
            <a:xfrm>
              <a:off x="2889" y="2886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5" name="Text Box 14"/>
            <p:cNvSpPr txBox="1">
              <a:spLocks noChangeArrowheads="1"/>
            </p:cNvSpPr>
            <p:nvPr/>
          </p:nvSpPr>
          <p:spPr bwMode="auto">
            <a:xfrm>
              <a:off x="4295" y="284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32796" name="Text Box 15"/>
            <p:cNvSpPr txBox="1">
              <a:spLocks noChangeArrowheads="1"/>
            </p:cNvSpPr>
            <p:nvPr/>
          </p:nvSpPr>
          <p:spPr bwMode="auto">
            <a:xfrm>
              <a:off x="3388" y="197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32797" name="Text Box 16"/>
            <p:cNvSpPr txBox="1">
              <a:spLocks noChangeArrowheads="1"/>
            </p:cNvSpPr>
            <p:nvPr/>
          </p:nvSpPr>
          <p:spPr bwMode="auto">
            <a:xfrm>
              <a:off x="4195" y="2432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1/3</a:t>
              </a:r>
              <a:endParaRPr lang="ru-RU">
                <a:latin typeface="Arial" charset="0"/>
              </a:endParaRPr>
            </a:p>
          </p:txBody>
        </p:sp>
        <p:sp>
          <p:nvSpPr>
            <p:cNvPr id="32798" name="Arc 17"/>
            <p:cNvSpPr>
              <a:spLocks/>
            </p:cNvSpPr>
            <p:nvPr/>
          </p:nvSpPr>
          <p:spPr bwMode="auto">
            <a:xfrm rot="5400000">
              <a:off x="2835" y="2659"/>
              <a:ext cx="499" cy="95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32799" name="Arc 17"/>
            <p:cNvSpPr>
              <a:spLocks/>
            </p:cNvSpPr>
            <p:nvPr/>
          </p:nvSpPr>
          <p:spPr bwMode="auto">
            <a:xfrm rot="5400000" flipH="1" flipV="1">
              <a:off x="3787" y="2161"/>
              <a:ext cx="499" cy="9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grpSp>
          <p:nvGrpSpPr>
            <p:cNvPr id="32800" name="Group 29"/>
            <p:cNvGrpSpPr>
              <a:grpSpLocks/>
            </p:cNvGrpSpPr>
            <p:nvPr/>
          </p:nvGrpSpPr>
          <p:grpSpPr bwMode="auto">
            <a:xfrm>
              <a:off x="3391" y="2379"/>
              <a:ext cx="725" cy="731"/>
              <a:chOff x="5035" y="980"/>
              <a:chExt cx="725" cy="731"/>
            </a:xfrm>
          </p:grpSpPr>
          <p:sp>
            <p:nvSpPr>
              <p:cNvPr id="32805" name="Text Box 14"/>
              <p:cNvSpPr txBox="1">
                <a:spLocks noChangeArrowheads="1"/>
              </p:cNvSpPr>
              <p:nvPr/>
            </p:nvSpPr>
            <p:spPr bwMode="auto">
              <a:xfrm>
                <a:off x="5035" y="9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  <p:sp>
            <p:nvSpPr>
              <p:cNvPr id="32806" name="Rectangle 31"/>
              <p:cNvSpPr>
                <a:spLocks noChangeArrowheads="1"/>
              </p:cNvSpPr>
              <p:nvPr/>
            </p:nvSpPr>
            <p:spPr bwMode="auto">
              <a:xfrm>
                <a:off x="5215" y="1081"/>
                <a:ext cx="409" cy="40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07" name="Text Box 14"/>
              <p:cNvSpPr txBox="1">
                <a:spLocks noChangeArrowheads="1"/>
              </p:cNvSpPr>
              <p:nvPr/>
            </p:nvSpPr>
            <p:spPr bwMode="auto">
              <a:xfrm>
                <a:off x="5533" y="14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</p:grpSp>
        <p:sp>
          <p:nvSpPr>
            <p:cNvPr id="32801" name="Text Box 15"/>
            <p:cNvSpPr txBox="1">
              <a:spLocks noChangeArrowheads="1"/>
            </p:cNvSpPr>
            <p:nvPr/>
          </p:nvSpPr>
          <p:spPr bwMode="auto">
            <a:xfrm>
              <a:off x="3343" y="336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32802" name="Rectangle 34"/>
            <p:cNvSpPr>
              <a:spLocks noChangeArrowheads="1"/>
            </p:cNvSpPr>
            <p:nvPr/>
          </p:nvSpPr>
          <p:spPr bwMode="auto">
            <a:xfrm>
              <a:off x="3162" y="2886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03" name="Text Box 14"/>
            <p:cNvSpPr txBox="1">
              <a:spLocks noChangeArrowheads="1"/>
            </p:cNvSpPr>
            <p:nvPr/>
          </p:nvSpPr>
          <p:spPr bwMode="auto">
            <a:xfrm>
              <a:off x="3116" y="2614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  <p:sp>
          <p:nvSpPr>
            <p:cNvPr id="32804" name="Text Box 14"/>
            <p:cNvSpPr txBox="1">
              <a:spLocks noChangeArrowheads="1"/>
            </p:cNvSpPr>
            <p:nvPr/>
          </p:nvSpPr>
          <p:spPr bwMode="auto">
            <a:xfrm>
              <a:off x="3615" y="3203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4356100" y="2852738"/>
            <a:ext cx="3744913" cy="3024187"/>
            <a:chOff x="2744" y="1797"/>
            <a:chExt cx="2359" cy="1905"/>
          </a:xfrm>
        </p:grpSpPr>
        <p:sp>
          <p:nvSpPr>
            <p:cNvPr id="32791" name="Text Box 44"/>
            <p:cNvSpPr txBox="1">
              <a:spLocks noChangeArrowheads="1"/>
            </p:cNvSpPr>
            <p:nvPr/>
          </p:nvSpPr>
          <p:spPr bwMode="auto">
            <a:xfrm>
              <a:off x="4694" y="1797"/>
              <a:ext cx="40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0000FF"/>
                  </a:solidFill>
                </a:rPr>
                <a:t>у=х</a:t>
              </a:r>
            </a:p>
          </p:txBody>
        </p:sp>
        <p:sp>
          <p:nvSpPr>
            <p:cNvPr id="32792" name="Line 45"/>
            <p:cNvSpPr>
              <a:spLocks noChangeShapeType="1"/>
            </p:cNvSpPr>
            <p:nvPr/>
          </p:nvSpPr>
          <p:spPr bwMode="auto">
            <a:xfrm flipV="1">
              <a:off x="2744" y="1842"/>
              <a:ext cx="1860" cy="186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4586288" y="3141663"/>
            <a:ext cx="2733675" cy="2808287"/>
            <a:chOff x="158" y="1344"/>
            <a:chExt cx="1722" cy="1769"/>
          </a:xfrm>
        </p:grpSpPr>
        <p:sp>
          <p:nvSpPr>
            <p:cNvPr id="32776" name="Line 12"/>
            <p:cNvSpPr>
              <a:spLocks noChangeShapeType="1"/>
            </p:cNvSpPr>
            <p:nvPr/>
          </p:nvSpPr>
          <p:spPr bwMode="auto">
            <a:xfrm flipV="1">
              <a:off x="838" y="1435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7" name="Line 13"/>
            <p:cNvSpPr>
              <a:spLocks noChangeShapeType="1"/>
            </p:cNvSpPr>
            <p:nvPr/>
          </p:nvSpPr>
          <p:spPr bwMode="auto">
            <a:xfrm>
              <a:off x="158" y="2251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8" name="Text Box 14"/>
            <p:cNvSpPr txBox="1">
              <a:spLocks noChangeArrowheads="1"/>
            </p:cNvSpPr>
            <p:nvPr/>
          </p:nvSpPr>
          <p:spPr bwMode="auto">
            <a:xfrm>
              <a:off x="1564" y="22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32779" name="Text Box 15"/>
            <p:cNvSpPr txBox="1">
              <a:spLocks noChangeArrowheads="1"/>
            </p:cNvSpPr>
            <p:nvPr/>
          </p:nvSpPr>
          <p:spPr bwMode="auto">
            <a:xfrm>
              <a:off x="657" y="134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32780" name="Text Box 16"/>
            <p:cNvSpPr txBox="1">
              <a:spLocks noChangeArrowheads="1"/>
            </p:cNvSpPr>
            <p:nvPr/>
          </p:nvSpPr>
          <p:spPr bwMode="auto">
            <a:xfrm>
              <a:off x="1382" y="1344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FF33CC"/>
                  </a:solidFill>
                  <a:latin typeface="Arial" charset="0"/>
                </a:rPr>
                <a:t>у=х</a:t>
              </a:r>
              <a:r>
                <a:rPr lang="ru-RU" baseline="30000">
                  <a:solidFill>
                    <a:srgbClr val="FF33CC"/>
                  </a:solidFill>
                  <a:latin typeface="Arial" charset="0"/>
                </a:rPr>
                <a:t>3</a:t>
              </a:r>
              <a:endParaRPr lang="ru-RU">
                <a:solidFill>
                  <a:srgbClr val="FF33CC"/>
                </a:solidFill>
                <a:latin typeface="Arial" charset="0"/>
              </a:endParaRPr>
            </a:p>
          </p:txBody>
        </p:sp>
        <p:sp>
          <p:nvSpPr>
            <p:cNvPr id="32781" name="Arc 17"/>
            <p:cNvSpPr>
              <a:spLocks/>
            </p:cNvSpPr>
            <p:nvPr/>
          </p:nvSpPr>
          <p:spPr bwMode="auto">
            <a:xfrm flipH="1">
              <a:off x="339" y="2251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32782" name="Arc 17"/>
            <p:cNvSpPr>
              <a:spLocks/>
            </p:cNvSpPr>
            <p:nvPr/>
          </p:nvSpPr>
          <p:spPr bwMode="auto">
            <a:xfrm flipV="1">
              <a:off x="811" y="1389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grpSp>
          <p:nvGrpSpPr>
            <p:cNvPr id="32783" name="Group 71"/>
            <p:cNvGrpSpPr>
              <a:grpSpLocks/>
            </p:cNvGrpSpPr>
            <p:nvPr/>
          </p:nvGrpSpPr>
          <p:grpSpPr bwMode="auto">
            <a:xfrm>
              <a:off x="657" y="1743"/>
              <a:ext cx="725" cy="731"/>
              <a:chOff x="5035" y="980"/>
              <a:chExt cx="725" cy="731"/>
            </a:xfrm>
          </p:grpSpPr>
          <p:sp>
            <p:nvSpPr>
              <p:cNvPr id="32788" name="Text Box 14"/>
              <p:cNvSpPr txBox="1">
                <a:spLocks noChangeArrowheads="1"/>
              </p:cNvSpPr>
              <p:nvPr/>
            </p:nvSpPr>
            <p:spPr bwMode="auto">
              <a:xfrm>
                <a:off x="5035" y="9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  <p:sp>
            <p:nvSpPr>
              <p:cNvPr id="32789" name="Rectangle 73"/>
              <p:cNvSpPr>
                <a:spLocks noChangeArrowheads="1"/>
              </p:cNvSpPr>
              <p:nvPr/>
            </p:nvSpPr>
            <p:spPr bwMode="auto">
              <a:xfrm>
                <a:off x="5215" y="1081"/>
                <a:ext cx="409" cy="40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90" name="Text Box 14"/>
              <p:cNvSpPr txBox="1">
                <a:spLocks noChangeArrowheads="1"/>
              </p:cNvSpPr>
              <p:nvPr/>
            </p:nvSpPr>
            <p:spPr bwMode="auto">
              <a:xfrm>
                <a:off x="5533" y="14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</p:grpSp>
        <p:sp>
          <p:nvSpPr>
            <p:cNvPr id="32784" name="Text Box 15"/>
            <p:cNvSpPr txBox="1">
              <a:spLocks noChangeArrowheads="1"/>
            </p:cNvSpPr>
            <p:nvPr/>
          </p:nvSpPr>
          <p:spPr bwMode="auto">
            <a:xfrm>
              <a:off x="612" y="27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32785" name="Rectangle 76"/>
            <p:cNvSpPr>
              <a:spLocks noChangeArrowheads="1"/>
            </p:cNvSpPr>
            <p:nvPr/>
          </p:nvSpPr>
          <p:spPr bwMode="auto">
            <a:xfrm>
              <a:off x="431" y="2251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86" name="Text Box 14"/>
            <p:cNvSpPr txBox="1">
              <a:spLocks noChangeArrowheads="1"/>
            </p:cNvSpPr>
            <p:nvPr/>
          </p:nvSpPr>
          <p:spPr bwMode="auto">
            <a:xfrm>
              <a:off x="385" y="1979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  <p:sp>
          <p:nvSpPr>
            <p:cNvPr id="32787" name="Text Box 14"/>
            <p:cNvSpPr txBox="1">
              <a:spLocks noChangeArrowheads="1"/>
            </p:cNvSpPr>
            <p:nvPr/>
          </p:nvSpPr>
          <p:spPr bwMode="auto">
            <a:xfrm>
              <a:off x="884" y="2568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Содержание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Степенная функция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Взаимно обратные функции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Равносильные уравнения и неравенства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sldjump"/>
              </a:rPr>
              <a:t>Иррациональные уравнения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6" action="ppaction://hlinksldjump"/>
              </a:rPr>
              <a:t>Иррациональные неравенства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21685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Теорема 2. Если функция имеет обратную, то график обратной функции симметричен графику данной функции относительно прямой у=х.</a:t>
            </a:r>
            <a:endParaRPr lang="ru-RU" b="1" i="1" u="sng" smtClean="0"/>
          </a:p>
        </p:txBody>
      </p:sp>
      <p:sp>
        <p:nvSpPr>
          <p:cNvPr id="337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graphicFrame>
        <p:nvGraphicFramePr>
          <p:cNvPr id="1026" name="Object 62"/>
          <p:cNvGraphicFramePr>
            <a:graphicFrameLocks noGrp="1" noChangeAspect="1"/>
          </p:cNvGraphicFramePr>
          <p:nvPr>
            <p:ph idx="1"/>
          </p:nvPr>
        </p:nvGraphicFramePr>
        <p:xfrm>
          <a:off x="2262188" y="1628775"/>
          <a:ext cx="4757737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Точечный рисунок" r:id="rId3" imgW="5342857" imgH="5477640" progId="PBrush">
                  <p:embed/>
                </p:oleObj>
              </mc:Choice>
              <mc:Fallback>
                <p:oleObj name="Точечный рисунок" r:id="rId3" imgW="5342857" imgH="5477640" progId="PBrush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8" y="1628775"/>
                        <a:ext cx="4757737" cy="487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AutoShape 6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36866" name="AutoShape 6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1381125"/>
            <a:ext cx="53435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graphicFrame>
        <p:nvGraphicFramePr>
          <p:cNvPr id="2050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2124075" y="1512888"/>
          <a:ext cx="5154613" cy="530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Точечный рисунок" r:id="rId3" imgW="5342857" imgH="5495238" progId="PBrush">
                  <p:embed/>
                </p:oleObj>
              </mc:Choice>
              <mc:Fallback>
                <p:oleObj name="Точечный рисунок" r:id="rId3" imgW="5342857" imgH="5495238" progId="PBrush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1512888"/>
                        <a:ext cx="5154613" cy="530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39938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24075" y="1512888"/>
            <a:ext cx="5154613" cy="53006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graphicFrame>
        <p:nvGraphicFramePr>
          <p:cNvPr id="3074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835150" y="1549400"/>
          <a:ext cx="5616575" cy="511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Точечный рисунок" r:id="rId3" imgW="5285714" imgH="4809524" progId="PBrush">
                  <p:embed/>
                </p:oleObj>
              </mc:Choice>
              <mc:Fallback>
                <p:oleObj name="Точечный рисунок" r:id="rId3" imgW="5285714" imgH="4809524" progId="PBrush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1549400"/>
                        <a:ext cx="5616575" cy="5110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43010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30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00250" y="1700213"/>
            <a:ext cx="5286375" cy="48101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graphicFrame>
        <p:nvGraphicFramePr>
          <p:cNvPr id="4098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692275" y="1484313"/>
          <a:ext cx="6048375" cy="509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Точечный рисунок" r:id="rId3" imgW="5571429" imgH="4695238" progId="PBrush">
                  <p:embed/>
                </p:oleObj>
              </mc:Choice>
              <mc:Fallback>
                <p:oleObj name="Точечный рисунок" r:id="rId3" imgW="5571429" imgH="4695238" progId="PBrush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484313"/>
                        <a:ext cx="6048375" cy="509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55298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52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30400" y="1684338"/>
            <a:ext cx="5572125" cy="46958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Взаимно обратные функции</a:t>
            </a:r>
          </a:p>
        </p:txBody>
      </p:sp>
      <p:sp>
        <p:nvSpPr>
          <p:cNvPr id="4710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755650" y="1700213"/>
            <a:ext cx="7200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№132, 133, 135, 137(нечёт)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84213" y="2420938"/>
            <a:ext cx="7561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CC"/>
                </a:solidFill>
              </a:rPr>
              <a:t>ДЗ:</a:t>
            </a:r>
            <a:r>
              <a:rPr lang="en-US" sz="3200">
                <a:solidFill>
                  <a:srgbClr val="FF33CC"/>
                </a:solidFill>
              </a:rPr>
              <a:t>§</a:t>
            </a:r>
            <a:r>
              <a:rPr lang="ru-RU" sz="3200">
                <a:solidFill>
                  <a:srgbClr val="FF33CC"/>
                </a:solidFill>
              </a:rPr>
              <a:t>7, №132, 133, 137 (чёт)</a:t>
            </a:r>
            <a:endParaRPr lang="en-US" sz="320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79388" y="1484313"/>
            <a:ext cx="2663825" cy="2520950"/>
            <a:chOff x="113" y="1661"/>
            <a:chExt cx="1678" cy="1588"/>
          </a:xfrm>
        </p:grpSpPr>
        <p:sp>
          <p:nvSpPr>
            <p:cNvPr id="16425" name="Line 4"/>
            <p:cNvSpPr>
              <a:spLocks noChangeShapeType="1"/>
            </p:cNvSpPr>
            <p:nvPr/>
          </p:nvSpPr>
          <p:spPr bwMode="auto">
            <a:xfrm flipV="1">
              <a:off x="793" y="1752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6" name="Line 5"/>
            <p:cNvSpPr>
              <a:spLocks noChangeShapeType="1"/>
            </p:cNvSpPr>
            <p:nvPr/>
          </p:nvSpPr>
          <p:spPr bwMode="auto">
            <a:xfrm>
              <a:off x="113" y="2568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7" name="Text Box 6"/>
            <p:cNvSpPr txBox="1">
              <a:spLocks noChangeArrowheads="1"/>
            </p:cNvSpPr>
            <p:nvPr/>
          </p:nvSpPr>
          <p:spPr bwMode="auto">
            <a:xfrm>
              <a:off x="1519" y="252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428" name="Text Box 7"/>
            <p:cNvSpPr txBox="1">
              <a:spLocks noChangeArrowheads="1"/>
            </p:cNvSpPr>
            <p:nvPr/>
          </p:nvSpPr>
          <p:spPr bwMode="auto">
            <a:xfrm>
              <a:off x="612" y="166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6429" name="Line 8"/>
            <p:cNvSpPr>
              <a:spLocks noChangeShapeType="1"/>
            </p:cNvSpPr>
            <p:nvPr/>
          </p:nvSpPr>
          <p:spPr bwMode="auto">
            <a:xfrm flipV="1">
              <a:off x="340" y="1888"/>
              <a:ext cx="1134" cy="11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30" name="Text Box 9"/>
            <p:cNvSpPr txBox="1">
              <a:spLocks noChangeArrowheads="1"/>
            </p:cNvSpPr>
            <p:nvPr/>
          </p:nvSpPr>
          <p:spPr bwMode="auto">
            <a:xfrm>
              <a:off x="1429" y="1888"/>
              <a:ext cx="3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3132138" y="1484313"/>
            <a:ext cx="2733675" cy="2520950"/>
            <a:chOff x="1837" y="1706"/>
            <a:chExt cx="1722" cy="1588"/>
          </a:xfrm>
        </p:grpSpPr>
        <p:sp>
          <p:nvSpPr>
            <p:cNvPr id="16419" name="Line 12"/>
            <p:cNvSpPr>
              <a:spLocks noChangeShapeType="1"/>
            </p:cNvSpPr>
            <p:nvPr/>
          </p:nvSpPr>
          <p:spPr bwMode="auto">
            <a:xfrm flipV="1">
              <a:off x="2517" y="179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0" name="Line 13"/>
            <p:cNvSpPr>
              <a:spLocks noChangeShapeType="1"/>
            </p:cNvSpPr>
            <p:nvPr/>
          </p:nvSpPr>
          <p:spPr bwMode="auto">
            <a:xfrm>
              <a:off x="1837" y="261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1" name="Text Box 14"/>
            <p:cNvSpPr txBox="1">
              <a:spLocks noChangeArrowheads="1"/>
            </p:cNvSpPr>
            <p:nvPr/>
          </p:nvSpPr>
          <p:spPr bwMode="auto">
            <a:xfrm>
              <a:off x="3243" y="256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422" name="Text Box 15"/>
            <p:cNvSpPr txBox="1">
              <a:spLocks noChangeArrowheads="1"/>
            </p:cNvSpPr>
            <p:nvPr/>
          </p:nvSpPr>
          <p:spPr bwMode="auto">
            <a:xfrm>
              <a:off x="2336" y="17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6423" name="Text Box 17"/>
            <p:cNvSpPr txBox="1">
              <a:spLocks noChangeArrowheads="1"/>
            </p:cNvSpPr>
            <p:nvPr/>
          </p:nvSpPr>
          <p:spPr bwMode="auto">
            <a:xfrm>
              <a:off x="3061" y="1706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16424" name="Arc 18"/>
            <p:cNvSpPr>
              <a:spLocks/>
            </p:cNvSpPr>
            <p:nvPr/>
          </p:nvSpPr>
          <p:spPr bwMode="auto">
            <a:xfrm flipV="1">
              <a:off x="2517" y="1752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5651500" y="3932238"/>
            <a:ext cx="2954338" cy="2520950"/>
            <a:chOff x="3787" y="1706"/>
            <a:chExt cx="1861" cy="1588"/>
          </a:xfrm>
        </p:grpSpPr>
        <p:sp>
          <p:nvSpPr>
            <p:cNvPr id="16413" name="Line 28"/>
            <p:cNvSpPr>
              <a:spLocks noChangeShapeType="1"/>
            </p:cNvSpPr>
            <p:nvPr/>
          </p:nvSpPr>
          <p:spPr bwMode="auto">
            <a:xfrm flipV="1">
              <a:off x="4467" y="179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29"/>
            <p:cNvSpPr>
              <a:spLocks noChangeShapeType="1"/>
            </p:cNvSpPr>
            <p:nvPr/>
          </p:nvSpPr>
          <p:spPr bwMode="auto">
            <a:xfrm>
              <a:off x="3787" y="261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Text Box 30"/>
            <p:cNvSpPr txBox="1">
              <a:spLocks noChangeArrowheads="1"/>
            </p:cNvSpPr>
            <p:nvPr/>
          </p:nvSpPr>
          <p:spPr bwMode="auto">
            <a:xfrm>
              <a:off x="5193" y="256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416" name="Text Box 31"/>
            <p:cNvSpPr txBox="1">
              <a:spLocks noChangeArrowheads="1"/>
            </p:cNvSpPr>
            <p:nvPr/>
          </p:nvSpPr>
          <p:spPr bwMode="auto">
            <a:xfrm>
              <a:off x="4286" y="17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6417" name="Text Box 32"/>
            <p:cNvSpPr txBox="1">
              <a:spLocks noChangeArrowheads="1"/>
            </p:cNvSpPr>
            <p:nvPr/>
          </p:nvSpPr>
          <p:spPr bwMode="auto">
            <a:xfrm>
              <a:off x="5057" y="1933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0,5</a:t>
              </a:r>
              <a:endParaRPr lang="ru-RU">
                <a:latin typeface="Arial" charset="0"/>
              </a:endParaRPr>
            </a:p>
          </p:txBody>
        </p:sp>
        <p:sp>
          <p:nvSpPr>
            <p:cNvPr id="16418" name="Arc 34"/>
            <p:cNvSpPr>
              <a:spLocks/>
            </p:cNvSpPr>
            <p:nvPr/>
          </p:nvSpPr>
          <p:spPr bwMode="auto">
            <a:xfrm flipH="1">
              <a:off x="4468" y="2205"/>
              <a:ext cx="113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3132138" y="1484313"/>
            <a:ext cx="2733675" cy="2520950"/>
            <a:chOff x="1837" y="1706"/>
            <a:chExt cx="1722" cy="1588"/>
          </a:xfrm>
        </p:grpSpPr>
        <p:sp>
          <p:nvSpPr>
            <p:cNvPr id="16407" name="Line 12"/>
            <p:cNvSpPr>
              <a:spLocks noChangeShapeType="1"/>
            </p:cNvSpPr>
            <p:nvPr/>
          </p:nvSpPr>
          <p:spPr bwMode="auto">
            <a:xfrm flipV="1">
              <a:off x="2517" y="1797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Line 13"/>
            <p:cNvSpPr>
              <a:spLocks noChangeShapeType="1"/>
            </p:cNvSpPr>
            <p:nvPr/>
          </p:nvSpPr>
          <p:spPr bwMode="auto">
            <a:xfrm>
              <a:off x="1837" y="261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Text Box 14"/>
            <p:cNvSpPr txBox="1">
              <a:spLocks noChangeArrowheads="1"/>
            </p:cNvSpPr>
            <p:nvPr/>
          </p:nvSpPr>
          <p:spPr bwMode="auto">
            <a:xfrm>
              <a:off x="3243" y="256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410" name="Text Box 15"/>
            <p:cNvSpPr txBox="1">
              <a:spLocks noChangeArrowheads="1"/>
            </p:cNvSpPr>
            <p:nvPr/>
          </p:nvSpPr>
          <p:spPr bwMode="auto">
            <a:xfrm>
              <a:off x="2336" y="17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6411" name="Text Box 16"/>
            <p:cNvSpPr txBox="1">
              <a:spLocks noChangeArrowheads="1"/>
            </p:cNvSpPr>
            <p:nvPr/>
          </p:nvSpPr>
          <p:spPr bwMode="auto">
            <a:xfrm>
              <a:off x="3061" y="1706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16412" name="Arc 17"/>
            <p:cNvSpPr>
              <a:spLocks/>
            </p:cNvSpPr>
            <p:nvPr/>
          </p:nvSpPr>
          <p:spPr bwMode="auto">
            <a:xfrm flipH="1" flipV="1">
              <a:off x="2018" y="1752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</p:grpSp>
      <p:grpSp>
        <p:nvGrpSpPr>
          <p:cNvPr id="6" name="Group 421"/>
          <p:cNvGrpSpPr>
            <a:grpSpLocks/>
          </p:cNvGrpSpPr>
          <p:nvPr/>
        </p:nvGrpSpPr>
        <p:grpSpPr bwMode="auto">
          <a:xfrm>
            <a:off x="900113" y="3330575"/>
            <a:ext cx="3816350" cy="3527425"/>
            <a:chOff x="385" y="2115"/>
            <a:chExt cx="2404" cy="2222"/>
          </a:xfrm>
        </p:grpSpPr>
        <p:sp>
          <p:nvSpPr>
            <p:cNvPr id="16400" name="Line 19"/>
            <p:cNvSpPr>
              <a:spLocks noChangeShapeType="1"/>
            </p:cNvSpPr>
            <p:nvPr/>
          </p:nvSpPr>
          <p:spPr bwMode="auto">
            <a:xfrm flipV="1">
              <a:off x="1565" y="2115"/>
              <a:ext cx="0" cy="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Line 20"/>
            <p:cNvSpPr>
              <a:spLocks noChangeShapeType="1"/>
            </p:cNvSpPr>
            <p:nvPr/>
          </p:nvSpPr>
          <p:spPr bwMode="auto">
            <a:xfrm>
              <a:off x="521" y="3294"/>
              <a:ext cx="22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Text Box 21"/>
            <p:cNvSpPr txBox="1">
              <a:spLocks noChangeArrowheads="1"/>
            </p:cNvSpPr>
            <p:nvPr/>
          </p:nvSpPr>
          <p:spPr bwMode="auto">
            <a:xfrm>
              <a:off x="2290" y="324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403" name="Text Box 22"/>
            <p:cNvSpPr txBox="1">
              <a:spLocks noChangeArrowheads="1"/>
            </p:cNvSpPr>
            <p:nvPr/>
          </p:nvSpPr>
          <p:spPr bwMode="auto">
            <a:xfrm>
              <a:off x="1383" y="238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6404" name="Arc 29"/>
            <p:cNvSpPr>
              <a:spLocks/>
            </p:cNvSpPr>
            <p:nvPr/>
          </p:nvSpPr>
          <p:spPr bwMode="auto">
            <a:xfrm flipH="1" flipV="1">
              <a:off x="1610" y="2296"/>
              <a:ext cx="1134" cy="948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16405" name="Text Box 30"/>
            <p:cNvSpPr txBox="1">
              <a:spLocks noChangeArrowheads="1"/>
            </p:cNvSpPr>
            <p:nvPr/>
          </p:nvSpPr>
          <p:spPr bwMode="auto">
            <a:xfrm>
              <a:off x="2156" y="2886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</a:t>
              </a:r>
              <a:r>
                <a:rPr lang="en-US">
                  <a:latin typeface="Arial" charset="0"/>
                </a:rPr>
                <a:t>1/</a:t>
              </a: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406" name="Arc 29"/>
            <p:cNvSpPr>
              <a:spLocks/>
            </p:cNvSpPr>
            <p:nvPr/>
          </p:nvSpPr>
          <p:spPr bwMode="auto">
            <a:xfrm>
              <a:off x="385" y="3339"/>
              <a:ext cx="1134" cy="98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</p:grpSp>
      <p:grpSp>
        <p:nvGrpSpPr>
          <p:cNvPr id="7" name="Group 430"/>
          <p:cNvGrpSpPr>
            <a:grpSpLocks/>
          </p:cNvGrpSpPr>
          <p:nvPr/>
        </p:nvGrpSpPr>
        <p:grpSpPr bwMode="auto">
          <a:xfrm>
            <a:off x="6084888" y="1484313"/>
            <a:ext cx="2733675" cy="2808287"/>
            <a:chOff x="3833" y="935"/>
            <a:chExt cx="1722" cy="1769"/>
          </a:xfrm>
        </p:grpSpPr>
        <p:sp>
          <p:nvSpPr>
            <p:cNvPr id="16393" name="Line 12"/>
            <p:cNvSpPr>
              <a:spLocks noChangeShapeType="1"/>
            </p:cNvSpPr>
            <p:nvPr/>
          </p:nvSpPr>
          <p:spPr bwMode="auto">
            <a:xfrm flipV="1">
              <a:off x="4513" y="1026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Line 13"/>
            <p:cNvSpPr>
              <a:spLocks noChangeShapeType="1"/>
            </p:cNvSpPr>
            <p:nvPr/>
          </p:nvSpPr>
          <p:spPr bwMode="auto">
            <a:xfrm>
              <a:off x="3833" y="1842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Text Box 14"/>
            <p:cNvSpPr txBox="1">
              <a:spLocks noChangeArrowheads="1"/>
            </p:cNvSpPr>
            <p:nvPr/>
          </p:nvSpPr>
          <p:spPr bwMode="auto">
            <a:xfrm>
              <a:off x="5239" y="179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6396" name="Text Box 15"/>
            <p:cNvSpPr txBox="1">
              <a:spLocks noChangeArrowheads="1"/>
            </p:cNvSpPr>
            <p:nvPr/>
          </p:nvSpPr>
          <p:spPr bwMode="auto">
            <a:xfrm>
              <a:off x="4332" y="93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6397" name="Text Box 16"/>
            <p:cNvSpPr txBox="1">
              <a:spLocks noChangeArrowheads="1"/>
            </p:cNvSpPr>
            <p:nvPr/>
          </p:nvSpPr>
          <p:spPr bwMode="auto">
            <a:xfrm>
              <a:off x="5057" y="935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3</a:t>
              </a:r>
              <a:endParaRPr lang="ru-RU">
                <a:latin typeface="Arial" charset="0"/>
              </a:endParaRPr>
            </a:p>
          </p:txBody>
        </p:sp>
        <p:sp>
          <p:nvSpPr>
            <p:cNvPr id="16398" name="Arc 17"/>
            <p:cNvSpPr>
              <a:spLocks/>
            </p:cNvSpPr>
            <p:nvPr/>
          </p:nvSpPr>
          <p:spPr bwMode="auto">
            <a:xfrm flipH="1">
              <a:off x="4014" y="1842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16399" name="Arc 17"/>
            <p:cNvSpPr>
              <a:spLocks/>
            </p:cNvSpPr>
            <p:nvPr/>
          </p:nvSpPr>
          <p:spPr bwMode="auto">
            <a:xfrm flipV="1">
              <a:off x="4522" y="980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</p:grpSp>
      <p:sp>
        <p:nvSpPr>
          <p:cNvPr id="16392" name="AutoShape 43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4199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 noChangeAspect="1"/>
          </p:cNvGraphicFramePr>
          <p:nvPr>
            <p:ph idx="1"/>
          </p:nvPr>
        </p:nvGraphicFramePr>
        <p:xfrm>
          <a:off x="515938" y="2000250"/>
          <a:ext cx="189547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Формула" r:id="rId4" imgW="685800" imgH="228600" progId="Equation.3">
                  <p:embed/>
                </p:oleObj>
              </mc:Choice>
              <mc:Fallback>
                <p:oleObj name="Формула" r:id="rId4" imgW="685800" imgH="228600" progId="Equation.3">
                  <p:embed/>
                  <p:pic>
                    <p:nvPicPr>
                      <p:cNvPr id="0" name="Содержимое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8" y="2000250"/>
                        <a:ext cx="1895475" cy="631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533400" y="2643188"/>
          <a:ext cx="25638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2" name="Формула" r:id="rId6" imgW="927000" imgH="203040" progId="Equation.3">
                  <p:embed/>
                </p:oleObj>
              </mc:Choice>
              <mc:Fallback>
                <p:oleObj name="Формула" r:id="rId6" imgW="9270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643188"/>
                        <a:ext cx="2563813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500063" y="3214688"/>
          <a:ext cx="25273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Формула" r:id="rId8" imgW="914400" imgH="203040" progId="Equation.3">
                  <p:embed/>
                </p:oleObj>
              </mc:Choice>
              <mc:Fallback>
                <p:oleObj name="Формула" r:id="rId8" imgW="91440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3214688"/>
                        <a:ext cx="25273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6"/>
          <p:cNvGraphicFramePr>
            <a:graphicFrameLocks noChangeAspect="1"/>
          </p:cNvGraphicFramePr>
          <p:nvPr/>
        </p:nvGraphicFramePr>
        <p:xfrm>
          <a:off x="571500" y="3786188"/>
          <a:ext cx="21764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Формула" r:id="rId10" imgW="787320" imgH="215640" progId="Equation.3">
                  <p:embed/>
                </p:oleObj>
              </mc:Choice>
              <mc:Fallback>
                <p:oleObj name="Формула" r:id="rId10" imgW="78732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3786188"/>
                        <a:ext cx="2176463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142875" y="4286250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Verdana" pitchFamily="34" charset="0"/>
              </a:rPr>
              <a:t>посторонний</a:t>
            </a:r>
          </a:p>
        </p:txBody>
      </p:sp>
      <p:grpSp>
        <p:nvGrpSpPr>
          <p:cNvPr id="43" name="Группа 42"/>
          <p:cNvGrpSpPr>
            <a:grpSpLocks/>
          </p:cNvGrpSpPr>
          <p:nvPr/>
        </p:nvGrpSpPr>
        <p:grpSpPr bwMode="auto">
          <a:xfrm>
            <a:off x="4429125" y="2143125"/>
            <a:ext cx="4546600" cy="4572000"/>
            <a:chOff x="4429124" y="2143116"/>
            <a:chExt cx="4547393" cy="4572032"/>
          </a:xfrm>
        </p:grpSpPr>
        <p:sp>
          <p:nvSpPr>
            <p:cNvPr id="41995" name="Line 20"/>
            <p:cNvSpPr>
              <a:spLocks noChangeShapeType="1"/>
            </p:cNvSpPr>
            <p:nvPr/>
          </p:nvSpPr>
          <p:spPr bwMode="auto">
            <a:xfrm>
              <a:off x="4429124" y="5183903"/>
              <a:ext cx="35358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6" name="Line 19"/>
            <p:cNvSpPr>
              <a:spLocks noChangeShapeType="1"/>
            </p:cNvSpPr>
            <p:nvPr/>
          </p:nvSpPr>
          <p:spPr bwMode="auto">
            <a:xfrm flipH="1" flipV="1">
              <a:off x="5265252" y="2229830"/>
              <a:ext cx="21128" cy="4485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7" name="Text Box 22"/>
            <p:cNvSpPr txBox="1">
              <a:spLocks noChangeArrowheads="1"/>
            </p:cNvSpPr>
            <p:nvPr/>
          </p:nvSpPr>
          <p:spPr bwMode="auto">
            <a:xfrm>
              <a:off x="4983590" y="2143116"/>
              <a:ext cx="400349" cy="53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41998" name="Text Box 30"/>
            <p:cNvSpPr txBox="1">
              <a:spLocks noChangeArrowheads="1"/>
            </p:cNvSpPr>
            <p:nvPr/>
          </p:nvSpPr>
          <p:spPr bwMode="auto">
            <a:xfrm>
              <a:off x="7357343" y="3260769"/>
              <a:ext cx="1046931" cy="535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0,5</a:t>
              </a:r>
              <a:endParaRPr lang="ru-RU">
                <a:latin typeface="Arial" charset="0"/>
              </a:endParaRPr>
            </a:p>
          </p:txBody>
        </p:sp>
        <p:sp>
          <p:nvSpPr>
            <p:cNvPr id="41999" name="Arc 29"/>
            <p:cNvSpPr>
              <a:spLocks/>
            </p:cNvSpPr>
            <p:nvPr/>
          </p:nvSpPr>
          <p:spPr bwMode="auto">
            <a:xfrm rot="10800000" flipV="1">
              <a:off x="5265252" y="4051939"/>
              <a:ext cx="2974277" cy="1127288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42000" name="Rectangle 77"/>
            <p:cNvSpPr>
              <a:spLocks noChangeArrowheads="1"/>
            </p:cNvSpPr>
            <p:nvPr/>
          </p:nvSpPr>
          <p:spPr bwMode="auto">
            <a:xfrm>
              <a:off x="5276403" y="4397692"/>
              <a:ext cx="724526" cy="78813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01" name="Text Box 21"/>
            <p:cNvSpPr txBox="1">
              <a:spLocks noChangeArrowheads="1"/>
            </p:cNvSpPr>
            <p:nvPr/>
          </p:nvSpPr>
          <p:spPr bwMode="auto">
            <a:xfrm>
              <a:off x="5874633" y="5183903"/>
              <a:ext cx="402121" cy="535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42002" name="Text Box 21"/>
            <p:cNvSpPr txBox="1">
              <a:spLocks noChangeArrowheads="1"/>
            </p:cNvSpPr>
            <p:nvPr/>
          </p:nvSpPr>
          <p:spPr bwMode="auto">
            <a:xfrm>
              <a:off x="4910960" y="3960266"/>
              <a:ext cx="402121" cy="53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42003" name="Text Box 21"/>
            <p:cNvSpPr txBox="1">
              <a:spLocks noChangeArrowheads="1"/>
            </p:cNvSpPr>
            <p:nvPr/>
          </p:nvSpPr>
          <p:spPr bwMode="auto">
            <a:xfrm>
              <a:off x="8001024" y="5143512"/>
              <a:ext cx="400349" cy="535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rot="5400000" flipH="1" flipV="1">
              <a:off x="5215325" y="3571625"/>
              <a:ext cx="3000396" cy="300089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7134797" y="4608521"/>
              <a:ext cx="1214445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06" name="Text Box 21"/>
            <p:cNvSpPr txBox="1">
              <a:spLocks noChangeArrowheads="1"/>
            </p:cNvSpPr>
            <p:nvPr/>
          </p:nvSpPr>
          <p:spPr bwMode="auto">
            <a:xfrm>
              <a:off x="7572396" y="5143512"/>
              <a:ext cx="40034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4</a:t>
              </a:r>
            </a:p>
          </p:txBody>
        </p:sp>
        <p:sp>
          <p:nvSpPr>
            <p:cNvPr id="42007" name="Text Box 30"/>
            <p:cNvSpPr txBox="1">
              <a:spLocks noChangeArrowheads="1"/>
            </p:cNvSpPr>
            <p:nvPr/>
          </p:nvSpPr>
          <p:spPr bwMode="auto">
            <a:xfrm>
              <a:off x="7929586" y="3643314"/>
              <a:ext cx="10469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у=х-2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effectLst/>
              </a:rPr>
              <a:t>Определение</a:t>
            </a:r>
            <a:r>
              <a:rPr lang="ru-RU" dirty="0" smtClean="0"/>
              <a:t>. </a:t>
            </a:r>
            <a:r>
              <a:rPr lang="ru-RU" dirty="0" smtClean="0">
                <a:effectLst/>
              </a:rPr>
              <a:t>Уравнения называются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равносильными</a:t>
            </a:r>
            <a:r>
              <a:rPr lang="ru-RU" dirty="0" smtClean="0">
                <a:effectLst/>
              </a:rPr>
              <a:t>, если они имеют одно и то же множество корней. </a:t>
            </a:r>
          </a:p>
          <a:p>
            <a:pPr>
              <a:defRPr/>
            </a:pPr>
            <a:r>
              <a:rPr lang="ru-RU" dirty="0" smtClean="0">
                <a:effectLst/>
              </a:rPr>
              <a:t>Уравнения, не имеющие корней – равносильны.</a:t>
            </a:r>
          </a:p>
        </p:txBody>
      </p:sp>
      <p:sp>
        <p:nvSpPr>
          <p:cNvPr id="624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4506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 noChangeAspect="1"/>
          </p:cNvGraphicFramePr>
          <p:nvPr>
            <p:ph idx="1"/>
          </p:nvPr>
        </p:nvGraphicFramePr>
        <p:xfrm>
          <a:off x="285750" y="2357438"/>
          <a:ext cx="37147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Формула" r:id="rId4" imgW="1180800" imgH="203040" progId="Equation.3">
                  <p:embed/>
                </p:oleObj>
              </mc:Choice>
              <mc:Fallback>
                <p:oleObj name="Формула" r:id="rId4" imgW="1180800" imgH="203040" progId="Equation.3">
                  <p:embed/>
                  <p:pic>
                    <p:nvPicPr>
                      <p:cNvPr id="0" name="Содержимое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2357438"/>
                        <a:ext cx="3714750" cy="550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4975225" y="2320925"/>
          <a:ext cx="1755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Формула" r:id="rId6" imgW="634680" imgH="177480" progId="Equation.3">
                  <p:embed/>
                </p:oleObj>
              </mc:Choice>
              <mc:Fallback>
                <p:oleObj name="Формула" r:id="rId6" imgW="6346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225" y="2320925"/>
                        <a:ext cx="1755775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214313" y="1857375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Verdana" pitchFamily="34" charset="0"/>
              </a:rPr>
              <a:t>равносильны ли уравнения: </a:t>
            </a: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4214813" y="2286000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Verdana" pitchFamily="34" charset="0"/>
              </a:rPr>
              <a:t>и </a:t>
            </a:r>
          </a:p>
        </p:txBody>
      </p:sp>
      <p:graphicFrame>
        <p:nvGraphicFramePr>
          <p:cNvPr id="35" name="Object 6"/>
          <p:cNvGraphicFramePr>
            <a:graphicFrameLocks noChangeAspect="1"/>
          </p:cNvGraphicFramePr>
          <p:nvPr/>
        </p:nvGraphicFramePr>
        <p:xfrm>
          <a:off x="428625" y="3000375"/>
          <a:ext cx="287496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6" name="Формула" r:id="rId8" imgW="914400" imgH="203040" progId="Equation.3">
                  <p:embed/>
                </p:oleObj>
              </mc:Choice>
              <mc:Fallback>
                <p:oleObj name="Формула" r:id="rId8" imgW="9144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3000375"/>
                        <a:ext cx="2874963" cy="550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7"/>
          <p:cNvGraphicFramePr>
            <a:graphicFrameLocks noChangeAspect="1"/>
          </p:cNvGraphicFramePr>
          <p:nvPr/>
        </p:nvGraphicFramePr>
        <p:xfrm>
          <a:off x="5072063" y="3000375"/>
          <a:ext cx="172085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Формула" r:id="rId10" imgW="622080" imgH="203040" progId="Equation.3">
                  <p:embed/>
                </p:oleObj>
              </mc:Choice>
              <mc:Fallback>
                <p:oleObj name="Формула" r:id="rId10" imgW="6220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3000375"/>
                        <a:ext cx="1720850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214813" y="3000375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Verdana" pitchFamily="34" charset="0"/>
              </a:rPr>
              <a:t>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3" grpId="0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effectLst/>
              </a:rPr>
              <a:t>Определение. Уравнения называются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следствием другого</a:t>
            </a:r>
            <a:r>
              <a:rPr lang="ru-RU" dirty="0" smtClean="0">
                <a:effectLst/>
              </a:rPr>
              <a:t>, если его множество корней включает в себя множество корней другого уравнения.</a:t>
            </a:r>
          </a:p>
          <a:p>
            <a:pPr>
              <a:defRPr/>
            </a:pPr>
            <a:endParaRPr lang="ru-RU" dirty="0" smtClean="0">
              <a:effectLst/>
            </a:endParaRPr>
          </a:p>
        </p:txBody>
      </p:sp>
      <p:sp>
        <p:nvSpPr>
          <p:cNvPr id="645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4608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 noChangeAspect="1"/>
          </p:cNvGraphicFramePr>
          <p:nvPr>
            <p:ph idx="1"/>
          </p:nvPr>
        </p:nvGraphicFramePr>
        <p:xfrm>
          <a:off x="285750" y="2357438"/>
          <a:ext cx="40005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Формула" r:id="rId4" imgW="1269720" imgH="634680" progId="Equation.3">
                  <p:embed/>
                </p:oleObj>
              </mc:Choice>
              <mc:Fallback>
                <p:oleObj name="Формула" r:id="rId4" imgW="1269720" imgH="634680" progId="Equation.3">
                  <p:embed/>
                  <p:pic>
                    <p:nvPicPr>
                      <p:cNvPr id="0" name="Содержимое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2357438"/>
                        <a:ext cx="4000500" cy="200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214313" y="1857375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Verdana" pitchFamily="34" charset="0"/>
              </a:rPr>
              <a:t>Найти ошбку: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563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effectLst/>
              </a:rPr>
              <a:t>Посторонние корни появляются при умножении обеих частей уравнения на неизвестное.</a:t>
            </a:r>
          </a:p>
          <a:p>
            <a:r>
              <a:rPr lang="ru-RU" smtClean="0">
                <a:effectLst/>
              </a:rPr>
              <a:t>Потеря корней происходит при делении обеих частей уравнения на неизвестное. </a:t>
            </a:r>
          </a:p>
          <a:p>
            <a:endParaRPr lang="ru-RU" smtClean="0">
              <a:effectLst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85813" y="5286375"/>
            <a:ext cx="7200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№139, 141, 142(нечёт)</a:t>
            </a:r>
          </a:p>
        </p:txBody>
      </p:sp>
      <p:sp>
        <p:nvSpPr>
          <p:cNvPr id="5632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Равносильные уравнения и неравенства</a:t>
            </a: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273367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/>
              </a:rPr>
              <a:t>Определение</a:t>
            </a:r>
            <a:r>
              <a:rPr lang="ru-RU" dirty="0" smtClean="0"/>
              <a:t>. </a:t>
            </a:r>
            <a:r>
              <a:rPr lang="ru-RU" dirty="0" smtClean="0">
                <a:effectLst/>
              </a:rPr>
              <a:t>Неравенства называются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равносильными</a:t>
            </a:r>
            <a:r>
              <a:rPr lang="ru-RU" dirty="0" smtClean="0">
                <a:effectLst/>
              </a:rPr>
              <a:t>, если они имеют одно и то же множество решений. </a:t>
            </a:r>
          </a:p>
          <a:p>
            <a:pPr>
              <a:defRPr/>
            </a:pPr>
            <a:r>
              <a:rPr lang="ru-RU" dirty="0" smtClean="0">
                <a:effectLst/>
              </a:rPr>
              <a:t>Неравенства, не имеющие решений– равносильны.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785813" y="4637088"/>
            <a:ext cx="7200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№140, 143(нечёт)</a:t>
            </a: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714375" y="5357813"/>
            <a:ext cx="75612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CC"/>
                </a:solidFill>
              </a:rPr>
              <a:t>ДЗ:</a:t>
            </a:r>
            <a:r>
              <a:rPr lang="en-US" sz="3200">
                <a:solidFill>
                  <a:srgbClr val="FF33CC"/>
                </a:solidFill>
              </a:rPr>
              <a:t>§</a:t>
            </a:r>
            <a:r>
              <a:rPr lang="ru-RU" sz="3200">
                <a:solidFill>
                  <a:srgbClr val="FF33CC"/>
                </a:solidFill>
              </a:rPr>
              <a:t>8, №139, 140, 142, 143 (чёт), *147,149(2)</a:t>
            </a:r>
            <a:endParaRPr lang="en-US" sz="3200">
              <a:solidFill>
                <a:srgbClr val="FF33CC"/>
              </a:solidFill>
            </a:endParaRPr>
          </a:p>
        </p:txBody>
      </p:sp>
      <p:sp>
        <p:nvSpPr>
          <p:cNvPr id="5734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Иррациональные уравнения</a:t>
            </a: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428625" y="1714500"/>
            <a:ext cx="8229600" cy="48768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/>
              </a:rPr>
              <a:t>Определение</a:t>
            </a:r>
            <a:r>
              <a:rPr lang="ru-RU" dirty="0" smtClean="0"/>
              <a:t>. </a:t>
            </a:r>
            <a:r>
              <a:rPr lang="ru-RU" dirty="0" smtClean="0">
                <a:effectLst/>
              </a:rPr>
              <a:t>Уравнения называются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иррациональными</a:t>
            </a:r>
            <a:r>
              <a:rPr lang="ru-RU" dirty="0" smtClean="0">
                <a:effectLst/>
              </a:rPr>
              <a:t>, если они содержат неизвестное под знаком корня.</a:t>
            </a:r>
          </a:p>
          <a:p>
            <a:pPr>
              <a:defRPr/>
            </a:pPr>
            <a:r>
              <a:rPr lang="ru-RU" dirty="0" smtClean="0">
                <a:effectLst/>
              </a:rPr>
              <a:t>При возведении обеих частей уравнения в натуральную степень получается уравнение-следствие данного.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effectLst/>
              </a:rPr>
              <a:t>Необходима проверка!</a:t>
            </a:r>
          </a:p>
        </p:txBody>
      </p:sp>
      <p:sp>
        <p:nvSpPr>
          <p:cNvPr id="583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Иррациональные уравнения</a:t>
            </a:r>
          </a:p>
        </p:txBody>
      </p:sp>
      <p:sp>
        <p:nvSpPr>
          <p:cNvPr id="49160" name="Содержимое 21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733425"/>
          </a:xfrm>
        </p:spPr>
        <p:txBody>
          <a:bodyPr/>
          <a:lstStyle/>
          <a:p>
            <a:r>
              <a:rPr lang="ru-RU" smtClean="0">
                <a:effectLst/>
              </a:rPr>
              <a:t>Виды иррациональных уравнений:</a:t>
            </a:r>
          </a:p>
        </p:txBody>
      </p:sp>
      <p:sp>
        <p:nvSpPr>
          <p:cNvPr id="4916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14313" y="2090738"/>
          <a:ext cx="445928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9" name="Формула" r:id="rId4" imgW="1143000" imgH="253800" progId="Equation.3">
                  <p:embed/>
                </p:oleObj>
              </mc:Choice>
              <mc:Fallback>
                <p:oleObj name="Формула" r:id="rId4" imgW="1143000" imgH="253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2090738"/>
                        <a:ext cx="4459287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57813" y="2162175"/>
          <a:ext cx="228600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0" name="Формула" r:id="rId6" imgW="672840" imgH="228600" progId="Equation.3">
                  <p:embed/>
                </p:oleObj>
              </mc:Choice>
              <mc:Fallback>
                <p:oleObj name="Формула" r:id="rId6" imgW="67284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3" y="2162175"/>
                        <a:ext cx="2286000" cy="776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214313" y="3090863"/>
          <a:ext cx="2773362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Формула" r:id="rId8" imgW="711000" imgH="482400" progId="Equation.3">
                  <p:embed/>
                </p:oleObj>
              </mc:Choice>
              <mc:Fallback>
                <p:oleObj name="Формула" r:id="rId8" imgW="711000" imgH="482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3090863"/>
                        <a:ext cx="2773362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5500688" y="2876550"/>
          <a:ext cx="2500312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Формула" r:id="rId10" imgW="711000" imgH="457200" progId="Equation.3">
                  <p:embed/>
                </p:oleObj>
              </mc:Choice>
              <mc:Fallback>
                <p:oleObj name="Формула" r:id="rId10" imgW="711000" imgH="457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88" y="2876550"/>
                        <a:ext cx="2500312" cy="160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5467350" y="4500563"/>
          <a:ext cx="1747838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Формула" r:id="rId12" imgW="507960" imgH="457200" progId="Equation.3">
                  <p:embed/>
                </p:oleObj>
              </mc:Choice>
              <mc:Fallback>
                <p:oleObj name="Формула" r:id="rId12" imgW="50796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7350" y="4500563"/>
                        <a:ext cx="1747838" cy="1571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одержимое 21"/>
          <p:cNvSpPr txBox="1">
            <a:spLocks/>
          </p:cNvSpPr>
          <p:nvPr/>
        </p:nvSpPr>
        <p:spPr bwMode="auto">
          <a:xfrm>
            <a:off x="5572125" y="6124575"/>
            <a:ext cx="292893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kern="0" dirty="0">
                <a:latin typeface="+mn-lt"/>
                <a:cs typeface="+mn-cs"/>
              </a:rPr>
              <a:t>Ответ. </a:t>
            </a:r>
            <a:r>
              <a:rPr lang="ru-RU" sz="3200" kern="0" dirty="0" err="1">
                <a:latin typeface="+mn-lt"/>
                <a:cs typeface="+mn-cs"/>
              </a:rPr>
              <a:t>х</a:t>
            </a:r>
            <a:r>
              <a:rPr lang="ru-RU" sz="3200" kern="0" dirty="0">
                <a:latin typeface="+mn-lt"/>
                <a:cs typeface="+mn-cs"/>
              </a:rPr>
              <a:t>=27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Иррациональные уравнения</a:t>
            </a:r>
          </a:p>
        </p:txBody>
      </p:sp>
      <p:sp>
        <p:nvSpPr>
          <p:cNvPr id="50185" name="Содержимое 21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733425"/>
          </a:xfrm>
        </p:spPr>
        <p:txBody>
          <a:bodyPr/>
          <a:lstStyle/>
          <a:p>
            <a:r>
              <a:rPr lang="ru-RU" smtClean="0">
                <a:effectLst/>
              </a:rPr>
              <a:t>Виды иррациональных уравнений:</a:t>
            </a:r>
          </a:p>
        </p:txBody>
      </p:sp>
      <p:sp>
        <p:nvSpPr>
          <p:cNvPr id="5018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357188" y="2071688"/>
          <a:ext cx="391318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4" name="Формула" r:id="rId4" imgW="1002960" imgH="253800" progId="Equation.3">
                  <p:embed/>
                </p:oleObj>
              </mc:Choice>
              <mc:Fallback>
                <p:oleObj name="Формула" r:id="rId4" imgW="100296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2071688"/>
                        <a:ext cx="3913187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857750" y="2143125"/>
          <a:ext cx="24288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Формула" r:id="rId6" imgW="838080" imgH="228600" progId="Equation.3">
                  <p:embed/>
                </p:oleObj>
              </mc:Choice>
              <mc:Fallback>
                <p:oleObj name="Формула" r:id="rId6" imgW="83808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2143125"/>
                        <a:ext cx="242887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642938" y="3000375"/>
          <a:ext cx="3565525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Формула" r:id="rId8" imgW="914400" imgH="736560" progId="Equation.3">
                  <p:embed/>
                </p:oleObj>
              </mc:Choice>
              <mc:Fallback>
                <p:oleObj name="Формула" r:id="rId8" imgW="914400" imgH="7365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" y="3000375"/>
                        <a:ext cx="3565525" cy="287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4929188" y="2786063"/>
          <a:ext cx="3143250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Формула" r:id="rId10" imgW="1155600" imgH="482400" progId="Equation.3">
                  <p:embed/>
                </p:oleObj>
              </mc:Choice>
              <mc:Fallback>
                <p:oleObj name="Формула" r:id="rId10" imgW="1155600" imgH="482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2786063"/>
                        <a:ext cx="3143250" cy="131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4929188" y="4000500"/>
          <a:ext cx="2143125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Формула" r:id="rId12" imgW="774360" imgH="482400" progId="Equation.3">
                  <p:embed/>
                </p:oleObj>
              </mc:Choice>
              <mc:Fallback>
                <p:oleObj name="Формула" r:id="rId12" imgW="774360" imgH="482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4000500"/>
                        <a:ext cx="2143125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одержимое 21"/>
          <p:cNvSpPr txBox="1">
            <a:spLocks/>
          </p:cNvSpPr>
          <p:nvPr/>
        </p:nvSpPr>
        <p:spPr bwMode="auto">
          <a:xfrm>
            <a:off x="5072063" y="6267450"/>
            <a:ext cx="235743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kern="0" dirty="0">
                <a:latin typeface="+mn-lt"/>
                <a:cs typeface="+mn-cs"/>
              </a:rPr>
              <a:t>Ответ. </a:t>
            </a:r>
            <a:r>
              <a:rPr lang="ru-RU" sz="3200" kern="0" dirty="0" err="1">
                <a:latin typeface="+mn-lt"/>
                <a:cs typeface="+mn-cs"/>
              </a:rPr>
              <a:t>х</a:t>
            </a:r>
            <a:r>
              <a:rPr lang="ru-RU" sz="3200" kern="0" dirty="0">
                <a:latin typeface="+mn-lt"/>
                <a:cs typeface="+mn-cs"/>
              </a:rPr>
              <a:t>=3</a:t>
            </a:r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5000625" y="5214938"/>
          <a:ext cx="2000250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Формула" r:id="rId14" imgW="774360" imgH="457200" progId="Equation.3">
                  <p:embed/>
                </p:oleObj>
              </mc:Choice>
              <mc:Fallback>
                <p:oleObj name="Формула" r:id="rId14" imgW="77436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5214938"/>
                        <a:ext cx="2000250" cy="1179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i="1" smtClean="0">
                <a:latin typeface="Cambria" pitchFamily="18" charset="0"/>
              </a:rPr>
              <a:t>Определение</a:t>
            </a:r>
            <a:r>
              <a:rPr lang="ru-RU" smtClean="0">
                <a:latin typeface="Cambria" pitchFamily="18" charset="0"/>
              </a:rPr>
              <a:t>. Функция вида </a:t>
            </a:r>
            <a:r>
              <a:rPr lang="ru-RU" b="1" i="1" smtClean="0">
                <a:solidFill>
                  <a:srgbClr val="FF33CC"/>
                </a:solidFill>
                <a:latin typeface="Cambria" pitchFamily="18" charset="0"/>
              </a:rPr>
              <a:t>у=х</a:t>
            </a:r>
            <a:r>
              <a:rPr lang="ru-RU" b="1" i="1" baseline="30000" smtClean="0">
                <a:solidFill>
                  <a:srgbClr val="FF33CC"/>
                </a:solidFill>
                <a:latin typeface="Cambria" pitchFamily="18" charset="0"/>
              </a:rPr>
              <a:t>р</a:t>
            </a:r>
            <a:r>
              <a:rPr lang="ru-RU" smtClean="0">
                <a:latin typeface="Cambria" pitchFamily="18" charset="0"/>
              </a:rPr>
              <a:t>, где р</a:t>
            </a:r>
            <a:r>
              <a:rPr lang="ru-RU" smtClean="0">
                <a:latin typeface="Cambria" pitchFamily="18" charset="0"/>
                <a:sym typeface="Symbol" pitchFamily="18" charset="2"/>
              </a:rPr>
              <a:t></a:t>
            </a:r>
            <a:r>
              <a:rPr lang="en-US" smtClean="0">
                <a:latin typeface="Cambria" pitchFamily="18" charset="0"/>
                <a:sym typeface="Symbol" pitchFamily="18" charset="2"/>
              </a:rPr>
              <a:t>R</a:t>
            </a:r>
            <a:r>
              <a:rPr lang="ru-RU" smtClean="0">
                <a:latin typeface="Cambria" pitchFamily="18" charset="0"/>
                <a:sym typeface="Symbol" pitchFamily="18" charset="2"/>
              </a:rPr>
              <a:t>, называется </a:t>
            </a:r>
            <a:r>
              <a:rPr lang="ru-RU" b="1" i="1" smtClean="0">
                <a:solidFill>
                  <a:srgbClr val="FF33CC"/>
                </a:solidFill>
                <a:latin typeface="Cambria" pitchFamily="18" charset="0"/>
                <a:sym typeface="Symbol" pitchFamily="18" charset="2"/>
              </a:rPr>
              <a:t>степенной</a:t>
            </a:r>
            <a:r>
              <a:rPr lang="ru-RU" smtClean="0">
                <a:latin typeface="Cambria" pitchFamily="18" charset="0"/>
                <a:sym typeface="Symbol" pitchFamily="18" charset="2"/>
              </a:rPr>
              <a:t> функцией.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smtClean="0">
                <a:latin typeface="Cambria" pitchFamily="18" charset="0"/>
              </a:rPr>
              <a:t>Определение</a:t>
            </a:r>
            <a:r>
              <a:rPr lang="ru-RU" smtClean="0">
                <a:latin typeface="Cambria" pitchFamily="18" charset="0"/>
              </a:rPr>
              <a:t>. Функция </a:t>
            </a:r>
            <a:r>
              <a:rPr lang="ru-RU" i="1" smtClean="0">
                <a:latin typeface="Cambria" pitchFamily="18" charset="0"/>
              </a:rPr>
              <a:t>у=</a:t>
            </a:r>
            <a:r>
              <a:rPr lang="en-US" i="1" smtClean="0">
                <a:latin typeface="Cambria" pitchFamily="18" charset="0"/>
              </a:rPr>
              <a:t>f(x)</a:t>
            </a:r>
            <a:r>
              <a:rPr lang="ru-RU" smtClean="0">
                <a:latin typeface="Cambria" pitchFamily="18" charset="0"/>
              </a:rPr>
              <a:t>, определённая на множестве Х,</a:t>
            </a:r>
            <a:r>
              <a:rPr lang="en-US" smtClean="0">
                <a:latin typeface="Cambria" pitchFamily="18" charset="0"/>
              </a:rPr>
              <a:t> </a:t>
            </a:r>
            <a:r>
              <a:rPr lang="ru-RU" smtClean="0">
                <a:latin typeface="Cambria" pitchFamily="18" charset="0"/>
              </a:rPr>
              <a:t>называется </a:t>
            </a:r>
            <a:r>
              <a:rPr lang="ru-RU" b="1" i="1" smtClean="0">
                <a:latin typeface="Cambria" pitchFamily="18" charset="0"/>
              </a:rPr>
              <a:t>ограниченной</a:t>
            </a:r>
            <a:r>
              <a:rPr lang="ru-RU" smtClean="0">
                <a:latin typeface="Cambria" pitchFamily="18" charset="0"/>
              </a:rPr>
              <a:t> </a:t>
            </a:r>
            <a:r>
              <a:rPr lang="ru-RU" b="1" i="1" smtClean="0">
                <a:latin typeface="Cambria" pitchFamily="18" charset="0"/>
              </a:rPr>
              <a:t>снизу (сверху)</a:t>
            </a:r>
            <a:r>
              <a:rPr lang="ru-RU" smtClean="0">
                <a:latin typeface="Cambria" pitchFamily="18" charset="0"/>
              </a:rPr>
              <a:t>, если существует число С, такое что для любого </a:t>
            </a:r>
            <a:r>
              <a:rPr lang="ru-RU" i="1" smtClean="0">
                <a:latin typeface="Cambria" pitchFamily="18" charset="0"/>
              </a:rPr>
              <a:t>х </a:t>
            </a:r>
            <a:r>
              <a:rPr lang="ru-RU" smtClean="0">
                <a:latin typeface="Cambria" pitchFamily="18" charset="0"/>
                <a:sym typeface="Symbol" pitchFamily="18" charset="2"/>
              </a:rPr>
              <a:t> Х выполняется неравенство </a:t>
            </a:r>
            <a:r>
              <a:rPr lang="en-US" b="1" i="1" smtClean="0">
                <a:latin typeface="Cambria" pitchFamily="18" charset="0"/>
                <a:sym typeface="Symbol" pitchFamily="18" charset="2"/>
              </a:rPr>
              <a:t>f(x) ≥ C (f(x)  C)</a:t>
            </a:r>
          </a:p>
        </p:txBody>
      </p:sp>
      <p:sp>
        <p:nvSpPr>
          <p:cNvPr id="1741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Иррациональные уравнения</a:t>
            </a:r>
          </a:p>
        </p:txBody>
      </p:sp>
      <p:sp>
        <p:nvSpPr>
          <p:cNvPr id="53259" name="Содержимое 21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733425"/>
          </a:xfrm>
        </p:spPr>
        <p:txBody>
          <a:bodyPr/>
          <a:lstStyle/>
          <a:p>
            <a:r>
              <a:rPr lang="ru-RU" smtClean="0">
                <a:effectLst/>
              </a:rPr>
              <a:t>Виды иррациональных уравнений:</a:t>
            </a:r>
          </a:p>
        </p:txBody>
      </p:sp>
      <p:sp>
        <p:nvSpPr>
          <p:cNvPr id="5326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000125" y="2143125"/>
          <a:ext cx="24288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Формула" r:id="rId4" imgW="838080" imgH="228600" progId="Equation.3">
                  <p:embed/>
                </p:oleObj>
              </mc:Choice>
              <mc:Fallback>
                <p:oleObj name="Формула" r:id="rId4" imgW="83808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2143125"/>
                        <a:ext cx="242887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1143000" y="2786063"/>
          <a:ext cx="2936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9" name="Формула" r:id="rId6" imgW="1079280" imgH="203040" progId="Equation.3">
                  <p:embed/>
                </p:oleObj>
              </mc:Choice>
              <mc:Fallback>
                <p:oleObj name="Формула" r:id="rId6" imgW="107928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786063"/>
                        <a:ext cx="2936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143000" y="3286125"/>
          <a:ext cx="19319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0" name="Формула" r:id="rId8" imgW="698400" imgH="203040" progId="Equation.3">
                  <p:embed/>
                </p:oleObj>
              </mc:Choice>
              <mc:Fallback>
                <p:oleObj name="Формула" r:id="rId8" imgW="69840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286125"/>
                        <a:ext cx="1931988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одержимое 21"/>
          <p:cNvSpPr txBox="1">
            <a:spLocks/>
          </p:cNvSpPr>
          <p:nvPr/>
        </p:nvSpPr>
        <p:spPr bwMode="auto">
          <a:xfrm>
            <a:off x="928688" y="4572000"/>
            <a:ext cx="235743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kern="0" dirty="0">
                <a:latin typeface="+mn-lt"/>
                <a:cs typeface="+mn-cs"/>
              </a:rPr>
              <a:t>Ответ. </a:t>
            </a:r>
            <a:r>
              <a:rPr lang="ru-RU" sz="3200" kern="0" dirty="0" err="1">
                <a:latin typeface="+mn-lt"/>
                <a:cs typeface="+mn-cs"/>
              </a:rPr>
              <a:t>х</a:t>
            </a:r>
            <a:r>
              <a:rPr lang="ru-RU" sz="3200" kern="0" dirty="0">
                <a:latin typeface="+mn-lt"/>
                <a:cs typeface="+mn-cs"/>
              </a:rPr>
              <a:t>=3</a:t>
            </a:r>
          </a:p>
        </p:txBody>
      </p:sp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1143000" y="3905250"/>
          <a:ext cx="18034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1" name="Формула" r:id="rId10" imgW="698400" imgH="203040" progId="Equation.3">
                  <p:embed/>
                </p:oleObj>
              </mc:Choice>
              <mc:Fallback>
                <p:oleObj name="Формула" r:id="rId10" imgW="69840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905250"/>
                        <a:ext cx="1803400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Содержимое 21"/>
          <p:cNvSpPr txBox="1">
            <a:spLocks/>
          </p:cNvSpPr>
          <p:nvPr/>
        </p:nvSpPr>
        <p:spPr bwMode="auto">
          <a:xfrm>
            <a:off x="4714875" y="2214563"/>
            <a:ext cx="235743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kern="0" dirty="0">
                <a:latin typeface="+mn-lt"/>
                <a:cs typeface="+mn-cs"/>
              </a:rPr>
              <a:t>Проверка:</a:t>
            </a:r>
          </a:p>
        </p:txBody>
      </p:sp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4643438" y="2786063"/>
          <a:ext cx="2132012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2" name="Формула" r:id="rId12" imgW="825480" imgH="647640" progId="Equation.3">
                  <p:embed/>
                </p:oleObj>
              </mc:Choice>
              <mc:Fallback>
                <p:oleObj name="Формула" r:id="rId12" imgW="825480" imgH="647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786063"/>
                        <a:ext cx="2132012" cy="167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/>
        </p:nvGraphicFramePr>
        <p:xfrm>
          <a:off x="6802438" y="2786063"/>
          <a:ext cx="2100262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3" name="Формула" r:id="rId14" imgW="812520" imgH="647640" progId="Equation.3">
                  <p:embed/>
                </p:oleObj>
              </mc:Choice>
              <mc:Fallback>
                <p:oleObj name="Формула" r:id="rId14" imgW="812520" imgH="647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2438" y="2786063"/>
                        <a:ext cx="2100262" cy="167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Иррациональные уравнения</a:t>
            </a:r>
          </a:p>
        </p:txBody>
      </p:sp>
      <p:sp>
        <p:nvSpPr>
          <p:cNvPr id="51210" name="Содержимое 21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733425"/>
          </a:xfrm>
        </p:spPr>
        <p:txBody>
          <a:bodyPr/>
          <a:lstStyle/>
          <a:p>
            <a:r>
              <a:rPr lang="ru-RU" smtClean="0">
                <a:effectLst/>
              </a:rPr>
              <a:t>Виды иррациональных уравнений:</a:t>
            </a:r>
          </a:p>
        </p:txBody>
      </p:sp>
      <p:sp>
        <p:nvSpPr>
          <p:cNvPr id="5121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60338" y="2071688"/>
          <a:ext cx="43084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Формула" r:id="rId4" imgW="1104840" imgH="253800" progId="Equation.3">
                  <p:embed/>
                </p:oleObj>
              </mc:Choice>
              <mc:Fallback>
                <p:oleObj name="Формула" r:id="rId4" imgW="110484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338" y="2071688"/>
                        <a:ext cx="4308475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929188" y="2143125"/>
          <a:ext cx="2760662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0" name="Формула" r:id="rId6" imgW="952200" imgH="228600" progId="Equation.3">
                  <p:embed/>
                </p:oleObj>
              </mc:Choice>
              <mc:Fallback>
                <p:oleObj name="Формула" r:id="rId6" imgW="9522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2143125"/>
                        <a:ext cx="2760662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571500" y="3071813"/>
          <a:ext cx="3317875" cy="277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1" name="Формула" r:id="rId8" imgW="850680" imgH="711000" progId="Equation.3">
                  <p:embed/>
                </p:oleObj>
              </mc:Choice>
              <mc:Fallback>
                <p:oleObj name="Формула" r:id="rId8" imgW="850680" imgH="711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3071813"/>
                        <a:ext cx="3317875" cy="2773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5000625" y="2857500"/>
          <a:ext cx="2409825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2" name="Формула" r:id="rId10" imgW="799920" imgH="711000" progId="Equation.3">
                  <p:embed/>
                </p:oleObj>
              </mc:Choice>
              <mc:Fallback>
                <p:oleObj name="Формула" r:id="rId10" imgW="799920" imgH="711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2857500"/>
                        <a:ext cx="2409825" cy="214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одержимое 21"/>
          <p:cNvSpPr txBox="1">
            <a:spLocks/>
          </p:cNvSpPr>
          <p:nvPr/>
        </p:nvSpPr>
        <p:spPr bwMode="auto">
          <a:xfrm>
            <a:off x="5072063" y="5143500"/>
            <a:ext cx="407193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kern="0" dirty="0">
                <a:latin typeface="+mn-lt"/>
                <a:cs typeface="+mn-cs"/>
              </a:rPr>
              <a:t>Ответ. Корней нет</a:t>
            </a:r>
          </a:p>
        </p:txBody>
      </p:sp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7358063" y="2786063"/>
          <a:ext cx="16065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3" name="Формула" r:id="rId12" imgW="533160" imgH="711000" progId="Equation.3">
                  <p:embed/>
                </p:oleObj>
              </mc:Choice>
              <mc:Fallback>
                <p:oleObj name="Формула" r:id="rId12" imgW="533160" imgH="7110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2786063"/>
                        <a:ext cx="1606550" cy="214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Иррациональные уравнения</a:t>
            </a:r>
          </a:p>
        </p:txBody>
      </p:sp>
      <p:sp>
        <p:nvSpPr>
          <p:cNvPr id="5222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500063" y="1714500"/>
          <a:ext cx="3268662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Формула" r:id="rId4" imgW="838080" imgH="228600" progId="Equation.3">
                  <p:embed/>
                </p:oleObj>
              </mc:Choice>
              <mc:Fallback>
                <p:oleObj name="Формула" r:id="rId4" imgW="8380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1714500"/>
                        <a:ext cx="3268662" cy="890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Группа 33"/>
          <p:cNvGrpSpPr>
            <a:grpSpLocks/>
          </p:cNvGrpSpPr>
          <p:nvPr/>
        </p:nvGrpSpPr>
        <p:grpSpPr bwMode="auto">
          <a:xfrm>
            <a:off x="4495800" y="1709738"/>
            <a:ext cx="3971925" cy="4572000"/>
            <a:chOff x="3763878" y="2000240"/>
            <a:chExt cx="3972249" cy="4572032"/>
          </a:xfrm>
        </p:grpSpPr>
        <p:sp>
          <p:nvSpPr>
            <p:cNvPr id="52237" name="Text Box 22"/>
            <p:cNvSpPr txBox="1">
              <a:spLocks noChangeArrowheads="1"/>
            </p:cNvSpPr>
            <p:nvPr/>
          </p:nvSpPr>
          <p:spPr bwMode="auto">
            <a:xfrm>
              <a:off x="4318344" y="2000240"/>
              <a:ext cx="400349" cy="53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52238" name="Line 20"/>
            <p:cNvSpPr>
              <a:spLocks noChangeShapeType="1"/>
            </p:cNvSpPr>
            <p:nvPr/>
          </p:nvSpPr>
          <p:spPr bwMode="auto">
            <a:xfrm>
              <a:off x="3763878" y="5041027"/>
              <a:ext cx="35358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39" name="Line 19"/>
            <p:cNvSpPr>
              <a:spLocks noChangeShapeType="1"/>
            </p:cNvSpPr>
            <p:nvPr/>
          </p:nvSpPr>
          <p:spPr bwMode="auto">
            <a:xfrm flipH="1" flipV="1">
              <a:off x="4600006" y="2086954"/>
              <a:ext cx="21128" cy="4485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0" name="Text Box 30"/>
            <p:cNvSpPr txBox="1">
              <a:spLocks noChangeArrowheads="1"/>
            </p:cNvSpPr>
            <p:nvPr/>
          </p:nvSpPr>
          <p:spPr bwMode="auto">
            <a:xfrm>
              <a:off x="6643702" y="3500438"/>
              <a:ext cx="1046931" cy="535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0,5</a:t>
              </a:r>
              <a:endParaRPr lang="ru-RU">
                <a:latin typeface="Arial" charset="0"/>
              </a:endParaRPr>
            </a:p>
          </p:txBody>
        </p:sp>
        <p:sp>
          <p:nvSpPr>
            <p:cNvPr id="52241" name="Arc 29"/>
            <p:cNvSpPr>
              <a:spLocks/>
            </p:cNvSpPr>
            <p:nvPr/>
          </p:nvSpPr>
          <p:spPr bwMode="auto">
            <a:xfrm rot="10800000" flipV="1">
              <a:off x="4600006" y="3909063"/>
              <a:ext cx="2974277" cy="1127288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52242" name="Rectangle 77"/>
            <p:cNvSpPr>
              <a:spLocks noChangeArrowheads="1"/>
            </p:cNvSpPr>
            <p:nvPr/>
          </p:nvSpPr>
          <p:spPr bwMode="auto">
            <a:xfrm>
              <a:off x="4611157" y="4254816"/>
              <a:ext cx="724526" cy="78813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243" name="Text Box 21"/>
            <p:cNvSpPr txBox="1">
              <a:spLocks noChangeArrowheads="1"/>
            </p:cNvSpPr>
            <p:nvPr/>
          </p:nvSpPr>
          <p:spPr bwMode="auto">
            <a:xfrm>
              <a:off x="5209387" y="5041027"/>
              <a:ext cx="402121" cy="535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52244" name="Text Box 21"/>
            <p:cNvSpPr txBox="1">
              <a:spLocks noChangeArrowheads="1"/>
            </p:cNvSpPr>
            <p:nvPr/>
          </p:nvSpPr>
          <p:spPr bwMode="auto">
            <a:xfrm>
              <a:off x="4245714" y="3817390"/>
              <a:ext cx="402121" cy="53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52245" name="Text Box 21"/>
            <p:cNvSpPr txBox="1">
              <a:spLocks noChangeArrowheads="1"/>
            </p:cNvSpPr>
            <p:nvPr/>
          </p:nvSpPr>
          <p:spPr bwMode="auto">
            <a:xfrm>
              <a:off x="7335778" y="5000636"/>
              <a:ext cx="400349" cy="535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</p:grpSp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4214813" y="3306763"/>
            <a:ext cx="3278187" cy="2979737"/>
            <a:chOff x="3483366" y="3597994"/>
            <a:chExt cx="3278573" cy="2979476"/>
          </a:xfrm>
        </p:grpSpPr>
        <p:sp>
          <p:nvSpPr>
            <p:cNvPr id="52234" name="Text Box 30"/>
            <p:cNvSpPr txBox="1">
              <a:spLocks noChangeArrowheads="1"/>
            </p:cNvSpPr>
            <p:nvPr/>
          </p:nvSpPr>
          <p:spPr bwMode="auto">
            <a:xfrm>
              <a:off x="5715008" y="5786454"/>
              <a:ext cx="10469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у=2-х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52235" name="Arc 29"/>
            <p:cNvSpPr>
              <a:spLocks/>
            </p:cNvSpPr>
            <p:nvPr/>
          </p:nvSpPr>
          <p:spPr bwMode="auto">
            <a:xfrm rot="16200000" flipV="1">
              <a:off x="3686527" y="4526688"/>
              <a:ext cx="2974277" cy="1127288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52236" name="Arc 29"/>
            <p:cNvSpPr>
              <a:spLocks/>
            </p:cNvSpPr>
            <p:nvPr/>
          </p:nvSpPr>
          <p:spPr bwMode="auto">
            <a:xfrm rot="5400000" flipH="1" flipV="1">
              <a:off x="2559871" y="4521489"/>
              <a:ext cx="2974277" cy="1127288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</p:grpSp>
      <p:sp>
        <p:nvSpPr>
          <p:cNvPr id="36" name="Содержимое 21"/>
          <p:cNvSpPr txBox="1">
            <a:spLocks/>
          </p:cNvSpPr>
          <p:nvPr/>
        </p:nvSpPr>
        <p:spPr bwMode="auto">
          <a:xfrm>
            <a:off x="428625" y="2786063"/>
            <a:ext cx="407193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kern="0" dirty="0">
                <a:latin typeface="+mn-lt"/>
                <a:cs typeface="+mn-cs"/>
              </a:rPr>
              <a:t>Ответ. х=1</a:t>
            </a: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714375" y="6143625"/>
            <a:ext cx="4000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№152-156(нечёт)</a:t>
            </a: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4657725" y="6143625"/>
            <a:ext cx="4486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CC"/>
                </a:solidFill>
              </a:rPr>
              <a:t>ДЗ:</a:t>
            </a:r>
            <a:r>
              <a:rPr lang="en-US" sz="3200">
                <a:solidFill>
                  <a:srgbClr val="FF33CC"/>
                </a:solidFill>
              </a:rPr>
              <a:t>§</a:t>
            </a:r>
            <a:r>
              <a:rPr lang="ru-RU" sz="3200">
                <a:solidFill>
                  <a:srgbClr val="FF33CC"/>
                </a:solidFill>
              </a:rPr>
              <a:t>9, №152-156(чёт)</a:t>
            </a:r>
            <a:endParaRPr lang="en-US" sz="320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37" grpId="0"/>
      <p:bldP spid="3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22" name="Содержимое 21"/>
          <p:cNvSpPr>
            <a:spLocks noGrp="1"/>
          </p:cNvSpPr>
          <p:nvPr>
            <p:ph idx="4294967295"/>
          </p:nvPr>
        </p:nvSpPr>
        <p:spPr>
          <a:xfrm>
            <a:off x="395288" y="1700213"/>
            <a:ext cx="8535987" cy="4876800"/>
          </a:xfrm>
        </p:spPr>
        <p:txBody>
          <a:bodyPr/>
          <a:lstStyle/>
          <a:p>
            <a:r>
              <a:rPr lang="ru-RU" smtClean="0">
                <a:effectLst/>
              </a:rPr>
              <a:t>Определение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mtClean="0">
                <a:effectLst/>
                <a:latin typeface="Arial" charset="0"/>
              </a:rPr>
              <a:t>Неравенства</a:t>
            </a:r>
            <a:r>
              <a:rPr lang="ru-RU" smtClean="0">
                <a:effectLst/>
              </a:rPr>
              <a:t> называются </a:t>
            </a:r>
            <a:r>
              <a:rPr lang="ru-RU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иррациональными</a:t>
            </a:r>
            <a:r>
              <a:rPr lang="ru-RU" smtClean="0">
                <a:effectLst/>
              </a:rPr>
              <a:t>, если они содержат неизвестное под знаком корня.</a:t>
            </a:r>
          </a:p>
        </p:txBody>
      </p:sp>
      <p:sp>
        <p:nvSpPr>
          <p:cNvPr id="6861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6963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237288"/>
            <a:ext cx="452438" cy="363537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9637" name="Object 5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273050" y="1557338"/>
          <a:ext cx="4011613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7" name="Формула" r:id="rId5" imgW="1091880" imgH="253800" progId="Equation.3">
                  <p:embed/>
                </p:oleObj>
              </mc:Choice>
              <mc:Fallback>
                <p:oleObj name="Формула" r:id="rId5" imgW="1091880" imgH="253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557338"/>
                        <a:ext cx="4011613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9" name="Object 7"/>
          <p:cNvGraphicFramePr>
            <a:graphicFrameLocks noChangeAspect="1"/>
          </p:cNvGraphicFramePr>
          <p:nvPr/>
        </p:nvGraphicFramePr>
        <p:xfrm>
          <a:off x="755650" y="2420938"/>
          <a:ext cx="27368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8" name="Формула" r:id="rId7" imgW="876240" imgH="457200" progId="Equation.3">
                  <p:embed/>
                </p:oleObj>
              </mc:Choice>
              <mc:Fallback>
                <p:oleObj name="Формула" r:id="rId7" imgW="876240" imgH="457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420938"/>
                        <a:ext cx="2736850" cy="142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3" name="Object 11"/>
          <p:cNvGraphicFramePr>
            <a:graphicFrameLocks noChangeAspect="1"/>
          </p:cNvGraphicFramePr>
          <p:nvPr/>
        </p:nvGraphicFramePr>
        <p:xfrm>
          <a:off x="4859338" y="1700213"/>
          <a:ext cx="371792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9" name="Формула" r:id="rId9" imgW="1130040" imgH="228600" progId="Equation.3">
                  <p:embed/>
                </p:oleObj>
              </mc:Choice>
              <mc:Fallback>
                <p:oleObj name="Формула" r:id="rId9" imgW="1130040" imgH="228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1700213"/>
                        <a:ext cx="3717925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4" name="Object 12"/>
          <p:cNvGraphicFramePr>
            <a:graphicFrameLocks noChangeAspect="1"/>
          </p:cNvGraphicFramePr>
          <p:nvPr/>
        </p:nvGraphicFramePr>
        <p:xfrm>
          <a:off x="4084638" y="3860800"/>
          <a:ext cx="18954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0" name="Формула" r:id="rId11" imgW="609480" imgH="177480" progId="Equation.3">
                  <p:embed/>
                </p:oleObj>
              </mc:Choice>
              <mc:Fallback>
                <p:oleObj name="Формула" r:id="rId11" imgW="60948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4638" y="3860800"/>
                        <a:ext cx="18954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5" name="Object 13"/>
          <p:cNvGraphicFramePr>
            <a:graphicFrameLocks noChangeAspect="1"/>
          </p:cNvGraphicFramePr>
          <p:nvPr/>
        </p:nvGraphicFramePr>
        <p:xfrm>
          <a:off x="4084638" y="4437063"/>
          <a:ext cx="12652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1" name="Формула" r:id="rId13" imgW="406080" imgH="177480" progId="Equation.3">
                  <p:embed/>
                </p:oleObj>
              </mc:Choice>
              <mc:Fallback>
                <p:oleObj name="Формула" r:id="rId13" imgW="406080" imgH="177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4638" y="4437063"/>
                        <a:ext cx="1265237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6" name="Object 14"/>
          <p:cNvGraphicFramePr>
            <a:graphicFrameLocks noChangeAspect="1"/>
          </p:cNvGraphicFramePr>
          <p:nvPr/>
        </p:nvGraphicFramePr>
        <p:xfrm>
          <a:off x="4073525" y="4941888"/>
          <a:ext cx="16589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2" name="Формула" r:id="rId15" imgW="533160" imgH="203040" progId="Equation.3">
                  <p:embed/>
                </p:oleObj>
              </mc:Choice>
              <mc:Fallback>
                <p:oleObj name="Формула" r:id="rId15" imgW="533160" imgH="2030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525" y="4941888"/>
                        <a:ext cx="1658938" cy="631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60" name="Text Box 28"/>
          <p:cNvSpPr txBox="1">
            <a:spLocks noChangeArrowheads="1"/>
          </p:cNvSpPr>
          <p:nvPr/>
        </p:nvSpPr>
        <p:spPr bwMode="auto">
          <a:xfrm>
            <a:off x="2771775" y="6278563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Ответ. х</a:t>
            </a:r>
            <a:r>
              <a:rPr lang="ru-RU" sz="3200">
                <a:latin typeface="Arial" charset="0"/>
                <a:sym typeface="Symbol" pitchFamily="18" charset="2"/>
              </a:rPr>
              <a:t></a:t>
            </a:r>
            <a:r>
              <a:rPr lang="en-US" sz="3200">
                <a:latin typeface="Arial" charset="0"/>
                <a:sym typeface="Symbol" pitchFamily="18" charset="2"/>
              </a:rPr>
              <a:t>[0,25;4/3)</a:t>
            </a:r>
            <a:endParaRPr lang="ru-RU" sz="3200">
              <a:latin typeface="Arial" charset="0"/>
              <a:sym typeface="Symbol" pitchFamily="18" charset="2"/>
            </a:endParaRPr>
          </a:p>
        </p:txBody>
      </p:sp>
      <p:graphicFrame>
        <p:nvGraphicFramePr>
          <p:cNvPr id="69662" name="Object 30"/>
          <p:cNvGraphicFramePr>
            <a:graphicFrameLocks noChangeAspect="1"/>
          </p:cNvGraphicFramePr>
          <p:nvPr/>
        </p:nvGraphicFramePr>
        <p:xfrm>
          <a:off x="4859338" y="2349500"/>
          <a:ext cx="338455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3" name="Формула" r:id="rId17" imgW="1028520" imgH="457200" progId="Equation.3">
                  <p:embed/>
                </p:oleObj>
              </mc:Choice>
              <mc:Fallback>
                <p:oleObj name="Формула" r:id="rId17" imgW="1028520" imgH="45720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349500"/>
                        <a:ext cx="3384550" cy="150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63" name="Object 31"/>
          <p:cNvGraphicFramePr>
            <a:graphicFrameLocks noChangeAspect="1"/>
          </p:cNvGraphicFramePr>
          <p:nvPr/>
        </p:nvGraphicFramePr>
        <p:xfrm>
          <a:off x="6232525" y="3789363"/>
          <a:ext cx="28035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4" name="Формула" r:id="rId19" imgW="901440" imgH="177480" progId="Equation.3">
                  <p:embed/>
                </p:oleObj>
              </mc:Choice>
              <mc:Fallback>
                <p:oleObj name="Формула" r:id="rId19" imgW="901440" imgH="17748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2525" y="3789363"/>
                        <a:ext cx="28035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64" name="Object 32"/>
          <p:cNvGraphicFramePr>
            <a:graphicFrameLocks noChangeAspect="1"/>
          </p:cNvGraphicFramePr>
          <p:nvPr/>
        </p:nvGraphicFramePr>
        <p:xfrm>
          <a:off x="6161088" y="4292600"/>
          <a:ext cx="19351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5" name="Формула" r:id="rId21" imgW="622080" imgH="177480" progId="Equation.3">
                  <p:embed/>
                </p:oleObj>
              </mc:Choice>
              <mc:Fallback>
                <p:oleObj name="Формула" r:id="rId21" imgW="622080" imgH="17748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1088" y="4292600"/>
                        <a:ext cx="1935162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65" name="Object 33"/>
          <p:cNvGraphicFramePr>
            <a:graphicFrameLocks noChangeAspect="1"/>
          </p:cNvGraphicFramePr>
          <p:nvPr/>
        </p:nvGraphicFramePr>
        <p:xfrm>
          <a:off x="6376988" y="4725988"/>
          <a:ext cx="1184275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6" name="Формула" r:id="rId23" imgW="380880" imgH="393480" progId="Equation.3">
                  <p:embed/>
                </p:oleObj>
              </mc:Choice>
              <mc:Fallback>
                <p:oleObj name="Формула" r:id="rId23" imgW="380880" imgH="39348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6988" y="4725988"/>
                        <a:ext cx="1184275" cy="122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66" name="Object 34"/>
          <p:cNvGraphicFramePr>
            <a:graphicFrameLocks noChangeAspect="1"/>
          </p:cNvGraphicFramePr>
          <p:nvPr/>
        </p:nvGraphicFramePr>
        <p:xfrm>
          <a:off x="3995738" y="5300663"/>
          <a:ext cx="2268537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7" name="Формула" r:id="rId25" imgW="787320" imgH="393480" progId="Equation.3">
                  <p:embed/>
                </p:oleObj>
              </mc:Choice>
              <mc:Fallback>
                <p:oleObj name="Формула" r:id="rId25" imgW="787320" imgH="393480" progId="Equation.3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5300663"/>
                        <a:ext cx="2268537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680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452437" cy="363537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6804" name="Object 4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684213" y="1557338"/>
          <a:ext cx="293846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1" name="Формула" r:id="rId5" imgW="799920" imgH="253800" progId="Equation.3">
                  <p:embed/>
                </p:oleObj>
              </mc:Choice>
              <mc:Fallback>
                <p:oleObj name="Формула" r:id="rId5" imgW="79992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557338"/>
                        <a:ext cx="2938462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2328863" y="2516188"/>
          <a:ext cx="13065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2" name="Формула" r:id="rId7" imgW="355320" imgH="177480" progId="Equation.3">
                  <p:embed/>
                </p:oleObj>
              </mc:Choice>
              <mc:Fallback>
                <p:oleObj name="Формула" r:id="rId7" imgW="35532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863" y="2516188"/>
                        <a:ext cx="1306512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6" name="Object 6"/>
          <p:cNvGraphicFramePr>
            <a:graphicFrameLocks noChangeAspect="1"/>
          </p:cNvGraphicFramePr>
          <p:nvPr/>
        </p:nvGraphicFramePr>
        <p:xfrm>
          <a:off x="1547813" y="3141663"/>
          <a:ext cx="2054225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3" name="Формула" r:id="rId9" imgW="558720" imgH="203040" progId="Equation.3">
                  <p:embed/>
                </p:oleObj>
              </mc:Choice>
              <mc:Fallback>
                <p:oleObj name="Формула" r:id="rId9" imgW="5587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141663"/>
                        <a:ext cx="2054225" cy="747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611188" y="2565400"/>
            <a:ext cx="1728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а) Если</a:t>
            </a: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1042988" y="3213100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</a:t>
            </a:r>
          </a:p>
        </p:txBody>
      </p:sp>
      <p:graphicFrame>
        <p:nvGraphicFramePr>
          <p:cNvPr id="76809" name="Object 9"/>
          <p:cNvGraphicFramePr>
            <a:graphicFrameLocks noChangeAspect="1"/>
          </p:cNvGraphicFramePr>
          <p:nvPr/>
        </p:nvGraphicFramePr>
        <p:xfrm>
          <a:off x="735013" y="3789363"/>
          <a:ext cx="2757487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4" name="Формула" r:id="rId11" imgW="838080" imgH="228600" progId="Equation.3">
                  <p:embed/>
                </p:oleObj>
              </mc:Choice>
              <mc:Fallback>
                <p:oleObj name="Формула" r:id="rId11" imgW="83808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013" y="3789363"/>
                        <a:ext cx="2757487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0" name="Object 10"/>
          <p:cNvGraphicFramePr>
            <a:graphicFrameLocks noChangeAspect="1"/>
          </p:cNvGraphicFramePr>
          <p:nvPr/>
        </p:nvGraphicFramePr>
        <p:xfrm>
          <a:off x="1042988" y="4581525"/>
          <a:ext cx="20891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5" name="Формула" r:id="rId13" imgW="634680" imgH="177480" progId="Equation.3">
                  <p:embed/>
                </p:oleObj>
              </mc:Choice>
              <mc:Fallback>
                <p:oleObj name="Формула" r:id="rId13" imgW="63468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581525"/>
                        <a:ext cx="208915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1" name="Object 11"/>
          <p:cNvGraphicFramePr>
            <a:graphicFrameLocks noChangeAspect="1"/>
          </p:cNvGraphicFramePr>
          <p:nvPr/>
        </p:nvGraphicFramePr>
        <p:xfrm>
          <a:off x="1063625" y="5157788"/>
          <a:ext cx="142081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6" name="Формула" r:id="rId15" imgW="431640" imgH="177480" progId="Equation.3">
                  <p:embed/>
                </p:oleObj>
              </mc:Choice>
              <mc:Fallback>
                <p:oleObj name="Формула" r:id="rId15" imgW="43164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25" y="5157788"/>
                        <a:ext cx="1420813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2" name="Object 12"/>
          <p:cNvGraphicFramePr>
            <a:graphicFrameLocks noChangeAspect="1"/>
          </p:cNvGraphicFramePr>
          <p:nvPr/>
        </p:nvGraphicFramePr>
        <p:xfrm>
          <a:off x="1042988" y="5661025"/>
          <a:ext cx="146208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7" name="Формула" r:id="rId17" imgW="444240" imgH="203040" progId="Equation.3">
                  <p:embed/>
                </p:oleObj>
              </mc:Choice>
              <mc:Fallback>
                <p:oleObj name="Формула" r:id="rId17" imgW="44424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661025"/>
                        <a:ext cx="1462087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3" name="Object 13"/>
          <p:cNvGraphicFramePr>
            <a:graphicFrameLocks noChangeAspect="1"/>
          </p:cNvGraphicFramePr>
          <p:nvPr/>
        </p:nvGraphicFramePr>
        <p:xfrm>
          <a:off x="6588125" y="2487613"/>
          <a:ext cx="1306513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8" name="Формула" r:id="rId19" imgW="355320" imgH="177480" progId="Equation.3">
                  <p:embed/>
                </p:oleObj>
              </mc:Choice>
              <mc:Fallback>
                <p:oleObj name="Формула" r:id="rId19" imgW="355320" imgH="177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487613"/>
                        <a:ext cx="1306513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4" name="Object 14"/>
          <p:cNvGraphicFramePr>
            <a:graphicFrameLocks noChangeAspect="1"/>
          </p:cNvGraphicFramePr>
          <p:nvPr/>
        </p:nvGraphicFramePr>
        <p:xfrm>
          <a:off x="5867400" y="2997200"/>
          <a:ext cx="2287588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9" name="Формула" r:id="rId21" imgW="622080" imgH="228600" progId="Equation.3">
                  <p:embed/>
                </p:oleObj>
              </mc:Choice>
              <mc:Fallback>
                <p:oleObj name="Формула" r:id="rId21" imgW="622080" imgH="2286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997200"/>
                        <a:ext cx="2287588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5" name="Text Box 15"/>
          <p:cNvSpPr txBox="1">
            <a:spLocks noChangeArrowheads="1"/>
          </p:cNvSpPr>
          <p:nvPr/>
        </p:nvSpPr>
        <p:spPr bwMode="auto">
          <a:xfrm>
            <a:off x="4911725" y="2492375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б) Если</a:t>
            </a:r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5343525" y="3140075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</a:t>
            </a:r>
          </a:p>
        </p:txBody>
      </p:sp>
      <p:graphicFrame>
        <p:nvGraphicFramePr>
          <p:cNvPr id="76817" name="Object 17"/>
          <p:cNvGraphicFramePr>
            <a:graphicFrameLocks noChangeAspect="1"/>
          </p:cNvGraphicFramePr>
          <p:nvPr/>
        </p:nvGraphicFramePr>
        <p:xfrm>
          <a:off x="5148263" y="3716338"/>
          <a:ext cx="242252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0" name="Формула" r:id="rId23" imgW="736560" imgH="228600" progId="Equation.3">
                  <p:embed/>
                </p:oleObj>
              </mc:Choice>
              <mc:Fallback>
                <p:oleObj name="Формула" r:id="rId23" imgW="736560" imgH="2286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3716338"/>
                        <a:ext cx="2422525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8" name="Object 18"/>
          <p:cNvGraphicFramePr>
            <a:graphicFrameLocks noChangeAspect="1"/>
          </p:cNvGraphicFramePr>
          <p:nvPr/>
        </p:nvGraphicFramePr>
        <p:xfrm>
          <a:off x="5364163" y="4508500"/>
          <a:ext cx="208915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1" name="Формула" r:id="rId25" imgW="634680" imgH="177480" progId="Equation.3">
                  <p:embed/>
                </p:oleObj>
              </mc:Choice>
              <mc:Fallback>
                <p:oleObj name="Формула" r:id="rId25" imgW="634680" imgH="17748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4508500"/>
                        <a:ext cx="2089150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9" name="Object 19"/>
          <p:cNvGraphicFramePr>
            <a:graphicFrameLocks noChangeAspect="1"/>
          </p:cNvGraphicFramePr>
          <p:nvPr/>
        </p:nvGraphicFramePr>
        <p:xfrm>
          <a:off x="5364163" y="5084763"/>
          <a:ext cx="15875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2" name="Формула" r:id="rId27" imgW="482400" imgH="177480" progId="Equation.3">
                  <p:embed/>
                </p:oleObj>
              </mc:Choice>
              <mc:Fallback>
                <p:oleObj name="Формула" r:id="rId27" imgW="482400" imgH="1774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5084763"/>
                        <a:ext cx="15875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20" name="Object 20"/>
          <p:cNvGraphicFramePr>
            <a:graphicFrameLocks noChangeAspect="1"/>
          </p:cNvGraphicFramePr>
          <p:nvPr/>
        </p:nvGraphicFramePr>
        <p:xfrm>
          <a:off x="5414963" y="5589588"/>
          <a:ext cx="15462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3" name="Формула" r:id="rId29" imgW="469800" imgH="203040" progId="Equation.3">
                  <p:embed/>
                </p:oleObj>
              </mc:Choice>
              <mc:Fallback>
                <p:oleObj name="Формула" r:id="rId29" imgW="469800" imgH="203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4963" y="5589588"/>
                        <a:ext cx="1546225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21" name="Text Box 21"/>
          <p:cNvSpPr txBox="1">
            <a:spLocks noChangeArrowheads="1"/>
          </p:cNvSpPr>
          <p:nvPr/>
        </p:nvSpPr>
        <p:spPr bwMode="auto">
          <a:xfrm>
            <a:off x="684213" y="6092825"/>
            <a:ext cx="3382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Ответ. х</a:t>
            </a:r>
            <a:r>
              <a:rPr lang="ru-RU" sz="3200">
                <a:latin typeface="Arial" charset="0"/>
                <a:sym typeface="Symbol" pitchFamily="18" charset="2"/>
              </a:rPr>
              <a:t></a:t>
            </a:r>
            <a:r>
              <a:rPr lang="en-US" sz="3200">
                <a:latin typeface="Arial" charset="0"/>
                <a:sym typeface="Symbol" pitchFamily="18" charset="2"/>
              </a:rPr>
              <a:t>(-;3,5]</a:t>
            </a:r>
            <a:endParaRPr lang="ru-RU" sz="3200">
              <a:latin typeface="Arial" charset="0"/>
              <a:sym typeface="Symbol" pitchFamily="18" charset="2"/>
            </a:endParaRPr>
          </a:p>
        </p:txBody>
      </p:sp>
      <p:sp>
        <p:nvSpPr>
          <p:cNvPr id="76822" name="Text Box 22"/>
          <p:cNvSpPr txBox="1">
            <a:spLocks noChangeArrowheads="1"/>
          </p:cNvSpPr>
          <p:nvPr/>
        </p:nvSpPr>
        <p:spPr bwMode="auto">
          <a:xfrm>
            <a:off x="5076825" y="6162675"/>
            <a:ext cx="4067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Ответ. </a:t>
            </a:r>
            <a:r>
              <a:rPr lang="en-US" sz="3200">
                <a:latin typeface="Arial" charset="0"/>
              </a:rPr>
              <a:t>x</a:t>
            </a:r>
            <a:r>
              <a:rPr lang="ru-RU" sz="3200">
                <a:sym typeface="Symbol" pitchFamily="18" charset="2"/>
              </a:rPr>
              <a:t></a:t>
            </a:r>
            <a:r>
              <a:rPr lang="en-US" sz="3200">
                <a:sym typeface="Symbol" pitchFamily="18" charset="2"/>
              </a:rPr>
              <a:t>(2,6; +)</a:t>
            </a:r>
            <a:endParaRPr lang="ru-RU" sz="3200"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16" grpId="0"/>
      <p:bldP spid="76821" grpId="0"/>
      <p:bldP spid="7682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065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452437" cy="363537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0660" name="Object 4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611188" y="1557338"/>
          <a:ext cx="28924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4" name="Формула" r:id="rId5" imgW="787320" imgH="253800" progId="Equation.3">
                  <p:embed/>
                </p:oleObj>
              </mc:Choice>
              <mc:Fallback>
                <p:oleObj name="Формула" r:id="rId5" imgW="78732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557338"/>
                        <a:ext cx="2892425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1" name="Object 5"/>
          <p:cNvGraphicFramePr>
            <a:graphicFrameLocks noChangeAspect="1"/>
          </p:cNvGraphicFramePr>
          <p:nvPr/>
        </p:nvGraphicFramePr>
        <p:xfrm>
          <a:off x="1838325" y="2536825"/>
          <a:ext cx="144621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5" name="Формула" r:id="rId7" imgW="393480" imgH="203040" progId="Equation.3">
                  <p:embed/>
                </p:oleObj>
              </mc:Choice>
              <mc:Fallback>
                <p:oleObj name="Формула" r:id="rId7" imgW="3934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8325" y="2536825"/>
                        <a:ext cx="1446213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250825" y="2565400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а) Если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468313" y="3068638"/>
            <a:ext cx="3167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</a:t>
            </a:r>
            <a:r>
              <a:rPr lang="en-US" sz="3200">
                <a:latin typeface="Arial" charset="0"/>
              </a:rPr>
              <a:t> </a:t>
            </a:r>
            <a:r>
              <a:rPr lang="ru-RU" sz="3200">
                <a:latin typeface="Arial" charset="0"/>
              </a:rPr>
              <a:t>корней нет.</a:t>
            </a:r>
          </a:p>
        </p:txBody>
      </p:sp>
      <p:graphicFrame>
        <p:nvGraphicFramePr>
          <p:cNvPr id="70669" name="Object 13"/>
          <p:cNvGraphicFramePr>
            <a:graphicFrameLocks noChangeAspect="1"/>
          </p:cNvGraphicFramePr>
          <p:nvPr/>
        </p:nvGraphicFramePr>
        <p:xfrm>
          <a:off x="1838325" y="3454400"/>
          <a:ext cx="144621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6" name="Формула" r:id="rId9" imgW="393480" imgH="203040" progId="Equation.3">
                  <p:embed/>
                </p:oleObj>
              </mc:Choice>
              <mc:Fallback>
                <p:oleObj name="Формула" r:id="rId9" imgW="39348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8325" y="3454400"/>
                        <a:ext cx="1446213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0" name="Object 14"/>
          <p:cNvGraphicFramePr>
            <a:graphicFrameLocks noChangeAspect="1"/>
          </p:cNvGraphicFramePr>
          <p:nvPr/>
        </p:nvGraphicFramePr>
        <p:xfrm>
          <a:off x="684213" y="4149725"/>
          <a:ext cx="2708275" cy="177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7" name="Формула" r:id="rId11" imgW="736560" imgH="482400" progId="Equation.3">
                  <p:embed/>
                </p:oleObj>
              </mc:Choice>
              <mc:Fallback>
                <p:oleObj name="Формула" r:id="rId11" imgW="736560" imgH="4824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149725"/>
                        <a:ext cx="2708275" cy="1776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250825" y="3573463"/>
            <a:ext cx="1728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б) Если</a:t>
            </a:r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179388" y="4292600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</a:t>
            </a:r>
          </a:p>
        </p:txBody>
      </p:sp>
      <p:sp>
        <p:nvSpPr>
          <p:cNvPr id="70678" name="Text Box 22"/>
          <p:cNvSpPr txBox="1">
            <a:spLocks noChangeArrowheads="1"/>
          </p:cNvSpPr>
          <p:nvPr/>
        </p:nvSpPr>
        <p:spPr bwMode="auto">
          <a:xfrm>
            <a:off x="4498975" y="5876925"/>
            <a:ext cx="4537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Ответ. </a:t>
            </a:r>
            <a:r>
              <a:rPr lang="en-US" sz="3200">
                <a:latin typeface="Arial" charset="0"/>
              </a:rPr>
              <a:t>x</a:t>
            </a:r>
            <a:r>
              <a:rPr lang="en-US" sz="3200">
                <a:latin typeface="Arial" charset="0"/>
                <a:sym typeface="Symbol" pitchFamily="18" charset="2"/>
              </a:rPr>
              <a:t>[-0,75; 3,25)</a:t>
            </a:r>
          </a:p>
        </p:txBody>
      </p:sp>
      <p:graphicFrame>
        <p:nvGraphicFramePr>
          <p:cNvPr id="70679" name="Object 23"/>
          <p:cNvGraphicFramePr>
            <a:graphicFrameLocks noChangeAspect="1"/>
          </p:cNvGraphicFramePr>
          <p:nvPr/>
        </p:nvGraphicFramePr>
        <p:xfrm>
          <a:off x="5003800" y="1700213"/>
          <a:ext cx="2376488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8" name="Формула" r:id="rId13" imgW="749160" imgH="228600" progId="Equation.3">
                  <p:embed/>
                </p:oleObj>
              </mc:Choice>
              <mc:Fallback>
                <p:oleObj name="Формула" r:id="rId13" imgW="74916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700213"/>
                        <a:ext cx="2376488" cy="725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80" name="Object 24"/>
          <p:cNvGraphicFramePr>
            <a:graphicFrameLocks noChangeAspect="1"/>
          </p:cNvGraphicFramePr>
          <p:nvPr/>
        </p:nvGraphicFramePr>
        <p:xfrm>
          <a:off x="5033963" y="2460625"/>
          <a:ext cx="244792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9" name="Формула" r:id="rId15" imgW="799920" imgH="457200" progId="Equation.3">
                  <p:embed/>
                </p:oleObj>
              </mc:Choice>
              <mc:Fallback>
                <p:oleObj name="Формула" r:id="rId15" imgW="799920" imgH="4572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3963" y="2460625"/>
                        <a:ext cx="2447925" cy="140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82" name="Object 26"/>
          <p:cNvGraphicFramePr>
            <a:graphicFrameLocks noChangeAspect="1"/>
          </p:cNvGraphicFramePr>
          <p:nvPr/>
        </p:nvGraphicFramePr>
        <p:xfrm>
          <a:off x="5003800" y="3713163"/>
          <a:ext cx="3157538" cy="151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90" name="Формула" r:id="rId17" imgW="736560" imgH="457200" progId="Equation.3">
                  <p:embed/>
                </p:oleObj>
              </mc:Choice>
              <mc:Fallback>
                <p:oleObj name="Формула" r:id="rId17" imgW="736560" imgH="45720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713163"/>
                        <a:ext cx="3157538" cy="1516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83" name="Object 27"/>
          <p:cNvGraphicFramePr>
            <a:graphicFrameLocks noChangeAspect="1"/>
          </p:cNvGraphicFramePr>
          <p:nvPr/>
        </p:nvGraphicFramePr>
        <p:xfrm>
          <a:off x="5037138" y="5227638"/>
          <a:ext cx="299085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91" name="Формула" r:id="rId19" imgW="1054080" imgH="203040" progId="Equation.3">
                  <p:embed/>
                </p:oleObj>
              </mc:Choice>
              <mc:Fallback>
                <p:oleObj name="Формула" r:id="rId19" imgW="1054080" imgH="20304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7138" y="5227638"/>
                        <a:ext cx="2990850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  <p:bldP spid="70664" grpId="0"/>
      <p:bldP spid="70672" grpId="0"/>
      <p:bldP spid="7067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373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452437" cy="363537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/>
        </p:nvGraphicFramePr>
        <p:xfrm>
          <a:off x="706438" y="1557338"/>
          <a:ext cx="28924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0" name="Формула" r:id="rId4" imgW="787320" imgH="253800" progId="Equation.3">
                  <p:embed/>
                </p:oleObj>
              </mc:Choice>
              <mc:Fallback>
                <p:oleObj name="Формула" r:id="rId4" imgW="78732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438" y="1557338"/>
                        <a:ext cx="2892425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1838325" y="2536825"/>
          <a:ext cx="144621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1" name="Формула" r:id="rId6" imgW="393480" imgH="203040" progId="Equation.3">
                  <p:embed/>
                </p:oleObj>
              </mc:Choice>
              <mc:Fallback>
                <p:oleObj name="Формула" r:id="rId6" imgW="3934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8325" y="2536825"/>
                        <a:ext cx="1446213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250825" y="2565400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а) Если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468313" y="3068638"/>
            <a:ext cx="3167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</a:t>
            </a:r>
            <a:r>
              <a:rPr lang="en-US" sz="3200">
                <a:latin typeface="Arial" charset="0"/>
              </a:rPr>
              <a:t> </a:t>
            </a:r>
            <a:r>
              <a:rPr lang="ru-RU" sz="3200">
                <a:latin typeface="Arial" charset="0"/>
              </a:rPr>
              <a:t>корней нет.</a:t>
            </a:r>
          </a:p>
        </p:txBody>
      </p:sp>
      <p:graphicFrame>
        <p:nvGraphicFramePr>
          <p:cNvPr id="73736" name="Object 8"/>
          <p:cNvGraphicFramePr>
            <a:graphicFrameLocks noChangeAspect="1"/>
          </p:cNvGraphicFramePr>
          <p:nvPr/>
        </p:nvGraphicFramePr>
        <p:xfrm>
          <a:off x="1838325" y="3454400"/>
          <a:ext cx="144621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2" name="Формула" r:id="rId8" imgW="393480" imgH="203040" progId="Equation.3">
                  <p:embed/>
                </p:oleObj>
              </mc:Choice>
              <mc:Fallback>
                <p:oleObj name="Формула" r:id="rId8" imgW="3934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8325" y="3454400"/>
                        <a:ext cx="1446213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684213" y="4149725"/>
          <a:ext cx="2708275" cy="177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3" name="Формула" r:id="rId10" imgW="736560" imgH="482400" progId="Equation.3">
                  <p:embed/>
                </p:oleObj>
              </mc:Choice>
              <mc:Fallback>
                <p:oleObj name="Формула" r:id="rId10" imgW="736560" imgH="4824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149725"/>
                        <a:ext cx="2708275" cy="1776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250825" y="3573463"/>
            <a:ext cx="1728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б) Если</a:t>
            </a:r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179388" y="4292600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</a:t>
            </a: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4356100" y="5805488"/>
            <a:ext cx="4464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Ответ. </a:t>
            </a:r>
            <a:r>
              <a:rPr lang="en-US" sz="3200"/>
              <a:t>x</a:t>
            </a:r>
            <a:r>
              <a:rPr lang="en-US" sz="3200">
                <a:sym typeface="Symbol" pitchFamily="18" charset="2"/>
              </a:rPr>
              <a:t>[-0,75; 3,25)</a:t>
            </a:r>
          </a:p>
        </p:txBody>
      </p:sp>
      <p:graphicFrame>
        <p:nvGraphicFramePr>
          <p:cNvPr id="73741" name="Object 13"/>
          <p:cNvGraphicFramePr>
            <a:graphicFrameLocks noChangeAspect="1"/>
          </p:cNvGraphicFramePr>
          <p:nvPr/>
        </p:nvGraphicFramePr>
        <p:xfrm>
          <a:off x="5003800" y="1700213"/>
          <a:ext cx="2376488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4" name="Формула" r:id="rId12" imgW="749160" imgH="228600" progId="Equation.3">
                  <p:embed/>
                </p:oleObj>
              </mc:Choice>
              <mc:Fallback>
                <p:oleObj name="Формула" r:id="rId12" imgW="74916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700213"/>
                        <a:ext cx="2376488" cy="725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4" name="Object 16"/>
          <p:cNvGraphicFramePr>
            <a:graphicFrameLocks noChangeAspect="1"/>
          </p:cNvGraphicFramePr>
          <p:nvPr/>
        </p:nvGraphicFramePr>
        <p:xfrm>
          <a:off x="5003800" y="5254625"/>
          <a:ext cx="360045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5" name="Формула" r:id="rId14" imgW="1054080" imgH="203040" progId="Equation.3">
                  <p:embed/>
                </p:oleObj>
              </mc:Choice>
              <mc:Fallback>
                <p:oleObj name="Формула" r:id="rId14" imgW="105408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5254625"/>
                        <a:ext cx="3600450" cy="69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5" name="Object 17"/>
          <p:cNvGraphicFramePr>
            <a:graphicFrameLocks noChangeAspect="1"/>
          </p:cNvGraphicFramePr>
          <p:nvPr/>
        </p:nvGraphicFramePr>
        <p:xfrm>
          <a:off x="4140200" y="2349500"/>
          <a:ext cx="3182938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6" name="Формула" r:id="rId16" imgW="1002960" imgH="203040" progId="Equation.3">
                  <p:embed/>
                </p:oleObj>
              </mc:Choice>
              <mc:Fallback>
                <p:oleObj name="Формула" r:id="rId16" imgW="100296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2349500"/>
                        <a:ext cx="3182938" cy="646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6" name="Object 18"/>
          <p:cNvGraphicFramePr>
            <a:graphicFrameLocks noChangeAspect="1"/>
          </p:cNvGraphicFramePr>
          <p:nvPr/>
        </p:nvGraphicFramePr>
        <p:xfrm>
          <a:off x="5364163" y="2816225"/>
          <a:ext cx="208756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7" name="Формула" r:id="rId18" imgW="622080" imgH="203040" progId="Equation.3">
                  <p:embed/>
                </p:oleObj>
              </mc:Choice>
              <mc:Fallback>
                <p:oleObj name="Формула" r:id="rId18" imgW="62208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2816225"/>
                        <a:ext cx="2087562" cy="68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7" name="Object 19"/>
          <p:cNvGraphicFramePr>
            <a:graphicFrameLocks noChangeAspect="1"/>
          </p:cNvGraphicFramePr>
          <p:nvPr/>
        </p:nvGraphicFramePr>
        <p:xfrm>
          <a:off x="5364163" y="4076700"/>
          <a:ext cx="15303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8" name="Формула" r:id="rId20" imgW="482400" imgH="177480" progId="Equation.3">
                  <p:embed/>
                </p:oleObj>
              </mc:Choice>
              <mc:Fallback>
                <p:oleObj name="Формула" r:id="rId20" imgW="482400" imgH="1774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4076700"/>
                        <a:ext cx="1530350" cy="565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8" name="Object 20"/>
          <p:cNvGraphicFramePr>
            <a:graphicFrameLocks noChangeAspect="1"/>
          </p:cNvGraphicFramePr>
          <p:nvPr/>
        </p:nvGraphicFramePr>
        <p:xfrm>
          <a:off x="5364163" y="3573463"/>
          <a:ext cx="2216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9" name="Формула" r:id="rId22" imgW="698400" imgH="177480" progId="Equation.3">
                  <p:embed/>
                </p:oleObj>
              </mc:Choice>
              <mc:Fallback>
                <p:oleObj name="Формула" r:id="rId22" imgW="698400" imgH="1774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3573463"/>
                        <a:ext cx="2216150" cy="565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9" name="Object 21"/>
          <p:cNvGraphicFramePr>
            <a:graphicFrameLocks noChangeAspect="1"/>
          </p:cNvGraphicFramePr>
          <p:nvPr/>
        </p:nvGraphicFramePr>
        <p:xfrm>
          <a:off x="5435600" y="4583113"/>
          <a:ext cx="1690688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0" name="Формула" r:id="rId24" imgW="533160" imgH="203040" progId="Equation.3">
                  <p:embed/>
                </p:oleObj>
              </mc:Choice>
              <mc:Fallback>
                <p:oleObj name="Формула" r:id="rId24" imgW="533160" imgH="20304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4583113"/>
                        <a:ext cx="1690688" cy="646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0"/>
            <a:ext cx="8229600" cy="1371600"/>
          </a:xfrm>
        </p:spPr>
        <p:txBody>
          <a:bodyPr/>
          <a:lstStyle/>
          <a:p>
            <a:pPr eaLnBrk="1" hangingPunct="1"/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16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452437" cy="363537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1684" name="Object 4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323850" y="836613"/>
          <a:ext cx="302418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1" name="Формула" r:id="rId5" imgW="990360" imgH="253800" progId="Equation.3">
                  <p:embed/>
                </p:oleObj>
              </mc:Choice>
              <mc:Fallback>
                <p:oleObj name="Формула" r:id="rId5" imgW="99036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836613"/>
                        <a:ext cx="3024188" cy="776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7" name="Object 17"/>
          <p:cNvGraphicFramePr>
            <a:graphicFrameLocks noChangeAspect="1"/>
          </p:cNvGraphicFramePr>
          <p:nvPr/>
        </p:nvGraphicFramePr>
        <p:xfrm>
          <a:off x="682625" y="1484313"/>
          <a:ext cx="2376488" cy="186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2" name="Формула" r:id="rId7" imgW="939600" imgH="736560" progId="Equation.3">
                  <p:embed/>
                </p:oleObj>
              </mc:Choice>
              <mc:Fallback>
                <p:oleObj name="Формула" r:id="rId7" imgW="939600" imgH="73656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625" y="1484313"/>
                        <a:ext cx="2376488" cy="186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0" name="Object 20"/>
          <p:cNvGraphicFramePr>
            <a:graphicFrameLocks noChangeAspect="1"/>
          </p:cNvGraphicFramePr>
          <p:nvPr/>
        </p:nvGraphicFramePr>
        <p:xfrm>
          <a:off x="4067175" y="836613"/>
          <a:ext cx="381793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3" name="Формула" r:id="rId9" imgW="1231560" imgH="253800" progId="Equation.3">
                  <p:embed/>
                </p:oleObj>
              </mc:Choice>
              <mc:Fallback>
                <p:oleObj name="Формула" r:id="rId9" imgW="1231560" imgH="25380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836613"/>
                        <a:ext cx="3817938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1" name="Object 21"/>
          <p:cNvGraphicFramePr>
            <a:graphicFrameLocks noChangeAspect="1"/>
          </p:cNvGraphicFramePr>
          <p:nvPr/>
        </p:nvGraphicFramePr>
        <p:xfrm>
          <a:off x="4140200" y="1484313"/>
          <a:ext cx="3552825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4" name="Формула" r:id="rId11" imgW="1384200" imgH="736560" progId="Equation.3">
                  <p:embed/>
                </p:oleObj>
              </mc:Choice>
              <mc:Fallback>
                <p:oleObj name="Формула" r:id="rId11" imgW="1384200" imgH="73656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484313"/>
                        <a:ext cx="3552825" cy="189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2" name="Object 22"/>
          <p:cNvGraphicFramePr>
            <a:graphicFrameLocks noChangeAspect="1"/>
          </p:cNvGraphicFramePr>
          <p:nvPr/>
        </p:nvGraphicFramePr>
        <p:xfrm>
          <a:off x="323850" y="3429000"/>
          <a:ext cx="14049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5" name="Формула" r:id="rId13" imgW="558720" imgH="177480" progId="Equation.3">
                  <p:embed/>
                </p:oleObj>
              </mc:Choice>
              <mc:Fallback>
                <p:oleObj name="Формула" r:id="rId13" imgW="558720" imgH="17748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429000"/>
                        <a:ext cx="1404938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3" name="Object 23"/>
          <p:cNvGraphicFramePr>
            <a:graphicFrameLocks noChangeAspect="1"/>
          </p:cNvGraphicFramePr>
          <p:nvPr/>
        </p:nvGraphicFramePr>
        <p:xfrm>
          <a:off x="395288" y="4005263"/>
          <a:ext cx="8636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6" name="Формула" r:id="rId15" imgW="342720" imgH="177480" progId="Equation.3">
                  <p:embed/>
                </p:oleObj>
              </mc:Choice>
              <mc:Fallback>
                <p:oleObj name="Формула" r:id="rId15" imgW="342720" imgH="17748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005263"/>
                        <a:ext cx="86360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4" name="Object 24"/>
          <p:cNvGraphicFramePr>
            <a:graphicFrameLocks noChangeAspect="1"/>
          </p:cNvGraphicFramePr>
          <p:nvPr/>
        </p:nvGraphicFramePr>
        <p:xfrm>
          <a:off x="1979613" y="3357563"/>
          <a:ext cx="23764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7" name="Формула" r:id="rId17" imgW="914400" imgH="203040" progId="Equation.3">
                  <p:embed/>
                </p:oleObj>
              </mc:Choice>
              <mc:Fallback>
                <p:oleObj name="Формула" r:id="rId17" imgW="914400" imgH="20304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3357563"/>
                        <a:ext cx="2376487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5" name="Object 25"/>
          <p:cNvGraphicFramePr>
            <a:graphicFrameLocks noChangeAspect="1"/>
          </p:cNvGraphicFramePr>
          <p:nvPr/>
        </p:nvGraphicFramePr>
        <p:xfrm>
          <a:off x="2051050" y="5013325"/>
          <a:ext cx="18002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8" name="Формула" r:id="rId19" imgW="685800" imgH="203040" progId="Equation.3">
                  <p:embed/>
                </p:oleObj>
              </mc:Choice>
              <mc:Fallback>
                <p:oleObj name="Формула" r:id="rId19" imgW="685800" imgH="20304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013325"/>
                        <a:ext cx="1800225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4284663" y="449421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x</a:t>
            </a:r>
            <a:endParaRPr lang="ru-RU">
              <a:latin typeface="Arial" charset="0"/>
            </a:endParaRPr>
          </a:p>
        </p:txBody>
      </p:sp>
      <p:sp>
        <p:nvSpPr>
          <p:cNvPr id="11280" name="Oval 16"/>
          <p:cNvSpPr>
            <a:spLocks noChangeArrowheads="1"/>
          </p:cNvSpPr>
          <p:nvPr/>
        </p:nvSpPr>
        <p:spPr bwMode="auto">
          <a:xfrm>
            <a:off x="3419475" y="443865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1281" name="Oval 17"/>
          <p:cNvSpPr>
            <a:spLocks noChangeArrowheads="1"/>
          </p:cNvSpPr>
          <p:nvPr/>
        </p:nvSpPr>
        <p:spPr bwMode="auto">
          <a:xfrm>
            <a:off x="2268538" y="443865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2052638" y="4502150"/>
            <a:ext cx="430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1</a:t>
            </a:r>
            <a:endParaRPr lang="ru-RU">
              <a:latin typeface="Arial" charset="0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3492500" y="449421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2</a:t>
            </a:r>
            <a:endParaRPr lang="ru-RU">
              <a:latin typeface="Arial" charset="0"/>
            </a:endParaRPr>
          </a:p>
        </p:txBody>
      </p:sp>
      <p:sp>
        <p:nvSpPr>
          <p:cNvPr id="11297" name="Freeform 33"/>
          <p:cNvSpPr>
            <a:spLocks/>
          </p:cNvSpPr>
          <p:nvPr/>
        </p:nvSpPr>
        <p:spPr bwMode="auto">
          <a:xfrm>
            <a:off x="2124075" y="4021138"/>
            <a:ext cx="1585913" cy="1063625"/>
          </a:xfrm>
          <a:custGeom>
            <a:avLst/>
            <a:gdLst>
              <a:gd name="T0" fmla="*/ 0 w 1406"/>
              <a:gd name="T1" fmla="*/ 0 h 2359"/>
              <a:gd name="T2" fmla="*/ 205289 w 1406"/>
              <a:gd name="T3" fmla="*/ 470267 h 2359"/>
              <a:gd name="T4" fmla="*/ 409450 w 1406"/>
              <a:gd name="T5" fmla="*/ 797606 h 2359"/>
              <a:gd name="T6" fmla="*/ 614738 w 1406"/>
              <a:gd name="T7" fmla="*/ 1002305 h 2359"/>
              <a:gd name="T8" fmla="*/ 768141 w 1406"/>
              <a:gd name="T9" fmla="*/ 1063625 h 2359"/>
              <a:gd name="T10" fmla="*/ 972302 w 1406"/>
              <a:gd name="T11" fmla="*/ 1002305 h 2359"/>
              <a:gd name="T12" fmla="*/ 1177591 w 1406"/>
              <a:gd name="T13" fmla="*/ 797606 h 2359"/>
              <a:gd name="T14" fmla="*/ 1381751 w 1406"/>
              <a:gd name="T15" fmla="*/ 470267 h 2359"/>
              <a:gd name="T16" fmla="*/ 1585912 w 1406"/>
              <a:gd name="T17" fmla="*/ 0 h 23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06"/>
              <a:gd name="T28" fmla="*/ 0 h 2359"/>
              <a:gd name="T29" fmla="*/ 1406 w 1406"/>
              <a:gd name="T30" fmla="*/ 2359 h 235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06" h="2359">
                <a:moveTo>
                  <a:pt x="0" y="0"/>
                </a:moveTo>
                <a:cubicBezTo>
                  <a:pt x="61" y="374"/>
                  <a:pt x="122" y="748"/>
                  <a:pt x="182" y="1043"/>
                </a:cubicBezTo>
                <a:cubicBezTo>
                  <a:pt x="242" y="1338"/>
                  <a:pt x="303" y="1572"/>
                  <a:pt x="363" y="1769"/>
                </a:cubicBezTo>
                <a:cubicBezTo>
                  <a:pt x="423" y="1966"/>
                  <a:pt x="492" y="2125"/>
                  <a:pt x="545" y="2223"/>
                </a:cubicBezTo>
                <a:cubicBezTo>
                  <a:pt x="598" y="2321"/>
                  <a:pt x="628" y="2359"/>
                  <a:pt x="681" y="2359"/>
                </a:cubicBezTo>
                <a:cubicBezTo>
                  <a:pt x="734" y="2359"/>
                  <a:pt x="802" y="2321"/>
                  <a:pt x="862" y="2223"/>
                </a:cubicBezTo>
                <a:cubicBezTo>
                  <a:pt x="922" y="2125"/>
                  <a:pt x="983" y="1966"/>
                  <a:pt x="1044" y="1769"/>
                </a:cubicBezTo>
                <a:cubicBezTo>
                  <a:pt x="1105" y="1572"/>
                  <a:pt x="1165" y="1338"/>
                  <a:pt x="1225" y="1043"/>
                </a:cubicBezTo>
                <a:cubicBezTo>
                  <a:pt x="1285" y="748"/>
                  <a:pt x="1345" y="374"/>
                  <a:pt x="1406" y="0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1476375" y="4511675"/>
            <a:ext cx="30241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1692275" y="4070350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+</a:t>
            </a:r>
            <a:endParaRPr lang="ru-RU">
              <a:latin typeface="Arial" charset="0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3706813" y="4076700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+</a:t>
            </a:r>
            <a:endParaRPr lang="ru-RU">
              <a:latin typeface="Arial" charset="0"/>
            </a:endParaRPr>
          </a:p>
        </p:txBody>
      </p:sp>
      <p:graphicFrame>
        <p:nvGraphicFramePr>
          <p:cNvPr id="71716" name="Object 36"/>
          <p:cNvGraphicFramePr>
            <a:graphicFrameLocks noChangeAspect="1"/>
          </p:cNvGraphicFramePr>
          <p:nvPr/>
        </p:nvGraphicFramePr>
        <p:xfrm>
          <a:off x="4716463" y="3286125"/>
          <a:ext cx="3455987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9" name="Формула" r:id="rId21" imgW="1269720" imgH="228600" progId="Equation.3">
                  <p:embed/>
                </p:oleObj>
              </mc:Choice>
              <mc:Fallback>
                <p:oleObj name="Формула" r:id="rId21" imgW="1269720" imgH="22860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286125"/>
                        <a:ext cx="3455987" cy="62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7" name="Object 37"/>
          <p:cNvGraphicFramePr>
            <a:graphicFrameLocks noChangeAspect="1"/>
          </p:cNvGraphicFramePr>
          <p:nvPr/>
        </p:nvGraphicFramePr>
        <p:xfrm>
          <a:off x="4676775" y="3789363"/>
          <a:ext cx="43894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0" name="Формула" r:id="rId23" imgW="1612800" imgH="203040" progId="Equation.3">
                  <p:embed/>
                </p:oleObj>
              </mc:Choice>
              <mc:Fallback>
                <p:oleObj name="Формула" r:id="rId23" imgW="1612800" imgH="20304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3789363"/>
                        <a:ext cx="4389438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8" name="Object 38"/>
          <p:cNvGraphicFramePr>
            <a:graphicFrameLocks noChangeAspect="1"/>
          </p:cNvGraphicFramePr>
          <p:nvPr/>
        </p:nvGraphicFramePr>
        <p:xfrm>
          <a:off x="4716463" y="4238625"/>
          <a:ext cx="13827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1" name="Формула" r:id="rId25" imgW="507960" imgH="177480" progId="Equation.3">
                  <p:embed/>
                </p:oleObj>
              </mc:Choice>
              <mc:Fallback>
                <p:oleObj name="Формула" r:id="rId25" imgW="507960" imgH="17748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238625"/>
                        <a:ext cx="1382712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9" name="Object 39"/>
          <p:cNvGraphicFramePr>
            <a:graphicFrameLocks noChangeAspect="1"/>
          </p:cNvGraphicFramePr>
          <p:nvPr/>
        </p:nvGraphicFramePr>
        <p:xfrm>
          <a:off x="4716463" y="4581525"/>
          <a:ext cx="12096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2" name="Формула" r:id="rId27" imgW="444240" imgH="393480" progId="Equation.3">
                  <p:embed/>
                </p:oleObj>
              </mc:Choice>
              <mc:Fallback>
                <p:oleObj name="Формула" r:id="rId27" imgW="444240" imgH="39348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581525"/>
                        <a:ext cx="1209675" cy="107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0" name="Object 40"/>
          <p:cNvGraphicFramePr>
            <a:graphicFrameLocks noChangeAspect="1"/>
          </p:cNvGraphicFramePr>
          <p:nvPr/>
        </p:nvGraphicFramePr>
        <p:xfrm>
          <a:off x="6156325" y="4581525"/>
          <a:ext cx="124460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3" name="Формула" r:id="rId29" imgW="457200" imgH="393480" progId="Equation.3">
                  <p:embed/>
                </p:oleObj>
              </mc:Choice>
              <mc:Fallback>
                <p:oleObj name="Формула" r:id="rId29" imgW="457200" imgH="39348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4581525"/>
                        <a:ext cx="1244600" cy="107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6877050" y="6022975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x</a:t>
            </a:r>
            <a:endParaRPr lang="ru-RU">
              <a:latin typeface="Arial" charset="0"/>
            </a:endParaRPr>
          </a:p>
        </p:txBody>
      </p:sp>
      <p:sp>
        <p:nvSpPr>
          <p:cNvPr id="5" name="Oval 16"/>
          <p:cNvSpPr>
            <a:spLocks noChangeArrowheads="1"/>
          </p:cNvSpPr>
          <p:nvPr/>
        </p:nvSpPr>
        <p:spPr bwMode="auto">
          <a:xfrm>
            <a:off x="3203575" y="587851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6" name="Oval 17"/>
          <p:cNvSpPr>
            <a:spLocks noChangeArrowheads="1"/>
          </p:cNvSpPr>
          <p:nvPr/>
        </p:nvSpPr>
        <p:spPr bwMode="auto">
          <a:xfrm>
            <a:off x="2051050" y="5876925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835150" y="5940425"/>
            <a:ext cx="430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1</a:t>
            </a:r>
            <a:endParaRPr lang="ru-RU">
              <a:latin typeface="Arial" charset="0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3275013" y="5932488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2</a:t>
            </a:r>
            <a:endParaRPr lang="ru-RU">
              <a:latin typeface="Arial" charset="0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1258888" y="5949950"/>
            <a:ext cx="57610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Oval 16"/>
          <p:cNvSpPr>
            <a:spLocks noChangeArrowheads="1"/>
          </p:cNvSpPr>
          <p:nvPr/>
        </p:nvSpPr>
        <p:spPr bwMode="auto">
          <a:xfrm>
            <a:off x="4500563" y="5878513"/>
            <a:ext cx="144462" cy="1444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5724525" y="5878513"/>
            <a:ext cx="144463" cy="1444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211638" y="60229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23/7</a:t>
            </a:r>
            <a:endParaRPr lang="ru-RU">
              <a:latin typeface="Arial" charset="0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5580063" y="6022975"/>
            <a:ext cx="430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5</a:t>
            </a:r>
            <a:endParaRPr lang="ru-RU">
              <a:latin typeface="Arial" charset="0"/>
            </a:endParaRPr>
          </a:p>
        </p:txBody>
      </p:sp>
      <p:cxnSp>
        <p:nvCxnSpPr>
          <p:cNvPr id="71749" name="AutoShape 69"/>
          <p:cNvCxnSpPr>
            <a:cxnSpLocks noChangeShapeType="1"/>
            <a:stCxn id="0" idx="0"/>
          </p:cNvCxnSpPr>
          <p:nvPr/>
        </p:nvCxnSpPr>
        <p:spPr bwMode="auto">
          <a:xfrm rot="5400000" flipH="1">
            <a:off x="3421063" y="3502025"/>
            <a:ext cx="287338" cy="4465637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1751" name="AutoShape 71"/>
          <p:cNvCxnSpPr>
            <a:cxnSpLocks noChangeShapeType="1"/>
            <a:stCxn id="0" idx="0"/>
          </p:cNvCxnSpPr>
          <p:nvPr/>
        </p:nvCxnSpPr>
        <p:spPr bwMode="auto">
          <a:xfrm rot="5400000" flipH="1">
            <a:off x="2880519" y="4185444"/>
            <a:ext cx="144463" cy="324167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1754" name="AutoShape 74"/>
          <p:cNvCxnSpPr>
            <a:cxnSpLocks noChangeShapeType="1"/>
          </p:cNvCxnSpPr>
          <p:nvPr/>
        </p:nvCxnSpPr>
        <p:spPr bwMode="auto">
          <a:xfrm rot="5400000" flipH="1">
            <a:off x="1296988" y="5049837"/>
            <a:ext cx="69850" cy="158432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1755" name="AutoShape 75"/>
          <p:cNvCxnSpPr>
            <a:cxnSpLocks noChangeShapeType="1"/>
          </p:cNvCxnSpPr>
          <p:nvPr/>
        </p:nvCxnSpPr>
        <p:spPr bwMode="auto">
          <a:xfrm rot="16200000">
            <a:off x="4752182" y="4256881"/>
            <a:ext cx="144462" cy="309562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71759" name="Oval 79" descr="Темный диагональный 2"/>
          <p:cNvSpPr>
            <a:spLocks noChangeArrowheads="1"/>
          </p:cNvSpPr>
          <p:nvPr/>
        </p:nvSpPr>
        <p:spPr bwMode="auto">
          <a:xfrm>
            <a:off x="3343275" y="5805488"/>
            <a:ext cx="1152525" cy="144462"/>
          </a:xfrm>
          <a:prstGeom prst="ellipse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60" name="Oval 80" descr="Темный диагональный 2"/>
          <p:cNvSpPr>
            <a:spLocks noChangeArrowheads="1"/>
          </p:cNvSpPr>
          <p:nvPr/>
        </p:nvSpPr>
        <p:spPr bwMode="auto">
          <a:xfrm>
            <a:off x="1149350" y="5838825"/>
            <a:ext cx="936625" cy="101600"/>
          </a:xfrm>
          <a:prstGeom prst="ellipse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61" name="Text Box 81"/>
          <p:cNvSpPr txBox="1">
            <a:spLocks noChangeArrowheads="1"/>
          </p:cNvSpPr>
          <p:nvPr/>
        </p:nvSpPr>
        <p:spPr bwMode="auto">
          <a:xfrm>
            <a:off x="827088" y="6278563"/>
            <a:ext cx="4321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Arial" charset="0"/>
              </a:rPr>
              <a:t>Ответ. </a:t>
            </a:r>
            <a:r>
              <a:rPr lang="en-US" sz="2400"/>
              <a:t>x</a:t>
            </a:r>
            <a:r>
              <a:rPr lang="en-US" sz="2400">
                <a:sym typeface="Symbol" pitchFamily="18" charset="2"/>
              </a:rPr>
              <a:t></a:t>
            </a:r>
            <a:r>
              <a:rPr lang="ru-RU" sz="2400">
                <a:sym typeface="Symbol" pitchFamily="18" charset="2"/>
              </a:rPr>
              <a:t>(</a:t>
            </a:r>
            <a:r>
              <a:rPr lang="en-US" sz="2400">
                <a:sym typeface="Symbol" pitchFamily="18" charset="2"/>
              </a:rPr>
              <a:t>-;1][2;23/7)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2809875" y="4581525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-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7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11280" grpId="0" animBg="1"/>
      <p:bldP spid="11281" grpId="0" animBg="1"/>
      <p:bldP spid="11282" grpId="0"/>
      <p:bldP spid="11283" grpId="0"/>
      <p:bldP spid="11297" grpId="0" animBg="1"/>
      <p:bldP spid="11278" grpId="0" animBg="1"/>
      <p:bldP spid="2" grpId="0"/>
      <p:bldP spid="3" grpId="0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/>
      <p:bldP spid="13" grpId="0"/>
      <p:bldP spid="71759" grpId="0" animBg="1"/>
      <p:bldP spid="71760" grpId="0" animBg="1"/>
      <p:bldP spid="71761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270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34113"/>
            <a:ext cx="452437" cy="363537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2708" name="Object 4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323850" y="1241449"/>
          <a:ext cx="32702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5" name="Формула" r:id="rId5" imgW="990360" imgH="253800" progId="Equation.3">
                  <p:embed/>
                </p:oleObj>
              </mc:Choice>
              <mc:Fallback>
                <p:oleObj name="Формула" r:id="rId5" imgW="99036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241449"/>
                        <a:ext cx="3270250" cy="839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323850" y="3114699"/>
          <a:ext cx="329247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6" name="Формула" r:id="rId7" imgW="1282680" imgH="253800" progId="Equation.3">
                  <p:embed/>
                </p:oleObj>
              </mc:Choice>
              <mc:Fallback>
                <p:oleObj name="Формула" r:id="rId7" imgW="1282680" imgH="253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114699"/>
                        <a:ext cx="3292475" cy="652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250825" y="1962174"/>
          <a:ext cx="2665413" cy="123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7" name="Формула" r:id="rId9" imgW="1041120" imgH="482400" progId="Equation.3">
                  <p:embed/>
                </p:oleObj>
              </mc:Choice>
              <mc:Fallback>
                <p:oleObj name="Формула" r:id="rId9" imgW="1041120" imgH="4824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962174"/>
                        <a:ext cx="2665413" cy="1236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5" name="Object 11"/>
          <p:cNvGraphicFramePr>
            <a:graphicFrameLocks noChangeAspect="1"/>
          </p:cNvGraphicFramePr>
          <p:nvPr/>
        </p:nvGraphicFramePr>
        <p:xfrm>
          <a:off x="3132138" y="1952649"/>
          <a:ext cx="2087562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8" name="Формула" r:id="rId11" imgW="774360" imgH="457200" progId="Equation.3">
                  <p:embed/>
                </p:oleObj>
              </mc:Choice>
              <mc:Fallback>
                <p:oleObj name="Формула" r:id="rId11" imgW="774360" imgH="457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1952649"/>
                        <a:ext cx="2087562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6" name="Object 12"/>
          <p:cNvGraphicFramePr>
            <a:graphicFrameLocks noChangeAspect="1"/>
          </p:cNvGraphicFramePr>
          <p:nvPr/>
        </p:nvGraphicFramePr>
        <p:xfrm>
          <a:off x="323850" y="3762399"/>
          <a:ext cx="36353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9" name="Формула" r:id="rId13" imgW="1536480" imgH="482400" progId="Equation.3">
                  <p:embed/>
                </p:oleObj>
              </mc:Choice>
              <mc:Fallback>
                <p:oleObj name="Формула" r:id="rId13" imgW="1536480" imgH="4824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762399"/>
                        <a:ext cx="3635375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8" name="Object 14"/>
          <p:cNvGraphicFramePr>
            <a:graphicFrameLocks noChangeAspect="1"/>
          </p:cNvGraphicFramePr>
          <p:nvPr/>
        </p:nvGraphicFramePr>
        <p:xfrm>
          <a:off x="717550" y="4841899"/>
          <a:ext cx="12620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0" name="Формула" r:id="rId15" imgW="533160" imgH="177480" progId="Equation.3">
                  <p:embed/>
                </p:oleObj>
              </mc:Choice>
              <mc:Fallback>
                <p:oleObj name="Формула" r:id="rId15" imgW="53316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4841899"/>
                        <a:ext cx="1262063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9" name="Object 15"/>
          <p:cNvGraphicFramePr>
            <a:graphicFrameLocks noChangeAspect="1"/>
          </p:cNvGraphicFramePr>
          <p:nvPr/>
        </p:nvGraphicFramePr>
        <p:xfrm>
          <a:off x="725488" y="5202262"/>
          <a:ext cx="750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1" name="Формула" r:id="rId17" imgW="317160" imgH="177480" progId="Equation.3">
                  <p:embed/>
                </p:oleObj>
              </mc:Choice>
              <mc:Fallback>
                <p:oleObj name="Формула" r:id="rId17" imgW="317160" imgH="177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488" y="5202262"/>
                        <a:ext cx="750887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0" name="Object 16"/>
          <p:cNvGraphicFramePr>
            <a:graphicFrameLocks noChangeAspect="1"/>
          </p:cNvGraphicFramePr>
          <p:nvPr/>
        </p:nvGraphicFramePr>
        <p:xfrm>
          <a:off x="2051050" y="4770462"/>
          <a:ext cx="36052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2" name="Формула" r:id="rId19" imgW="1523880" imgH="203040" progId="Equation.3">
                  <p:embed/>
                </p:oleObj>
              </mc:Choice>
              <mc:Fallback>
                <p:oleObj name="Формула" r:id="rId19" imgW="152388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770462"/>
                        <a:ext cx="3605213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1" name="Object 17"/>
          <p:cNvGraphicFramePr>
            <a:graphicFrameLocks noChangeAspect="1"/>
          </p:cNvGraphicFramePr>
          <p:nvPr/>
        </p:nvGraphicFramePr>
        <p:xfrm>
          <a:off x="2051050" y="5130824"/>
          <a:ext cx="21621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3" name="Формула" r:id="rId21" imgW="914400" imgH="203040" progId="Equation.3">
                  <p:embed/>
                </p:oleObj>
              </mc:Choice>
              <mc:Fallback>
                <p:oleObj name="Формула" r:id="rId21" imgW="91440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130824"/>
                        <a:ext cx="216217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2" name="Object 18"/>
          <p:cNvGraphicFramePr>
            <a:graphicFrameLocks noChangeAspect="1"/>
          </p:cNvGraphicFramePr>
          <p:nvPr/>
        </p:nvGraphicFramePr>
        <p:xfrm>
          <a:off x="2051050" y="5562624"/>
          <a:ext cx="20669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4" name="Формула" r:id="rId23" imgW="787320" imgH="203040" progId="Equation.3">
                  <p:embed/>
                </p:oleObj>
              </mc:Choice>
              <mc:Fallback>
                <p:oleObj name="Формула" r:id="rId23" imgW="78732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562624"/>
                        <a:ext cx="2066925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6877050" y="6491312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x</a:t>
            </a:r>
            <a:endParaRPr lang="ru-RU">
              <a:latin typeface="Arial" charset="0"/>
            </a:endParaRPr>
          </a:p>
        </p:txBody>
      </p:sp>
      <p:sp>
        <p:nvSpPr>
          <p:cNvPr id="11281" name="Oval 17"/>
          <p:cNvSpPr>
            <a:spLocks noChangeArrowheads="1"/>
          </p:cNvSpPr>
          <p:nvPr/>
        </p:nvSpPr>
        <p:spPr bwMode="auto">
          <a:xfrm>
            <a:off x="2051050" y="6354787"/>
            <a:ext cx="144463" cy="1444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35150" y="6408762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-1</a:t>
            </a:r>
            <a:endParaRPr lang="ru-RU">
              <a:latin typeface="Arial" charset="0"/>
            </a:endParaRPr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1258888" y="6426224"/>
            <a:ext cx="57610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80" name="Oval 16"/>
          <p:cNvSpPr>
            <a:spLocks noChangeArrowheads="1"/>
          </p:cNvSpPr>
          <p:nvPr/>
        </p:nvSpPr>
        <p:spPr bwMode="auto">
          <a:xfrm>
            <a:off x="3924300" y="6354787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2" name="Oval 16"/>
          <p:cNvSpPr>
            <a:spLocks noChangeArrowheads="1"/>
          </p:cNvSpPr>
          <p:nvPr/>
        </p:nvSpPr>
        <p:spPr bwMode="auto">
          <a:xfrm>
            <a:off x="5724525" y="6354787"/>
            <a:ext cx="144463" cy="1444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3779838" y="61658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1</a:t>
            </a:r>
            <a:endParaRPr lang="ru-RU">
              <a:latin typeface="Arial" charset="0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5580063" y="6491312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4</a:t>
            </a:r>
            <a:endParaRPr lang="ru-RU">
              <a:latin typeface="Arial" charset="0"/>
            </a:endParaRPr>
          </a:p>
        </p:txBody>
      </p:sp>
      <p:sp>
        <p:nvSpPr>
          <p:cNvPr id="72737" name="Oval 33" descr="Темный диагональный 2"/>
          <p:cNvSpPr>
            <a:spLocks noChangeArrowheads="1"/>
          </p:cNvSpPr>
          <p:nvPr/>
        </p:nvSpPr>
        <p:spPr bwMode="auto">
          <a:xfrm>
            <a:off x="5867400" y="6208737"/>
            <a:ext cx="1152525" cy="217487"/>
          </a:xfrm>
          <a:prstGeom prst="ellipse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72741" name="AutoShape 37"/>
          <p:cNvCxnSpPr>
            <a:cxnSpLocks noChangeShapeType="1"/>
          </p:cNvCxnSpPr>
          <p:nvPr/>
        </p:nvCxnSpPr>
        <p:spPr bwMode="auto">
          <a:xfrm rot="16200000">
            <a:off x="6231732" y="5703118"/>
            <a:ext cx="207962" cy="1079500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2742" name="AutoShape 38"/>
          <p:cNvCxnSpPr>
            <a:cxnSpLocks noChangeShapeType="1"/>
          </p:cNvCxnSpPr>
          <p:nvPr/>
        </p:nvCxnSpPr>
        <p:spPr bwMode="auto">
          <a:xfrm rot="16200000">
            <a:off x="5363369" y="4699818"/>
            <a:ext cx="287338" cy="3022600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2743" name="AutoShape 39"/>
          <p:cNvCxnSpPr>
            <a:cxnSpLocks noChangeShapeType="1"/>
            <a:stCxn id="11281" idx="0"/>
          </p:cNvCxnSpPr>
          <p:nvPr/>
        </p:nvCxnSpPr>
        <p:spPr bwMode="auto">
          <a:xfrm rot="5400000" flipH="1">
            <a:off x="1552575" y="5783287"/>
            <a:ext cx="134938" cy="1008062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aphicFrame>
        <p:nvGraphicFramePr>
          <p:cNvPr id="72744" name="Object 40"/>
          <p:cNvGraphicFramePr>
            <a:graphicFrameLocks noChangeAspect="1"/>
          </p:cNvGraphicFramePr>
          <p:nvPr/>
        </p:nvGraphicFramePr>
        <p:xfrm>
          <a:off x="7454900" y="6102374"/>
          <a:ext cx="9334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5" name="Формула" r:id="rId25" imgW="355320" imgH="177480" progId="Equation.3">
                  <p:embed/>
                </p:oleObj>
              </mc:Choice>
              <mc:Fallback>
                <p:oleObj name="Формула" r:id="rId25" imgW="355320" imgH="17748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900" y="6102374"/>
                        <a:ext cx="933450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2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2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2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11281" grpId="0" animBg="1"/>
      <p:bldP spid="11282" grpId="0"/>
      <p:bldP spid="11278" grpId="0" animBg="1"/>
      <p:bldP spid="11280" grpId="0" animBg="1"/>
      <p:bldP spid="2" grpId="0" animBg="1"/>
      <p:bldP spid="3" grpId="0"/>
      <p:bldP spid="4" grpId="0"/>
      <p:bldP spid="727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Степенная функция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357313"/>
            <a:ext cx="4500563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25"/>
            <a:ext cx="42751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357688"/>
            <a:ext cx="85153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577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305550"/>
            <a:ext cx="452437" cy="36353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344488" y="1371622"/>
          <a:ext cx="32702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3" name="Формула" r:id="rId4" imgW="990360" imgH="253800" progId="Equation.3">
                  <p:embed/>
                </p:oleObj>
              </mc:Choice>
              <mc:Fallback>
                <p:oleObj name="Формула" r:id="rId4" imgW="99036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1371622"/>
                        <a:ext cx="3270250" cy="839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323850" y="3244872"/>
          <a:ext cx="329247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4" name="Формула" r:id="rId6" imgW="1282680" imgH="253800" progId="Equation.3">
                  <p:embed/>
                </p:oleObj>
              </mc:Choice>
              <mc:Fallback>
                <p:oleObj name="Формула" r:id="rId6" imgW="1282680" imgH="253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244872"/>
                        <a:ext cx="3292475" cy="652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2" name="Object 6"/>
          <p:cNvGraphicFramePr>
            <a:graphicFrameLocks noChangeAspect="1"/>
          </p:cNvGraphicFramePr>
          <p:nvPr/>
        </p:nvGraphicFramePr>
        <p:xfrm>
          <a:off x="250825" y="2092347"/>
          <a:ext cx="2665413" cy="123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5" name="Формула" r:id="rId8" imgW="1041120" imgH="482400" progId="Equation.3">
                  <p:embed/>
                </p:oleObj>
              </mc:Choice>
              <mc:Fallback>
                <p:oleObj name="Формула" r:id="rId8" imgW="1041120" imgH="482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092347"/>
                        <a:ext cx="2665413" cy="1236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3132138" y="2082822"/>
          <a:ext cx="2087562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6" name="Формула" r:id="rId10" imgW="774360" imgH="457200" progId="Equation.3">
                  <p:embed/>
                </p:oleObj>
              </mc:Choice>
              <mc:Fallback>
                <p:oleObj name="Формула" r:id="rId10" imgW="774360" imgH="457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082822"/>
                        <a:ext cx="2087562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4" name="Object 8"/>
          <p:cNvGraphicFramePr>
            <a:graphicFrameLocks noChangeAspect="1"/>
          </p:cNvGraphicFramePr>
          <p:nvPr/>
        </p:nvGraphicFramePr>
        <p:xfrm>
          <a:off x="92075" y="3892572"/>
          <a:ext cx="28241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7" name="Формула" r:id="rId12" imgW="1193760" imgH="482400" progId="Equation.3">
                  <p:embed/>
                </p:oleObj>
              </mc:Choice>
              <mc:Fallback>
                <p:oleObj name="Формула" r:id="rId12" imgW="1193760" imgH="4824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3892572"/>
                        <a:ext cx="282416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3449638" y="4035447"/>
          <a:ext cx="12620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8" name="Формула" r:id="rId14" imgW="533160" imgH="177480" progId="Equation.3">
                  <p:embed/>
                </p:oleObj>
              </mc:Choice>
              <mc:Fallback>
                <p:oleObj name="Формула" r:id="rId14" imgW="53316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9638" y="4035447"/>
                        <a:ext cx="1262062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6" name="Object 10"/>
          <p:cNvGraphicFramePr>
            <a:graphicFrameLocks noChangeAspect="1"/>
          </p:cNvGraphicFramePr>
          <p:nvPr/>
        </p:nvGraphicFramePr>
        <p:xfrm>
          <a:off x="3449638" y="4468835"/>
          <a:ext cx="750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9" name="Формула" r:id="rId16" imgW="317160" imgH="177480" progId="Equation.3">
                  <p:embed/>
                </p:oleObj>
              </mc:Choice>
              <mc:Fallback>
                <p:oleObj name="Формула" r:id="rId16" imgW="31716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9638" y="4468835"/>
                        <a:ext cx="750887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7" name="Object 11"/>
          <p:cNvGraphicFramePr>
            <a:graphicFrameLocks noChangeAspect="1"/>
          </p:cNvGraphicFramePr>
          <p:nvPr/>
        </p:nvGraphicFramePr>
        <p:xfrm>
          <a:off x="4960938" y="3964010"/>
          <a:ext cx="23129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0" name="Формула" r:id="rId18" imgW="977760" imgH="203040" progId="Equation.3">
                  <p:embed/>
                </p:oleObj>
              </mc:Choice>
              <mc:Fallback>
                <p:oleObj name="Формула" r:id="rId18" imgW="97776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0938" y="3964010"/>
                        <a:ext cx="2312987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9" name="Object 13"/>
          <p:cNvGraphicFramePr>
            <a:graphicFrameLocks noChangeAspect="1"/>
          </p:cNvGraphicFramePr>
          <p:nvPr/>
        </p:nvGraphicFramePr>
        <p:xfrm>
          <a:off x="4932363" y="4468835"/>
          <a:ext cx="233362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1" name="Формула" r:id="rId20" imgW="888840" imgH="203040" progId="Equation.3">
                  <p:embed/>
                </p:oleObj>
              </mc:Choice>
              <mc:Fallback>
                <p:oleObj name="Формула" r:id="rId20" imgW="88884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468835"/>
                        <a:ext cx="2333625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6877050" y="5684860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x</a:t>
            </a:r>
            <a:endParaRPr lang="ru-RU">
              <a:latin typeface="Arial" charset="0"/>
            </a:endParaRPr>
          </a:p>
        </p:txBody>
      </p:sp>
      <p:sp>
        <p:nvSpPr>
          <p:cNvPr id="11281" name="Oval 17"/>
          <p:cNvSpPr>
            <a:spLocks noChangeArrowheads="1"/>
          </p:cNvSpPr>
          <p:nvPr/>
        </p:nvSpPr>
        <p:spPr bwMode="auto">
          <a:xfrm>
            <a:off x="2051050" y="5548335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35150" y="5602310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-0,5</a:t>
            </a:r>
            <a:endParaRPr lang="ru-RU">
              <a:latin typeface="Arial" charset="0"/>
            </a:endParaRPr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1258888" y="5619772"/>
            <a:ext cx="57610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80" name="Oval 16"/>
          <p:cNvSpPr>
            <a:spLocks noChangeArrowheads="1"/>
          </p:cNvSpPr>
          <p:nvPr/>
        </p:nvSpPr>
        <p:spPr bwMode="auto">
          <a:xfrm>
            <a:off x="3924300" y="5548335"/>
            <a:ext cx="144463" cy="1444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2" name="Oval 16"/>
          <p:cNvSpPr>
            <a:spLocks noChangeArrowheads="1"/>
          </p:cNvSpPr>
          <p:nvPr/>
        </p:nvSpPr>
        <p:spPr bwMode="auto">
          <a:xfrm>
            <a:off x="5724525" y="5548335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3779838" y="5692797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1</a:t>
            </a:r>
            <a:endParaRPr lang="ru-RU">
              <a:latin typeface="Arial" charset="0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5580063" y="5684860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3</a:t>
            </a:r>
            <a:endParaRPr lang="ru-RU">
              <a:latin typeface="Arial" charset="0"/>
            </a:endParaRPr>
          </a:p>
        </p:txBody>
      </p:sp>
      <p:sp>
        <p:nvSpPr>
          <p:cNvPr id="75798" name="Oval 22" descr="Темный диагональный 2"/>
          <p:cNvSpPr>
            <a:spLocks noChangeArrowheads="1"/>
          </p:cNvSpPr>
          <p:nvPr/>
        </p:nvSpPr>
        <p:spPr bwMode="auto">
          <a:xfrm>
            <a:off x="971550" y="5448322"/>
            <a:ext cx="1152525" cy="144463"/>
          </a:xfrm>
          <a:prstGeom prst="ellipse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75799" name="AutoShape 23"/>
          <p:cNvCxnSpPr>
            <a:cxnSpLocks noChangeShapeType="1"/>
          </p:cNvCxnSpPr>
          <p:nvPr/>
        </p:nvCxnSpPr>
        <p:spPr bwMode="auto">
          <a:xfrm rot="16200000">
            <a:off x="6231732" y="4896666"/>
            <a:ext cx="207962" cy="1079500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aphicFrame>
        <p:nvGraphicFramePr>
          <p:cNvPr id="75802" name="Object 26"/>
          <p:cNvGraphicFramePr>
            <a:graphicFrameLocks noChangeAspect="1"/>
          </p:cNvGraphicFramePr>
          <p:nvPr/>
        </p:nvGraphicFramePr>
        <p:xfrm>
          <a:off x="7308850" y="5403872"/>
          <a:ext cx="143351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2" name="Формула" r:id="rId22" imgW="545760" imgH="203040" progId="Equation.3">
                  <p:embed/>
                </p:oleObj>
              </mc:Choice>
              <mc:Fallback>
                <p:oleObj name="Формула" r:id="rId22" imgW="545760" imgH="20304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850" y="5403872"/>
                        <a:ext cx="1433513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5806" name="AutoShape 30"/>
          <p:cNvCxnSpPr>
            <a:cxnSpLocks noChangeShapeType="1"/>
          </p:cNvCxnSpPr>
          <p:nvPr/>
        </p:nvCxnSpPr>
        <p:spPr bwMode="auto">
          <a:xfrm rot="5400000" flipH="1">
            <a:off x="2088357" y="3639366"/>
            <a:ext cx="431800" cy="3386137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5807" name="AutoShape 31"/>
          <p:cNvCxnSpPr>
            <a:cxnSpLocks noChangeShapeType="1"/>
          </p:cNvCxnSpPr>
          <p:nvPr/>
        </p:nvCxnSpPr>
        <p:spPr bwMode="auto">
          <a:xfrm rot="5400000" flipH="1">
            <a:off x="1188244" y="4612504"/>
            <a:ext cx="215900" cy="1655762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75808" name="Text Box 32"/>
          <p:cNvSpPr txBox="1">
            <a:spLocks noChangeArrowheads="1"/>
          </p:cNvSpPr>
          <p:nvPr/>
        </p:nvSpPr>
        <p:spPr bwMode="auto">
          <a:xfrm>
            <a:off x="671522" y="6124597"/>
            <a:ext cx="525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latin typeface="Arial" charset="0"/>
              </a:rPr>
              <a:t>Ответ. </a:t>
            </a:r>
            <a:r>
              <a:rPr lang="en-US" sz="2800" dirty="0"/>
              <a:t>x</a:t>
            </a:r>
            <a:r>
              <a:rPr lang="en-US" sz="2800" dirty="0">
                <a:sym typeface="Symbol" pitchFamily="18" charset="2"/>
              </a:rPr>
              <a:t></a:t>
            </a:r>
            <a:r>
              <a:rPr lang="ru-RU" sz="2800" dirty="0">
                <a:sym typeface="Symbol" pitchFamily="18" charset="2"/>
              </a:rPr>
              <a:t>(</a:t>
            </a:r>
            <a:r>
              <a:rPr lang="en-US" sz="2800" dirty="0">
                <a:sym typeface="Symbol" pitchFamily="18" charset="2"/>
              </a:rPr>
              <a:t>-;-0,5](4;+)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5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5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11281" grpId="0" animBg="1"/>
      <p:bldP spid="11282" grpId="0"/>
      <p:bldP spid="11278" grpId="0" animBg="1"/>
      <p:bldP spid="11280" grpId="0" animBg="1"/>
      <p:bldP spid="2" grpId="0" animBg="1"/>
      <p:bldP spid="3" grpId="0"/>
      <p:bldP spid="4" grpId="0"/>
      <p:bldP spid="75798" grpId="0" animBg="1"/>
      <p:bldP spid="7580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Иррациональные </a:t>
            </a: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неравенства</a:t>
            </a:r>
          </a:p>
        </p:txBody>
      </p:sp>
      <p:sp>
        <p:nvSpPr>
          <p:cNvPr id="7885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305550"/>
            <a:ext cx="452437" cy="36353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8852" name="Object 4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250825" y="4676790"/>
          <a:ext cx="34861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1" name="Формула" r:id="rId5" imgW="990360" imgH="253800" progId="Equation.3">
                  <p:embed/>
                </p:oleObj>
              </mc:Choice>
              <mc:Fallback>
                <p:oleObj name="Формула" r:id="rId5" imgW="99036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676790"/>
                        <a:ext cx="3486150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5003800" y="1436703"/>
            <a:ext cx="37449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№16</a:t>
            </a:r>
            <a:r>
              <a:rPr lang="en-US" sz="3200">
                <a:solidFill>
                  <a:srgbClr val="0000FF"/>
                </a:solidFill>
                <a:latin typeface="Verdana" pitchFamily="34" charset="0"/>
              </a:rPr>
              <a:t>7</a:t>
            </a: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(</a:t>
            </a:r>
            <a:r>
              <a:rPr lang="en-US" sz="3200">
                <a:solidFill>
                  <a:srgbClr val="0000FF"/>
                </a:solidFill>
                <a:latin typeface="Verdana" pitchFamily="34" charset="0"/>
              </a:rPr>
              <a:t>3,5</a:t>
            </a:r>
            <a:r>
              <a:rPr lang="ru-RU" sz="3200">
                <a:solidFill>
                  <a:srgbClr val="0000FF"/>
                </a:solidFill>
                <a:latin typeface="Verdana" pitchFamily="34" charset="0"/>
              </a:rPr>
              <a:t>), 170(3,5)</a:t>
            </a: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4932363" y="2660665"/>
            <a:ext cx="40322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33CC"/>
                </a:solidFill>
              </a:rPr>
              <a:t>ДЗ:</a:t>
            </a:r>
            <a:r>
              <a:rPr lang="en-US" sz="3200">
                <a:solidFill>
                  <a:srgbClr val="FF33CC"/>
                </a:solidFill>
              </a:rPr>
              <a:t>§</a:t>
            </a:r>
            <a:r>
              <a:rPr lang="ru-RU" sz="3200">
                <a:solidFill>
                  <a:srgbClr val="FF33CC"/>
                </a:solidFill>
              </a:rPr>
              <a:t>10, №168(3,4), 169(2,6), 170(2,6)</a:t>
            </a:r>
            <a:endParaRPr lang="en-US" sz="3200">
              <a:solidFill>
                <a:srgbClr val="FF33CC"/>
              </a:solidFill>
            </a:endParaRPr>
          </a:p>
        </p:txBody>
      </p:sp>
      <p:graphicFrame>
        <p:nvGraphicFramePr>
          <p:cNvPr id="78877" name="Object 29">
            <a:hlinkClick r:id="rId7" action="ppaction://hlinksldjump"/>
          </p:cNvPr>
          <p:cNvGraphicFramePr>
            <a:graphicFrameLocks noChangeAspect="1"/>
          </p:cNvGraphicFramePr>
          <p:nvPr/>
        </p:nvGraphicFramePr>
        <p:xfrm>
          <a:off x="250825" y="1363678"/>
          <a:ext cx="4011613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2" name="Формула" r:id="rId8" imgW="1091880" imgH="253800" progId="Equation.3">
                  <p:embed/>
                </p:oleObj>
              </mc:Choice>
              <mc:Fallback>
                <p:oleObj name="Формула" r:id="rId8" imgW="1091880" imgH="253800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363678"/>
                        <a:ext cx="4011613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78" name="Object 30">
            <a:hlinkClick r:id="rId10" action="ppaction://hlinksldjump"/>
          </p:cNvPr>
          <p:cNvGraphicFramePr>
            <a:graphicFrameLocks noChangeAspect="1"/>
          </p:cNvGraphicFramePr>
          <p:nvPr/>
        </p:nvGraphicFramePr>
        <p:xfrm>
          <a:off x="179388" y="2227278"/>
          <a:ext cx="293846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3" name="Формула" r:id="rId11" imgW="799920" imgH="253800" progId="Equation.3">
                  <p:embed/>
                </p:oleObj>
              </mc:Choice>
              <mc:Fallback>
                <p:oleObj name="Формула" r:id="rId11" imgW="799920" imgH="25380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227278"/>
                        <a:ext cx="2938462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79" name="Object 31">
            <a:hlinkClick r:id="rId13" action="ppaction://hlinksldjump"/>
          </p:cNvPr>
          <p:cNvGraphicFramePr>
            <a:graphicFrameLocks noChangeAspect="1"/>
          </p:cNvGraphicFramePr>
          <p:nvPr/>
        </p:nvGraphicFramePr>
        <p:xfrm>
          <a:off x="179388" y="3019440"/>
          <a:ext cx="28924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4" name="Формула" r:id="rId14" imgW="787320" imgH="253800" progId="Equation.3">
                  <p:embed/>
                </p:oleObj>
              </mc:Choice>
              <mc:Fallback>
                <p:oleObj name="Формула" r:id="rId14" imgW="787320" imgH="25380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019440"/>
                        <a:ext cx="2892425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80" name="Object 32">
            <a:hlinkClick r:id="rId16" action="ppaction://hlinksldjump"/>
          </p:cNvPr>
          <p:cNvGraphicFramePr>
            <a:graphicFrameLocks noChangeAspect="1"/>
          </p:cNvGraphicFramePr>
          <p:nvPr/>
        </p:nvGraphicFramePr>
        <p:xfrm>
          <a:off x="179388" y="3811603"/>
          <a:ext cx="37433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5" name="Формула" r:id="rId17" imgW="990360" imgH="253800" progId="Equation.3">
                  <p:embed/>
                </p:oleObj>
              </mc:Choice>
              <mc:Fallback>
                <p:oleObj name="Формула" r:id="rId17" imgW="990360" imgH="25380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811603"/>
                        <a:ext cx="3743325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887412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smtClean="0">
                <a:sym typeface="Symbol" pitchFamily="18" charset="2"/>
              </a:rPr>
              <a:t>1</a:t>
            </a:r>
            <a:r>
              <a:rPr lang="ru-RU" sz="2800" b="1" smtClean="0">
                <a:sym typeface="Symbol" pitchFamily="18" charset="2"/>
              </a:rPr>
              <a:t>. </a:t>
            </a:r>
            <a:r>
              <a:rPr lang="ru-RU" sz="2800" b="1" i="1" smtClean="0">
                <a:sym typeface="Symbol" pitchFamily="18" charset="2"/>
              </a:rPr>
              <a:t>р=2</a:t>
            </a:r>
            <a:r>
              <a:rPr lang="en-US" sz="2800" b="1" i="1" smtClean="0">
                <a:sym typeface="Symbol" pitchFamily="18" charset="2"/>
              </a:rPr>
              <a:t>n</a:t>
            </a:r>
            <a:r>
              <a:rPr lang="en-US" sz="2800" smtClean="0">
                <a:sym typeface="Symbol" pitchFamily="18" charset="2"/>
              </a:rPr>
              <a:t> (</a:t>
            </a:r>
            <a:r>
              <a:rPr lang="ru-RU" sz="2800" smtClean="0">
                <a:sym typeface="Symbol" pitchFamily="18" charset="2"/>
              </a:rPr>
              <a:t>чётное число</a:t>
            </a:r>
            <a:r>
              <a:rPr lang="en-US" sz="2800" smtClean="0">
                <a:sym typeface="Symbol" pitchFamily="18" charset="2"/>
              </a:rPr>
              <a:t>)</a:t>
            </a:r>
            <a:r>
              <a:rPr lang="ru-RU" sz="2800" smtClean="0">
                <a:sym typeface="Symbol" pitchFamily="18" charset="2"/>
              </a:rPr>
              <a:t>: у=х</a:t>
            </a:r>
            <a:r>
              <a:rPr lang="ru-RU" sz="2800" baseline="30000" smtClean="0">
                <a:sym typeface="Symbol" pitchFamily="18" charset="2"/>
              </a:rPr>
              <a:t>2</a:t>
            </a:r>
            <a:r>
              <a:rPr lang="ru-RU" sz="2800" smtClean="0">
                <a:sym typeface="Symbol" pitchFamily="18" charset="2"/>
              </a:rPr>
              <a:t>, у=х</a:t>
            </a:r>
            <a:r>
              <a:rPr lang="ru-RU" sz="2800" baseline="30000" smtClean="0">
                <a:sym typeface="Symbol" pitchFamily="18" charset="2"/>
              </a:rPr>
              <a:t>4</a:t>
            </a:r>
            <a:r>
              <a:rPr lang="ru-RU" sz="2800" smtClean="0">
                <a:sym typeface="Symbol" pitchFamily="18" charset="2"/>
              </a:rPr>
              <a:t> и т.д.</a:t>
            </a:r>
            <a:endParaRPr lang="en-US" sz="2800" smtClean="0">
              <a:sym typeface="Symbol" pitchFamily="18" charset="2"/>
            </a:endParaRPr>
          </a:p>
        </p:txBody>
      </p:sp>
      <p:sp>
        <p:nvSpPr>
          <p:cNvPr id="32814" name="Text Box 46"/>
          <p:cNvSpPr txBox="1">
            <a:spLocks noChangeArrowheads="1"/>
          </p:cNvSpPr>
          <p:nvPr/>
        </p:nvSpPr>
        <p:spPr bwMode="auto">
          <a:xfrm>
            <a:off x="2987675" y="2276475"/>
            <a:ext cx="61563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Свойства: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</a:rPr>
              <a:t>D(y)</a:t>
            </a:r>
            <a:r>
              <a:rPr lang="ru-RU" sz="2400">
                <a:latin typeface="Verdana" pitchFamily="34" charset="0"/>
              </a:rPr>
              <a:t>: </a:t>
            </a:r>
            <a:r>
              <a:rPr lang="en-US" sz="2400">
                <a:latin typeface="Verdana" pitchFamily="34" charset="0"/>
              </a:rPr>
              <a:t>x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R;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  <a:sym typeface="Symbol" pitchFamily="18" charset="2"/>
              </a:rPr>
              <a:t>E(y): y≥0;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Чётная;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Убывает при х0,</a:t>
            </a:r>
            <a:br>
              <a:rPr lang="ru-RU" sz="2400">
                <a:latin typeface="Verdana" pitchFamily="34" charset="0"/>
                <a:sym typeface="Symbol" pitchFamily="18" charset="2"/>
              </a:rPr>
            </a:br>
            <a:r>
              <a:rPr lang="ru-RU" sz="2400">
                <a:latin typeface="Verdana" pitchFamily="34" charset="0"/>
                <a:sym typeface="Symbol" pitchFamily="18" charset="2"/>
              </a:rPr>
              <a:t>возрастает при</a:t>
            </a:r>
            <a:r>
              <a:rPr lang="en-US" sz="2400">
                <a:latin typeface="Verdana" pitchFamily="34" charset="0"/>
                <a:sym typeface="Symbol" pitchFamily="18" charset="2"/>
              </a:rPr>
              <a:t> </a:t>
            </a:r>
            <a:r>
              <a:rPr lang="ru-RU" sz="2400">
                <a:latin typeface="Verdana" pitchFamily="34" charset="0"/>
                <a:sym typeface="Symbol" pitchFamily="18" charset="2"/>
              </a:rPr>
              <a:t>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≥0</a:t>
            </a:r>
            <a:r>
              <a:rPr lang="ru-RU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Ограничена снизу;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Наименьшее значение у=0, при х=0.</a:t>
            </a:r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539750" y="2205038"/>
            <a:ext cx="2733675" cy="2520950"/>
            <a:chOff x="340" y="1389"/>
            <a:chExt cx="1722" cy="1588"/>
          </a:xfrm>
        </p:grpSpPr>
        <p:sp>
          <p:nvSpPr>
            <p:cNvPr id="19462" name="Line 12"/>
            <p:cNvSpPr>
              <a:spLocks noChangeShapeType="1"/>
            </p:cNvSpPr>
            <p:nvPr/>
          </p:nvSpPr>
          <p:spPr bwMode="auto">
            <a:xfrm flipV="1">
              <a:off x="1020" y="1480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Line 13"/>
            <p:cNvSpPr>
              <a:spLocks noChangeShapeType="1"/>
            </p:cNvSpPr>
            <p:nvPr/>
          </p:nvSpPr>
          <p:spPr bwMode="auto">
            <a:xfrm>
              <a:off x="340" y="2296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Text Box 14"/>
            <p:cNvSpPr txBox="1">
              <a:spLocks noChangeArrowheads="1"/>
            </p:cNvSpPr>
            <p:nvPr/>
          </p:nvSpPr>
          <p:spPr bwMode="auto">
            <a:xfrm>
              <a:off x="1746" y="2251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19465" name="Text Box 15"/>
            <p:cNvSpPr txBox="1">
              <a:spLocks noChangeArrowheads="1"/>
            </p:cNvSpPr>
            <p:nvPr/>
          </p:nvSpPr>
          <p:spPr bwMode="auto">
            <a:xfrm>
              <a:off x="839" y="138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19466" name="Text Box 16"/>
            <p:cNvSpPr txBox="1">
              <a:spLocks noChangeArrowheads="1"/>
            </p:cNvSpPr>
            <p:nvPr/>
          </p:nvSpPr>
          <p:spPr bwMode="auto">
            <a:xfrm>
              <a:off x="1564" y="1389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19467" name="Arc 17"/>
            <p:cNvSpPr>
              <a:spLocks/>
            </p:cNvSpPr>
            <p:nvPr/>
          </p:nvSpPr>
          <p:spPr bwMode="auto">
            <a:xfrm flipH="1" flipV="1">
              <a:off x="521" y="1434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19468" name="Arc 17"/>
            <p:cNvSpPr>
              <a:spLocks/>
            </p:cNvSpPr>
            <p:nvPr/>
          </p:nvSpPr>
          <p:spPr bwMode="auto">
            <a:xfrm flipV="1">
              <a:off x="1020" y="1434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19469" name="Rectangle 49"/>
            <p:cNvSpPr>
              <a:spLocks noChangeArrowheads="1"/>
            </p:cNvSpPr>
            <p:nvPr/>
          </p:nvSpPr>
          <p:spPr bwMode="auto">
            <a:xfrm>
              <a:off x="1020" y="1888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70" name="Text Box 14"/>
            <p:cNvSpPr txBox="1">
              <a:spLocks noChangeArrowheads="1"/>
            </p:cNvSpPr>
            <p:nvPr/>
          </p:nvSpPr>
          <p:spPr bwMode="auto">
            <a:xfrm>
              <a:off x="1338" y="228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19471" name="Text Box 14"/>
            <p:cNvSpPr txBox="1">
              <a:spLocks noChangeArrowheads="1"/>
            </p:cNvSpPr>
            <p:nvPr/>
          </p:nvSpPr>
          <p:spPr bwMode="auto">
            <a:xfrm>
              <a:off x="839" y="17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19472" name="Rectangle 61"/>
            <p:cNvSpPr>
              <a:spLocks noChangeArrowheads="1"/>
            </p:cNvSpPr>
            <p:nvPr/>
          </p:nvSpPr>
          <p:spPr bwMode="auto">
            <a:xfrm>
              <a:off x="612" y="1888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73" name="Text Box 14"/>
            <p:cNvSpPr txBox="1">
              <a:spLocks noChangeArrowheads="1"/>
            </p:cNvSpPr>
            <p:nvPr/>
          </p:nvSpPr>
          <p:spPr bwMode="auto">
            <a:xfrm>
              <a:off x="521" y="2341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sp>
        <p:nvSpPr>
          <p:cNvPr id="19461" name="AutoShape 6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8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81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079500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ym typeface="Symbol" pitchFamily="18" charset="2"/>
              </a:rPr>
              <a:t>2. </a:t>
            </a:r>
            <a:r>
              <a:rPr lang="ru-RU" sz="2800" b="1" i="1" smtClean="0">
                <a:sym typeface="Symbol" pitchFamily="18" charset="2"/>
              </a:rPr>
              <a:t>р=2</a:t>
            </a:r>
            <a:r>
              <a:rPr lang="en-US" sz="2800" b="1" i="1" smtClean="0">
                <a:sym typeface="Symbol" pitchFamily="18" charset="2"/>
              </a:rPr>
              <a:t>n</a:t>
            </a:r>
            <a:r>
              <a:rPr lang="ru-RU" sz="2800" b="1" i="1" smtClean="0">
                <a:sym typeface="Symbol" pitchFamily="18" charset="2"/>
              </a:rPr>
              <a:t>-1</a:t>
            </a:r>
            <a:r>
              <a:rPr lang="en-US" sz="2800" smtClean="0">
                <a:sym typeface="Symbol" pitchFamily="18" charset="2"/>
              </a:rPr>
              <a:t> (</a:t>
            </a:r>
            <a:r>
              <a:rPr lang="ru-RU" sz="2800" smtClean="0">
                <a:sym typeface="Symbol" pitchFamily="18" charset="2"/>
              </a:rPr>
              <a:t>нечётное число</a:t>
            </a:r>
            <a:r>
              <a:rPr lang="en-US" sz="2800" smtClean="0">
                <a:sym typeface="Symbol" pitchFamily="18" charset="2"/>
              </a:rPr>
              <a:t>)</a:t>
            </a:r>
            <a:r>
              <a:rPr lang="ru-RU" sz="2800" smtClean="0">
                <a:sym typeface="Symbol" pitchFamily="18" charset="2"/>
              </a:rPr>
              <a:t>: у=х, у=х</a:t>
            </a:r>
            <a:r>
              <a:rPr lang="ru-RU" sz="2800" baseline="30000" smtClean="0">
                <a:sym typeface="Symbol" pitchFamily="18" charset="2"/>
              </a:rPr>
              <a:t>3</a:t>
            </a:r>
            <a:r>
              <a:rPr lang="ru-RU" sz="2800" smtClean="0">
                <a:sym typeface="Symbol" pitchFamily="18" charset="2"/>
              </a:rPr>
              <a:t> и т.д.</a:t>
            </a:r>
            <a:endParaRPr lang="en-US" sz="2800" smtClean="0">
              <a:sym typeface="Symbol" pitchFamily="18" charset="2"/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2987675" y="2276475"/>
            <a:ext cx="61563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Свойства: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</a:rPr>
              <a:t>D(y)</a:t>
            </a:r>
            <a:r>
              <a:rPr lang="ru-RU" sz="2400">
                <a:latin typeface="Verdana" pitchFamily="34" charset="0"/>
              </a:rPr>
              <a:t>: </a:t>
            </a:r>
            <a:r>
              <a:rPr lang="en-US" sz="2400">
                <a:latin typeface="Verdana" pitchFamily="34" charset="0"/>
              </a:rPr>
              <a:t>x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R;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  <a:sym typeface="Symbol" pitchFamily="18" charset="2"/>
              </a:rPr>
              <a:t>E(y): y R;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Нечётная;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возрастает при</a:t>
            </a:r>
            <a:r>
              <a:rPr lang="en-US" sz="2400">
                <a:latin typeface="Verdana" pitchFamily="34" charset="0"/>
                <a:sym typeface="Symbol" pitchFamily="18" charset="2"/>
              </a:rPr>
              <a:t> </a:t>
            </a:r>
            <a:r>
              <a:rPr lang="ru-RU" sz="2400">
                <a:latin typeface="Verdana" pitchFamily="34" charset="0"/>
                <a:sym typeface="Symbol" pitchFamily="18" charset="2"/>
              </a:rPr>
              <a:t>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R</a:t>
            </a:r>
            <a:r>
              <a:rPr lang="ru-RU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 является ограниченной;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Нет наименьшего или наибольшего значения.</a:t>
            </a: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250825" y="2133600"/>
            <a:ext cx="2733675" cy="2808288"/>
            <a:chOff x="158" y="1344"/>
            <a:chExt cx="1722" cy="1769"/>
          </a:xfrm>
        </p:grpSpPr>
        <p:sp>
          <p:nvSpPr>
            <p:cNvPr id="20486" name="Line 12"/>
            <p:cNvSpPr>
              <a:spLocks noChangeShapeType="1"/>
            </p:cNvSpPr>
            <p:nvPr/>
          </p:nvSpPr>
          <p:spPr bwMode="auto">
            <a:xfrm flipV="1">
              <a:off x="838" y="1435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7" name="Line 13"/>
            <p:cNvSpPr>
              <a:spLocks noChangeShapeType="1"/>
            </p:cNvSpPr>
            <p:nvPr/>
          </p:nvSpPr>
          <p:spPr bwMode="auto">
            <a:xfrm>
              <a:off x="158" y="2251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Text Box 14"/>
            <p:cNvSpPr txBox="1">
              <a:spLocks noChangeArrowheads="1"/>
            </p:cNvSpPr>
            <p:nvPr/>
          </p:nvSpPr>
          <p:spPr bwMode="auto">
            <a:xfrm>
              <a:off x="1564" y="220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0489" name="Text Box 15"/>
            <p:cNvSpPr txBox="1">
              <a:spLocks noChangeArrowheads="1"/>
            </p:cNvSpPr>
            <p:nvPr/>
          </p:nvSpPr>
          <p:spPr bwMode="auto">
            <a:xfrm>
              <a:off x="657" y="1344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0490" name="Text Box 16"/>
            <p:cNvSpPr txBox="1">
              <a:spLocks noChangeArrowheads="1"/>
            </p:cNvSpPr>
            <p:nvPr/>
          </p:nvSpPr>
          <p:spPr bwMode="auto">
            <a:xfrm>
              <a:off x="1382" y="1344"/>
              <a:ext cx="49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у=х</a:t>
              </a:r>
              <a:r>
                <a:rPr lang="ru-RU" baseline="30000">
                  <a:latin typeface="Arial" charset="0"/>
                </a:rPr>
                <a:t>3</a:t>
              </a:r>
              <a:endParaRPr lang="ru-RU">
                <a:latin typeface="Arial" charset="0"/>
              </a:endParaRPr>
            </a:p>
          </p:txBody>
        </p:sp>
        <p:sp>
          <p:nvSpPr>
            <p:cNvPr id="20491" name="Arc 17"/>
            <p:cNvSpPr>
              <a:spLocks/>
            </p:cNvSpPr>
            <p:nvPr/>
          </p:nvSpPr>
          <p:spPr bwMode="auto">
            <a:xfrm flipH="1">
              <a:off x="339" y="2251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0492" name="Arc 17"/>
            <p:cNvSpPr>
              <a:spLocks/>
            </p:cNvSpPr>
            <p:nvPr/>
          </p:nvSpPr>
          <p:spPr bwMode="auto">
            <a:xfrm flipV="1">
              <a:off x="811" y="1389"/>
              <a:ext cx="499" cy="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latin typeface="Arial" charset="0"/>
              </a:endParaRPr>
            </a:p>
          </p:txBody>
        </p:sp>
        <p:grpSp>
          <p:nvGrpSpPr>
            <p:cNvPr id="20493" name="Group 37"/>
            <p:cNvGrpSpPr>
              <a:grpSpLocks/>
            </p:cNvGrpSpPr>
            <p:nvPr/>
          </p:nvGrpSpPr>
          <p:grpSpPr bwMode="auto">
            <a:xfrm>
              <a:off x="657" y="1743"/>
              <a:ext cx="725" cy="731"/>
              <a:chOff x="5035" y="980"/>
              <a:chExt cx="725" cy="731"/>
            </a:xfrm>
          </p:grpSpPr>
          <p:sp>
            <p:nvSpPr>
              <p:cNvPr id="20498" name="Text Box 14"/>
              <p:cNvSpPr txBox="1">
                <a:spLocks noChangeArrowheads="1"/>
              </p:cNvSpPr>
              <p:nvPr/>
            </p:nvSpPr>
            <p:spPr bwMode="auto">
              <a:xfrm>
                <a:off x="5035" y="9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  <p:sp>
            <p:nvSpPr>
              <p:cNvPr id="20499" name="Rectangle 35"/>
              <p:cNvSpPr>
                <a:spLocks noChangeArrowheads="1"/>
              </p:cNvSpPr>
              <p:nvPr/>
            </p:nvSpPr>
            <p:spPr bwMode="auto">
              <a:xfrm>
                <a:off x="5215" y="1081"/>
                <a:ext cx="409" cy="40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500" name="Text Box 14"/>
              <p:cNvSpPr txBox="1">
                <a:spLocks noChangeArrowheads="1"/>
              </p:cNvSpPr>
              <p:nvPr/>
            </p:nvSpPr>
            <p:spPr bwMode="auto">
              <a:xfrm>
                <a:off x="5533" y="1480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latin typeface="Arial" charset="0"/>
                  </a:rPr>
                  <a:t>1</a:t>
                </a:r>
              </a:p>
            </p:txBody>
          </p:sp>
        </p:grpSp>
        <p:sp>
          <p:nvSpPr>
            <p:cNvPr id="20494" name="Text Box 15"/>
            <p:cNvSpPr txBox="1">
              <a:spLocks noChangeArrowheads="1"/>
            </p:cNvSpPr>
            <p:nvPr/>
          </p:nvSpPr>
          <p:spPr bwMode="auto">
            <a:xfrm>
              <a:off x="612" y="27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0495" name="Rectangle 47"/>
            <p:cNvSpPr>
              <a:spLocks noChangeArrowheads="1"/>
            </p:cNvSpPr>
            <p:nvPr/>
          </p:nvSpPr>
          <p:spPr bwMode="auto">
            <a:xfrm>
              <a:off x="431" y="2251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6" name="Text Box 14"/>
            <p:cNvSpPr txBox="1">
              <a:spLocks noChangeArrowheads="1"/>
            </p:cNvSpPr>
            <p:nvPr/>
          </p:nvSpPr>
          <p:spPr bwMode="auto">
            <a:xfrm>
              <a:off x="385" y="1979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  <p:sp>
          <p:nvSpPr>
            <p:cNvPr id="20497" name="Text Box 14"/>
            <p:cNvSpPr txBox="1">
              <a:spLocks noChangeArrowheads="1"/>
            </p:cNvSpPr>
            <p:nvPr/>
          </p:nvSpPr>
          <p:spPr bwMode="auto">
            <a:xfrm>
              <a:off x="884" y="2568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sp>
        <p:nvSpPr>
          <p:cNvPr id="20485" name="AutoShape 5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2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ym typeface="Symbol" pitchFamily="18" charset="2"/>
              </a:rPr>
              <a:t>3. </a:t>
            </a:r>
            <a:r>
              <a:rPr lang="ru-RU" sz="2800" b="1" i="1" smtClean="0">
                <a:sym typeface="Symbol" pitchFamily="18" charset="2"/>
              </a:rPr>
              <a:t>р=-2</a:t>
            </a:r>
            <a:r>
              <a:rPr lang="en-US" sz="2800" b="1" i="1" smtClean="0">
                <a:sym typeface="Symbol" pitchFamily="18" charset="2"/>
              </a:rPr>
              <a:t>n</a:t>
            </a:r>
            <a:r>
              <a:rPr lang="ru-RU" sz="2800" smtClean="0">
                <a:sym typeface="Symbol" pitchFamily="18" charset="2"/>
              </a:rPr>
              <a:t>: у=х</a:t>
            </a:r>
            <a:r>
              <a:rPr lang="ru-RU" sz="2800" baseline="30000" smtClean="0">
                <a:sym typeface="Symbol" pitchFamily="18" charset="2"/>
              </a:rPr>
              <a:t>-2</a:t>
            </a:r>
            <a:r>
              <a:rPr lang="ru-RU" sz="2800" smtClean="0">
                <a:sym typeface="Symbol" pitchFamily="18" charset="2"/>
              </a:rPr>
              <a:t>, у=х</a:t>
            </a:r>
            <a:r>
              <a:rPr lang="ru-RU" sz="2800" baseline="30000" smtClean="0">
                <a:sym typeface="Symbol" pitchFamily="18" charset="2"/>
              </a:rPr>
              <a:t>-4</a:t>
            </a:r>
            <a:r>
              <a:rPr lang="ru-RU" sz="2800" smtClean="0">
                <a:sym typeface="Symbol" pitchFamily="18" charset="2"/>
              </a:rPr>
              <a:t> и т.д.</a:t>
            </a:r>
            <a:endParaRPr lang="en-US" sz="2800" smtClean="0">
              <a:sym typeface="Symbol" pitchFamily="18" charset="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924300" y="2060575"/>
            <a:ext cx="504031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Свойства: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</a:rPr>
              <a:t>D(y)</a:t>
            </a:r>
            <a:r>
              <a:rPr lang="ru-RU" sz="2400">
                <a:latin typeface="Verdana" pitchFamily="34" charset="0"/>
              </a:rPr>
              <a:t>: </a:t>
            </a:r>
            <a:r>
              <a:rPr lang="en-US" sz="2400">
                <a:latin typeface="Verdana" pitchFamily="34" charset="0"/>
              </a:rPr>
              <a:t>x</a:t>
            </a:r>
            <a:r>
              <a:rPr lang="en-US" sz="2400">
                <a:latin typeface="Verdana" pitchFamily="34" charset="0"/>
                <a:sym typeface="Symbol" pitchFamily="18" charset="2"/>
              </a:rPr>
              <a:t>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  <a:sym typeface="Symbol" pitchFamily="18" charset="2"/>
              </a:rPr>
              <a:t>E(y): y&gt;0;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Чётная;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возрастает при</a:t>
            </a:r>
            <a:r>
              <a:rPr lang="en-US" sz="2400">
                <a:latin typeface="Verdana" pitchFamily="34" charset="0"/>
                <a:sym typeface="Symbol" pitchFamily="18" charset="2"/>
              </a:rPr>
              <a:t> </a:t>
            </a:r>
            <a:r>
              <a:rPr lang="ru-RU" sz="2400">
                <a:latin typeface="Verdana" pitchFamily="34" charset="0"/>
                <a:sym typeface="Symbol" pitchFamily="18" charset="2"/>
              </a:rPr>
              <a:t>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&lt;0</a:t>
            </a:r>
            <a:r>
              <a:rPr lang="ru-RU" sz="2400">
                <a:latin typeface="Verdana" pitchFamily="34" charset="0"/>
                <a:sym typeface="Symbol" pitchFamily="18" charset="2"/>
              </a:rPr>
              <a:t>,</a:t>
            </a:r>
            <a:br>
              <a:rPr lang="ru-RU" sz="2400">
                <a:latin typeface="Verdana" pitchFamily="34" charset="0"/>
                <a:sym typeface="Symbol" pitchFamily="18" charset="2"/>
              </a:rPr>
            </a:br>
            <a:r>
              <a:rPr lang="ru-RU" sz="2400">
                <a:latin typeface="Verdana" pitchFamily="34" charset="0"/>
                <a:sym typeface="Symbol" pitchFamily="18" charset="2"/>
              </a:rPr>
              <a:t>убывает при 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&gt;</a:t>
            </a:r>
            <a:r>
              <a:rPr lang="ru-RU" sz="2400">
                <a:latin typeface="Verdana" pitchFamily="34" charset="0"/>
                <a:sym typeface="Symbol" pitchFamily="18" charset="2"/>
              </a:rPr>
              <a:t>0;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Ограничена снизу;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Нет наименьшего или наибольшего значения.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79388" y="1989138"/>
            <a:ext cx="3665537" cy="3598862"/>
            <a:chOff x="113" y="1253"/>
            <a:chExt cx="2309" cy="2267"/>
          </a:xfrm>
        </p:grpSpPr>
        <p:sp>
          <p:nvSpPr>
            <p:cNvPr id="21510" name="Line 20"/>
            <p:cNvSpPr>
              <a:spLocks noChangeShapeType="1"/>
            </p:cNvSpPr>
            <p:nvPr/>
          </p:nvSpPr>
          <p:spPr bwMode="auto">
            <a:xfrm>
              <a:off x="113" y="3067"/>
              <a:ext cx="22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Line 19"/>
            <p:cNvSpPr>
              <a:spLocks noChangeShapeType="1"/>
            </p:cNvSpPr>
            <p:nvPr/>
          </p:nvSpPr>
          <p:spPr bwMode="auto">
            <a:xfrm flipV="1">
              <a:off x="1175" y="1298"/>
              <a:ext cx="0" cy="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2" name="Text Box 21"/>
            <p:cNvSpPr txBox="1">
              <a:spLocks noChangeArrowheads="1"/>
            </p:cNvSpPr>
            <p:nvPr/>
          </p:nvSpPr>
          <p:spPr bwMode="auto">
            <a:xfrm>
              <a:off x="2195" y="311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1513" name="Text Box 22"/>
            <p:cNvSpPr txBox="1">
              <a:spLocks noChangeArrowheads="1"/>
            </p:cNvSpPr>
            <p:nvPr/>
          </p:nvSpPr>
          <p:spPr bwMode="auto">
            <a:xfrm>
              <a:off x="1015" y="125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1514" name="Arc 29"/>
            <p:cNvSpPr>
              <a:spLocks/>
            </p:cNvSpPr>
            <p:nvPr/>
          </p:nvSpPr>
          <p:spPr bwMode="auto">
            <a:xfrm rot="-5400000" flipH="1" flipV="1">
              <a:off x="-139" y="1777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1515" name="Text Box 30"/>
            <p:cNvSpPr txBox="1">
              <a:spLocks noChangeArrowheads="1"/>
            </p:cNvSpPr>
            <p:nvPr/>
          </p:nvSpPr>
          <p:spPr bwMode="auto">
            <a:xfrm>
              <a:off x="1766" y="2069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</a:t>
              </a:r>
              <a:r>
                <a:rPr lang="en-US">
                  <a:latin typeface="Arial" charset="0"/>
                </a:rPr>
                <a:t>1/</a:t>
              </a:r>
              <a:r>
                <a:rPr lang="ru-RU">
                  <a:latin typeface="Arial" charset="0"/>
                </a:rPr>
                <a:t>х</a:t>
              </a:r>
              <a:r>
                <a:rPr lang="ru-RU" baseline="30000">
                  <a:latin typeface="Arial" charset="0"/>
                </a:rPr>
                <a:t>2</a:t>
              </a:r>
              <a:endParaRPr lang="ru-RU">
                <a:latin typeface="Arial" charset="0"/>
              </a:endParaRPr>
            </a:p>
          </p:txBody>
        </p:sp>
        <p:sp>
          <p:nvSpPr>
            <p:cNvPr id="21516" name="Arc 29"/>
            <p:cNvSpPr>
              <a:spLocks/>
            </p:cNvSpPr>
            <p:nvPr/>
          </p:nvSpPr>
          <p:spPr bwMode="auto">
            <a:xfrm rot="5400000" flipV="1">
              <a:off x="822" y="1786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1517" name="Rectangle 24"/>
            <p:cNvSpPr>
              <a:spLocks noChangeArrowheads="1"/>
            </p:cNvSpPr>
            <p:nvPr/>
          </p:nvSpPr>
          <p:spPr bwMode="auto">
            <a:xfrm>
              <a:off x="1175" y="2659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8" name="Rectangle 25"/>
            <p:cNvSpPr>
              <a:spLocks noChangeArrowheads="1"/>
            </p:cNvSpPr>
            <p:nvPr/>
          </p:nvSpPr>
          <p:spPr bwMode="auto">
            <a:xfrm>
              <a:off x="766" y="2659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9" name="Text Box 21"/>
            <p:cNvSpPr txBox="1">
              <a:spLocks noChangeArrowheads="1"/>
            </p:cNvSpPr>
            <p:nvPr/>
          </p:nvSpPr>
          <p:spPr bwMode="auto">
            <a:xfrm>
              <a:off x="1519" y="306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1520" name="Text Box 21"/>
            <p:cNvSpPr txBox="1">
              <a:spLocks noChangeArrowheads="1"/>
            </p:cNvSpPr>
            <p:nvPr/>
          </p:nvSpPr>
          <p:spPr bwMode="auto">
            <a:xfrm>
              <a:off x="975" y="24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1521" name="Text Box 21"/>
            <p:cNvSpPr txBox="1">
              <a:spLocks noChangeArrowheads="1"/>
            </p:cNvSpPr>
            <p:nvPr/>
          </p:nvSpPr>
          <p:spPr bwMode="auto">
            <a:xfrm>
              <a:off x="703" y="3067"/>
              <a:ext cx="3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sp>
        <p:nvSpPr>
          <p:cNvPr id="21509" name="AutoShape 3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584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ru-RU" smtClean="0"/>
              <a:t>Степенная функция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604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ym typeface="Symbol" pitchFamily="18" charset="2"/>
              </a:rPr>
              <a:t>4. </a:t>
            </a:r>
            <a:r>
              <a:rPr lang="ru-RU" sz="2800" b="1" i="1" smtClean="0">
                <a:sym typeface="Symbol" pitchFamily="18" charset="2"/>
              </a:rPr>
              <a:t>р=-(2</a:t>
            </a:r>
            <a:r>
              <a:rPr lang="en-US" sz="2800" b="1" i="1" smtClean="0">
                <a:sym typeface="Symbol" pitchFamily="18" charset="2"/>
              </a:rPr>
              <a:t>n</a:t>
            </a:r>
            <a:r>
              <a:rPr lang="ru-RU" sz="2800" b="1" i="1" smtClean="0">
                <a:sym typeface="Symbol" pitchFamily="18" charset="2"/>
              </a:rPr>
              <a:t>-1)</a:t>
            </a:r>
            <a:r>
              <a:rPr lang="ru-RU" sz="2800" smtClean="0">
                <a:sym typeface="Symbol" pitchFamily="18" charset="2"/>
              </a:rPr>
              <a:t>: у=1/х, у=1/х</a:t>
            </a:r>
            <a:r>
              <a:rPr lang="ru-RU" sz="2800" baseline="30000" smtClean="0">
                <a:sym typeface="Symbol" pitchFamily="18" charset="2"/>
              </a:rPr>
              <a:t>3</a:t>
            </a:r>
            <a:r>
              <a:rPr lang="ru-RU" sz="2800" smtClean="0">
                <a:sym typeface="Symbol" pitchFamily="18" charset="2"/>
              </a:rPr>
              <a:t> и т.д.</a:t>
            </a:r>
            <a:endParaRPr lang="en-US" sz="2800" smtClean="0">
              <a:sym typeface="Symbol" pitchFamily="18" charset="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24300" y="2060575"/>
            <a:ext cx="5040313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Свойства: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</a:rPr>
              <a:t>D(y)</a:t>
            </a:r>
            <a:r>
              <a:rPr lang="ru-RU" sz="2400">
                <a:latin typeface="Verdana" pitchFamily="34" charset="0"/>
              </a:rPr>
              <a:t>: </a:t>
            </a:r>
            <a:r>
              <a:rPr lang="en-US" sz="2400">
                <a:latin typeface="Verdana" pitchFamily="34" charset="0"/>
              </a:rPr>
              <a:t>x</a:t>
            </a:r>
            <a:r>
              <a:rPr lang="en-US" sz="2400">
                <a:latin typeface="Verdana" pitchFamily="34" charset="0"/>
                <a:sym typeface="Symbol" pitchFamily="18" charset="2"/>
              </a:rPr>
              <a:t>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Verdana" pitchFamily="34" charset="0"/>
                <a:sym typeface="Symbol" pitchFamily="18" charset="2"/>
              </a:rPr>
              <a:t>E(y): y</a:t>
            </a:r>
            <a:r>
              <a:rPr lang="ru-RU" sz="2400">
                <a:latin typeface="Verdana" pitchFamily="34" charset="0"/>
                <a:sym typeface="Symbol" pitchFamily="18" charset="2"/>
              </a:rPr>
              <a:t>0</a:t>
            </a:r>
            <a:r>
              <a:rPr lang="en-US" sz="2400">
                <a:latin typeface="Verdana" pitchFamily="34" charset="0"/>
                <a:sym typeface="Symbol" pitchFamily="18" charset="2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Нечётная;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убывает при</a:t>
            </a:r>
            <a:r>
              <a:rPr lang="en-US" sz="2400">
                <a:latin typeface="Verdana" pitchFamily="34" charset="0"/>
                <a:sym typeface="Symbol" pitchFamily="18" charset="2"/>
              </a:rPr>
              <a:t> </a:t>
            </a:r>
            <a:r>
              <a:rPr lang="ru-RU" sz="2400">
                <a:latin typeface="Verdana" pitchFamily="34" charset="0"/>
                <a:sym typeface="Symbol" pitchFamily="18" charset="2"/>
              </a:rPr>
              <a:t>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&lt;0</a:t>
            </a:r>
            <a:r>
              <a:rPr lang="ru-RU" sz="2400">
                <a:latin typeface="Verdana" pitchFamily="34" charset="0"/>
                <a:sym typeface="Symbol" pitchFamily="18" charset="2"/>
              </a:rPr>
              <a:t> и при х</a:t>
            </a:r>
            <a:r>
              <a:rPr lang="en-US" sz="2400">
                <a:latin typeface="Verdana" pitchFamily="34" charset="0"/>
                <a:sym typeface="Symbol" pitchFamily="18" charset="2"/>
              </a:rPr>
              <a:t>&gt;</a:t>
            </a:r>
            <a:r>
              <a:rPr lang="ru-RU" sz="2400">
                <a:latin typeface="Verdana" pitchFamily="34" charset="0"/>
                <a:sym typeface="Symbol" pitchFamily="18" charset="2"/>
              </a:rPr>
              <a:t>0;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неограниченная;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latin typeface="Verdana" pitchFamily="34" charset="0"/>
                <a:sym typeface="Symbol" pitchFamily="18" charset="2"/>
              </a:rPr>
              <a:t>Нет наименьшего или наибольшего значения.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79388" y="1700213"/>
            <a:ext cx="3665537" cy="5475287"/>
            <a:chOff x="113" y="1117"/>
            <a:chExt cx="2309" cy="3449"/>
          </a:xfrm>
        </p:grpSpPr>
        <p:sp>
          <p:nvSpPr>
            <p:cNvPr id="22534" name="Text Box 21"/>
            <p:cNvSpPr txBox="1">
              <a:spLocks noChangeArrowheads="1"/>
            </p:cNvSpPr>
            <p:nvPr/>
          </p:nvSpPr>
          <p:spPr bwMode="auto">
            <a:xfrm>
              <a:off x="2195" y="287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х</a:t>
              </a:r>
            </a:p>
          </p:txBody>
        </p:sp>
        <p:sp>
          <p:nvSpPr>
            <p:cNvPr id="22535" name="Line 20"/>
            <p:cNvSpPr>
              <a:spLocks noChangeShapeType="1"/>
            </p:cNvSpPr>
            <p:nvPr/>
          </p:nvSpPr>
          <p:spPr bwMode="auto">
            <a:xfrm>
              <a:off x="113" y="2850"/>
              <a:ext cx="22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6" name="Line 19"/>
            <p:cNvSpPr>
              <a:spLocks noChangeShapeType="1"/>
            </p:cNvSpPr>
            <p:nvPr/>
          </p:nvSpPr>
          <p:spPr bwMode="auto">
            <a:xfrm flipV="1">
              <a:off x="1175" y="1317"/>
              <a:ext cx="0" cy="29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7" name="Text Box 22"/>
            <p:cNvSpPr txBox="1">
              <a:spLocks noChangeArrowheads="1"/>
            </p:cNvSpPr>
            <p:nvPr/>
          </p:nvSpPr>
          <p:spPr bwMode="auto">
            <a:xfrm>
              <a:off x="1015" y="127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</a:t>
              </a:r>
            </a:p>
          </p:txBody>
        </p:sp>
        <p:sp>
          <p:nvSpPr>
            <p:cNvPr id="22538" name="Arc 29"/>
            <p:cNvSpPr>
              <a:spLocks/>
            </p:cNvSpPr>
            <p:nvPr/>
          </p:nvSpPr>
          <p:spPr bwMode="auto">
            <a:xfrm rot="5400000" flipH="1">
              <a:off x="-175" y="3366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2539" name="Text Box 30"/>
            <p:cNvSpPr txBox="1">
              <a:spLocks noChangeArrowheads="1"/>
            </p:cNvSpPr>
            <p:nvPr/>
          </p:nvSpPr>
          <p:spPr bwMode="auto">
            <a:xfrm>
              <a:off x="1766" y="1852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у=</a:t>
              </a:r>
              <a:r>
                <a:rPr lang="en-US">
                  <a:latin typeface="Arial" charset="0"/>
                </a:rPr>
                <a:t>1/</a:t>
              </a:r>
              <a:r>
                <a:rPr lang="ru-RU">
                  <a:latin typeface="Arial" charset="0"/>
                </a:rPr>
                <a:t>х</a:t>
              </a:r>
              <a:r>
                <a:rPr lang="ru-RU" baseline="30000">
                  <a:latin typeface="Arial" charset="0"/>
                </a:rPr>
                <a:t>3</a:t>
              </a:r>
              <a:endParaRPr lang="ru-RU">
                <a:latin typeface="Arial" charset="0"/>
              </a:endParaRPr>
            </a:p>
          </p:txBody>
        </p:sp>
        <p:sp>
          <p:nvSpPr>
            <p:cNvPr id="22540" name="Arc 29"/>
            <p:cNvSpPr>
              <a:spLocks/>
            </p:cNvSpPr>
            <p:nvPr/>
          </p:nvSpPr>
          <p:spPr bwMode="auto">
            <a:xfrm rot="5400000" flipV="1">
              <a:off x="822" y="1596"/>
              <a:ext cx="1679" cy="721"/>
            </a:xfrm>
            <a:custGeom>
              <a:avLst/>
              <a:gdLst>
                <a:gd name="T0" fmla="*/ 0 w 21600"/>
                <a:gd name="T1" fmla="*/ 0 h 21628"/>
                <a:gd name="T2" fmla="*/ 0 w 21600"/>
                <a:gd name="T3" fmla="*/ 0 h 21628"/>
                <a:gd name="T4" fmla="*/ 0 w 21600"/>
                <a:gd name="T5" fmla="*/ 0 h 2162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28"/>
                <a:gd name="T11" fmla="*/ 21600 w 21600"/>
                <a:gd name="T12" fmla="*/ 21628 h 216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28" fill="none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</a:path>
                <a:path w="21600" h="21628" stroke="0" extrusionOk="0">
                  <a:moveTo>
                    <a:pt x="3018" y="0"/>
                  </a:moveTo>
                  <a:cubicBezTo>
                    <a:pt x="13676" y="1504"/>
                    <a:pt x="21600" y="10625"/>
                    <a:pt x="21600" y="21388"/>
                  </a:cubicBezTo>
                  <a:cubicBezTo>
                    <a:pt x="21600" y="21468"/>
                    <a:pt x="21599" y="21548"/>
                    <a:pt x="21598" y="21627"/>
                  </a:cubicBezTo>
                  <a:lnTo>
                    <a:pt x="0" y="2138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1175" y="2442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766" y="2850"/>
              <a:ext cx="409" cy="40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3" name="Text Box 21"/>
            <p:cNvSpPr txBox="1">
              <a:spLocks noChangeArrowheads="1"/>
            </p:cNvSpPr>
            <p:nvPr/>
          </p:nvSpPr>
          <p:spPr bwMode="auto">
            <a:xfrm>
              <a:off x="1519" y="285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2544" name="Text Box 21"/>
            <p:cNvSpPr txBox="1">
              <a:spLocks noChangeArrowheads="1"/>
            </p:cNvSpPr>
            <p:nvPr/>
          </p:nvSpPr>
          <p:spPr bwMode="auto">
            <a:xfrm>
              <a:off x="975" y="221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1</a:t>
              </a:r>
            </a:p>
          </p:txBody>
        </p:sp>
        <p:sp>
          <p:nvSpPr>
            <p:cNvPr id="22545" name="Text Box 21"/>
            <p:cNvSpPr txBox="1">
              <a:spLocks noChangeArrowheads="1"/>
            </p:cNvSpPr>
            <p:nvPr/>
          </p:nvSpPr>
          <p:spPr bwMode="auto">
            <a:xfrm>
              <a:off x="703" y="2850"/>
              <a:ext cx="3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-1</a:t>
              </a:r>
            </a:p>
          </p:txBody>
        </p:sp>
      </p:grpSp>
      <p:sp>
        <p:nvSpPr>
          <p:cNvPr id="22533" name="AutoShape 2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37892" grpId="0" build="p"/>
    </p:bldLst>
  </p:timing>
</p:sld>
</file>

<file path=ppt/theme/theme1.xml><?xml version="1.0" encoding="utf-8"?>
<a:theme xmlns:a="http://schemas.openxmlformats.org/drawingml/2006/main" name="Текстура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805</TotalTime>
  <Words>1176</Words>
  <Application>Microsoft Office PowerPoint</Application>
  <PresentationFormat>Экран (4:3)</PresentationFormat>
  <Paragraphs>343</Paragraphs>
  <Slides>51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54" baseType="lpstr">
      <vt:lpstr>Текстура</vt:lpstr>
      <vt:lpstr>Точечный рисунок</vt:lpstr>
      <vt:lpstr>Формула</vt:lpstr>
      <vt:lpstr>Степенная функция</vt:lpstr>
      <vt:lpstr>Содержание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Степенная функция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Взаимно обратные функции</vt:lpstr>
      <vt:lpstr>Равносильные уравнения и неравенства</vt:lpstr>
      <vt:lpstr>Равносильные уравнения и неравенства</vt:lpstr>
      <vt:lpstr>Равносильные уравнения и неравенства</vt:lpstr>
      <vt:lpstr>Равносильные уравнения и неравенства</vt:lpstr>
      <vt:lpstr>Равносильные уравнения и неравенства</vt:lpstr>
      <vt:lpstr>Равносильные уравнения и неравенства</vt:lpstr>
      <vt:lpstr>Равносильные уравнения и неравенства</vt:lpstr>
      <vt:lpstr>Иррациональные уравнения</vt:lpstr>
      <vt:lpstr>Иррациональные уравнения</vt:lpstr>
      <vt:lpstr>Иррациональные уравнения</vt:lpstr>
      <vt:lpstr>Иррациональные уравнения</vt:lpstr>
      <vt:lpstr>Иррациональные уравнения</vt:lpstr>
      <vt:lpstr>Иррациональные уравнения</vt:lpstr>
      <vt:lpstr>Иррациональные неравенства</vt:lpstr>
      <vt:lpstr>Иррациональные неравенства</vt:lpstr>
      <vt:lpstr>Иррациональные неравенства</vt:lpstr>
      <vt:lpstr>Иррациональные неравенства</vt:lpstr>
      <vt:lpstr>Иррациональные неравенства</vt:lpstr>
      <vt:lpstr>Иррациональные неравенства</vt:lpstr>
      <vt:lpstr>Иррациональные неравенства</vt:lpstr>
      <vt:lpstr>Иррациональные неравенства</vt:lpstr>
      <vt:lpstr>Иррациональные неравенства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Степенная функция</dc:title>
  <dc:creator>Любаша</dc:creator>
  <cp:lastModifiedBy>Любовь Сергеевна</cp:lastModifiedBy>
  <cp:revision>32</cp:revision>
  <dcterms:created xsi:type="dcterms:W3CDTF">2013-09-26T16:47:58Z</dcterms:created>
  <dcterms:modified xsi:type="dcterms:W3CDTF">2016-02-08T13:04:30Z</dcterms:modified>
</cp:coreProperties>
</file>